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7"/>
    <p:restoredTop sz="96281"/>
  </p:normalViewPr>
  <p:slideViewPr>
    <p:cSldViewPr snapToGrid="0">
      <p:cViewPr varScale="1">
        <p:scale>
          <a:sx n="116" d="100"/>
          <a:sy n="116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0BA0-3C43-3CCD-6584-D6722DD88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History of Transnistrian 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FC19D-361F-7D17-3EC0-15C97ECB9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Wales</a:t>
            </a:r>
          </a:p>
          <a:p>
            <a:r>
              <a:rPr lang="en-US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35726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4ABC-AB50-392C-60A8-0B30E1DD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755346"/>
            <a:ext cx="9609666" cy="566738"/>
          </a:xfrm>
        </p:spPr>
        <p:txBody>
          <a:bodyPr>
            <a:normAutofit/>
          </a:bodyPr>
          <a:lstStyle/>
          <a:p>
            <a:r>
              <a:rPr lang="en-US" sz="2800" b="1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704-39B8-D8B5-DC33-C1159EC50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8479" y="1265018"/>
            <a:ext cx="9955041" cy="1089896"/>
          </a:xfrm>
        </p:spPr>
        <p:txBody>
          <a:bodyPr>
            <a:noAutofit/>
          </a:bodyPr>
          <a:lstStyle/>
          <a:p>
            <a:r>
              <a:rPr lang="en-US" sz="2000" dirty="0"/>
              <a:t>I find it interesting that Transnistria, being such a small place, has such a fascinating and detailed history not just their currency but also about the region in general. Moreover, I find it interesting how no other country has minted plastic coins. They cost less and are easier to produce. </a:t>
            </a:r>
          </a:p>
        </p:txBody>
      </p:sp>
      <p:pic>
        <p:nvPicPr>
          <p:cNvPr id="1038" name="Picture 14" descr="Free Stock Photo of Question Mark Coin Means Wondering About Money |  Download Free Images and Free Illustrations">
            <a:extLst>
              <a:ext uri="{FF2B5EF4-FFF2-40B4-BE49-F238E27FC236}">
                <a16:creationId xmlns:a16="http://schemas.microsoft.com/office/drawing/2014/main" id="{588AD098-344E-6B4C-3EB6-7E3380DA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96" y="2354914"/>
            <a:ext cx="3847606" cy="38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2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7856-8779-54C3-B890-DD7B192F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72" y="841286"/>
            <a:ext cx="3718455" cy="443835"/>
          </a:xfrm>
        </p:spPr>
        <p:txBody>
          <a:bodyPr>
            <a:noAutofit/>
          </a:bodyPr>
          <a:lstStyle/>
          <a:p>
            <a:r>
              <a:rPr lang="en-US" sz="2800" b="1" dirty="0"/>
              <a:t>What is Transnistria?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9EFF-E3B0-C870-FBEA-0A291200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Break away state recognized as part of Moldova</a:t>
            </a:r>
          </a:p>
          <a:p>
            <a:r>
              <a:rPr lang="en-US" sz="2000" dirty="0"/>
              <a:t>Founded on September 2, 1990</a:t>
            </a:r>
          </a:p>
          <a:p>
            <a:r>
              <a:rPr lang="en-US" sz="2000" dirty="0"/>
              <a:t>Capital is Tiraspol</a:t>
            </a:r>
          </a:p>
          <a:p>
            <a:r>
              <a:rPr lang="en-US" sz="2000" dirty="0"/>
              <a:t>Population of 469,000 people</a:t>
            </a:r>
          </a:p>
          <a:p>
            <a:r>
              <a:rPr lang="en-US" sz="2000" dirty="0"/>
              <a:t>President is Vadim </a:t>
            </a:r>
            <a:r>
              <a:rPr lang="en-US" sz="2000" dirty="0" err="1"/>
              <a:t>Krasnoselsky</a:t>
            </a:r>
            <a:endParaRPr lang="en-US" sz="2000" dirty="0"/>
          </a:p>
          <a:p>
            <a:r>
              <a:rPr lang="en-US" sz="2000" dirty="0"/>
              <a:t>Languages: Russian, Moldovan, and Ukrainian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1B215-5D21-2160-948B-AAD0CD82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66" y="1425966"/>
            <a:ext cx="3906151" cy="45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2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903B-D60D-901D-9D0E-B1CCE7DB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92" y="835175"/>
            <a:ext cx="6241816" cy="512232"/>
          </a:xfrm>
        </p:spPr>
        <p:txBody>
          <a:bodyPr>
            <a:noAutofit/>
          </a:bodyPr>
          <a:lstStyle/>
          <a:p>
            <a:r>
              <a:rPr lang="en-US" b="1" dirty="0"/>
              <a:t>History of Transnistria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40225-2595-8C54-4E48-2512C86ED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431" y="1347407"/>
            <a:ext cx="6735140" cy="467541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Over the years, the region has been ruled by the Ottoman Empire, Ukraine, Russia, Romania, and the Soviet Union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1918: Ukraine proclaimed that they owned the land over the left bank of the Dniester River which included what is now Transnistria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1927: Massive uprising of peasants and factory workers in Tiraspol and other cities in southern Ukraine against Soviet authorities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Soviet troops sent to the region to suppress the uprisings causing many deaths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1941: In WWII, Axis forces invaded Transnistria and placed it under Romanian rule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1944: Soviet Union reclaimed control of the region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E5C1D2-8FD7-6C21-2F5A-B5EF5BF3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r="41114"/>
          <a:stretch/>
        </p:blipFill>
        <p:spPr>
          <a:xfrm>
            <a:off x="7835802" y="1347407"/>
            <a:ext cx="3282141" cy="3816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1CCCC6-5441-0AEF-C323-369061607F21}"/>
              </a:ext>
            </a:extLst>
          </p:cNvPr>
          <p:cNvSpPr txBox="1"/>
          <p:nvPr/>
        </p:nvSpPr>
        <p:spPr>
          <a:xfrm>
            <a:off x="8301642" y="5163457"/>
            <a:ext cx="23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Flag of Transnistria</a:t>
            </a:r>
          </a:p>
        </p:txBody>
      </p:sp>
    </p:spTree>
    <p:extLst>
      <p:ext uri="{BB962C8B-B14F-4D97-AF65-F5344CB8AC3E}">
        <p14:creationId xmlns:p14="http://schemas.microsoft.com/office/powerpoint/2010/main" val="371274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61BC-41B1-49D1-100A-F66DD2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92" y="836999"/>
            <a:ext cx="6241816" cy="526746"/>
          </a:xfrm>
        </p:spPr>
        <p:txBody>
          <a:bodyPr>
            <a:normAutofit/>
          </a:bodyPr>
          <a:lstStyle/>
          <a:p>
            <a:r>
              <a:rPr lang="en-US" b="1" dirty="0"/>
              <a:t>History of Transnistria (Continued)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4F1A-45FC-4965-7895-4D69B0E8C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886" y="1488935"/>
            <a:ext cx="6241816" cy="453206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2 September 1990: Supreme council of Transnistria declared independence from Moldova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25 August 1991: Transnistria declared independence from the Soviet Union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27 August 1991: Moldova declared independence from the Soviet Union.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1990-1992: War of Transnistria. Moldova attempted multiple invasions but failed in all of them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war started mainly because there was a lot of political tension between Moldova and Transnistria which lead to Transnistria declaring independence from Moldova.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21 July 1992: Ceasefire was signed</a:t>
            </a:r>
          </a:p>
        </p:txBody>
      </p:sp>
      <p:pic>
        <p:nvPicPr>
          <p:cNvPr id="1026" name="Picture 2" descr="Time to Put an End to the Frozen ...">
            <a:extLst>
              <a:ext uri="{FF2B5EF4-FFF2-40B4-BE49-F238E27FC236}">
                <a16:creationId xmlns:a16="http://schemas.microsoft.com/office/drawing/2014/main" id="{041B55BC-C340-556F-D3A5-6103B110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71" y="2355925"/>
            <a:ext cx="4132285" cy="26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8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61BC-41B1-49D1-100A-F66DD2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862" y="823852"/>
            <a:ext cx="8514276" cy="526746"/>
          </a:xfrm>
        </p:spPr>
        <p:txBody>
          <a:bodyPr>
            <a:normAutofit/>
          </a:bodyPr>
          <a:lstStyle/>
          <a:p>
            <a:r>
              <a:rPr lang="en-US" b="1" dirty="0"/>
              <a:t>Transnistria Currency: First Ruble (1990-1994)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4F1A-45FC-4965-7895-4D69B0E8C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4292" y="2689413"/>
            <a:ext cx="4045076" cy="336138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1993: To protect its financial system the Transnistrian government bought used Soviet notes dated 1961-1992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Adhesive stamps bearing the image of General Alexander Vasilyevich Suvorov, founder of Tiraspol, and the denomination of the note were added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BF969-6B26-723A-3410-F13D17C3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1" y="2684417"/>
            <a:ext cx="6688691" cy="3227294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7CBB4D5-8CAB-2CDE-F325-FF631B5FA39F}"/>
              </a:ext>
            </a:extLst>
          </p:cNvPr>
          <p:cNvSpPr txBox="1">
            <a:spLocks/>
          </p:cNvSpPr>
          <p:nvPr/>
        </p:nvSpPr>
        <p:spPr>
          <a:xfrm>
            <a:off x="828341" y="1355594"/>
            <a:ext cx="10535318" cy="43558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Around the time that the Soviet Union collapsed, former Soviet territories began issuing their own currency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This meant there was a surplus of Soviet currency available to Transnistria</a:t>
            </a:r>
          </a:p>
        </p:txBody>
      </p:sp>
    </p:spTree>
    <p:extLst>
      <p:ext uri="{BB962C8B-B14F-4D97-AF65-F5344CB8AC3E}">
        <p14:creationId xmlns:p14="http://schemas.microsoft.com/office/powerpoint/2010/main" val="141539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61BC-41B1-49D1-100A-F66DD2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91" y="841265"/>
            <a:ext cx="10851419" cy="526746"/>
          </a:xfrm>
        </p:spPr>
        <p:txBody>
          <a:bodyPr>
            <a:normAutofit/>
          </a:bodyPr>
          <a:lstStyle/>
          <a:p>
            <a:r>
              <a:rPr lang="en-US" b="1" dirty="0"/>
              <a:t>Transnistria Currency: Second Ruble (1994-2000)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4F1A-45FC-4965-7895-4D69B0E8C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939" y="4173967"/>
            <a:ext cx="10376651" cy="184276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First official Transnistrian currency which consisted of only banknotes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second ruble was equal to 1,000 of the first rubles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High inflation meant that the government had to over-stamp notes to create higher denominations (Ex. 10 became 10,000)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These notes ranged from 1 ruble to 500,000 rubles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89A8-F801-2B19-04D5-8465A75DF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1"/>
          <a:stretch/>
        </p:blipFill>
        <p:spPr>
          <a:xfrm>
            <a:off x="3326608" y="1498800"/>
            <a:ext cx="5538784" cy="25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61BC-41B1-49D1-100A-F66DD2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67" y="837001"/>
            <a:ext cx="10802867" cy="526746"/>
          </a:xfrm>
        </p:spPr>
        <p:txBody>
          <a:bodyPr>
            <a:normAutofit/>
          </a:bodyPr>
          <a:lstStyle/>
          <a:p>
            <a:r>
              <a:rPr lang="en-US" b="1" dirty="0"/>
              <a:t>Transnistria Currency: Third Ruble (2000-Present)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4F1A-45FC-4965-7895-4D69B0E8C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530" y="1336402"/>
            <a:ext cx="6644330" cy="4775200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 new ruble was introduced in 2000 as part of a currency reform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Still used today and consists of both coins and banknotes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1 third ruble equals 1,000,000 second rubles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Banknote denominations: 1,5,10,25,50,100, 200 and 500 rubles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There are 2 types of coins: a standard kopek which has a rising sun with a hammer and sickle and plastic coins which are highly collectible due to being the world’s only plastic coins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plastic coins were introduced in 2014 to celebrate the 20</a:t>
            </a:r>
            <a:r>
              <a:rPr lang="en-US" sz="2200" baseline="30000" dirty="0"/>
              <a:t>th</a:t>
            </a:r>
            <a:r>
              <a:rPr lang="en-US" sz="2200" dirty="0"/>
              <a:t> anniversary of official Transnistrian currency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Denominations include the following with each having its own unique shape: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1 ruble - Circle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3 rubles - Square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 rubles - Pentagon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10 rubles - Hexagon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35D2C-CF9B-1715-1FEA-B92C257AC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t="17162" b="12455"/>
          <a:stretch/>
        </p:blipFill>
        <p:spPr>
          <a:xfrm>
            <a:off x="7765578" y="2916712"/>
            <a:ext cx="3404541" cy="3194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5B3AE0-212E-1144-2974-0266516BD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84" y="1336402"/>
            <a:ext cx="2852928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61BC-41B1-49D1-100A-F66DD2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92" y="837004"/>
            <a:ext cx="6241816" cy="526746"/>
          </a:xfrm>
        </p:spPr>
        <p:txBody>
          <a:bodyPr/>
          <a:lstStyle/>
          <a:p>
            <a:r>
              <a:rPr lang="en-US" b="1" dirty="0"/>
              <a:t>Transnistria Mint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4F1A-45FC-4965-7895-4D69B0E8C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642" y="1255171"/>
            <a:ext cx="6377265" cy="4693804"/>
          </a:xfrm>
        </p:spPr>
        <p:txBody>
          <a:bodyPr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When Transnistria was founded, there was no mint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Transnistria decided to ask the Mint of Poland in Warsaw if they could produce Transnistrian coins and banknotes and they agreed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Shipments of coins and banknotes traveled through Ukraine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Moldova protested against the Poland administration regarding their mint’s relationship with Transnistria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In December 2004, customs in Ukraine confiscated a truck with Transnistrian currency and turned the shipment over to Moldova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Poland’s mint argued they were only producing tokens, not coins, since Transnistria is not officially recognized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April 2005: Poland succumbed to pressure and ended the contract with Transnistria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November 2005: Tiraspol Mint opened</a:t>
            </a:r>
          </a:p>
        </p:txBody>
      </p:sp>
      <p:pic>
        <p:nvPicPr>
          <p:cNvPr id="2050" name="Picture 2" descr="PLASTIC money (coin ...">
            <a:extLst>
              <a:ext uri="{FF2B5EF4-FFF2-40B4-BE49-F238E27FC236}">
                <a16:creationId xmlns:a16="http://schemas.microsoft.com/office/drawing/2014/main" id="{D9992621-64A0-0720-FE66-5F93B1BA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55" y="2248628"/>
            <a:ext cx="4143531" cy="31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B0269-758F-ADAB-D634-75C47165BB1F}"/>
              </a:ext>
            </a:extLst>
          </p:cNvPr>
          <p:cNvSpPr txBox="1"/>
          <p:nvPr/>
        </p:nvSpPr>
        <p:spPr>
          <a:xfrm>
            <a:off x="7592973" y="5352277"/>
            <a:ext cx="361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Tiraspol Mint</a:t>
            </a:r>
          </a:p>
        </p:txBody>
      </p:sp>
    </p:spTree>
    <p:extLst>
      <p:ext uri="{BB962C8B-B14F-4D97-AF65-F5344CB8AC3E}">
        <p14:creationId xmlns:p14="http://schemas.microsoft.com/office/powerpoint/2010/main" val="22402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302C-E09B-8D01-095F-06069407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92" y="837150"/>
            <a:ext cx="6241816" cy="435114"/>
          </a:xfrm>
        </p:spPr>
        <p:txBody>
          <a:bodyPr>
            <a:noAutofit/>
          </a:bodyPr>
          <a:lstStyle/>
          <a:p>
            <a:r>
              <a:rPr lang="en-US" b="1" dirty="0"/>
              <a:t>Commemorative Coins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20BA1-AC9F-E7EC-5FA3-E2A9A0DAF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886" y="1194357"/>
            <a:ext cx="7637928" cy="261099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Tiraspol mint makes commemorative coins that the Transnistrian Republican Bank issues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Sometimes the bank will give free ones to tourists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Obverse: State Emblem/Coat of Arms with the year and denomination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reverse of every coin is unique for each of the 30 different series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These include the Summer Olympics in Beijing 2008 series (Ex.10 ruble Table Tennis Sportsman in Silver) and the Red Book series (Ex. European Forest Cat 2020 in Silver)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A8383-B2DF-7A72-65EA-C84E18BA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065" y="4289823"/>
            <a:ext cx="1841648" cy="1790492"/>
          </a:xfrm>
          <a:prstGeom prst="rect">
            <a:avLst/>
          </a:prstGeom>
          <a:effectLst>
            <a:outerShdw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9D08A-FDC8-761E-FCBE-28E3B0594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0122" r="16667" b="8131"/>
          <a:stretch/>
        </p:blipFill>
        <p:spPr>
          <a:xfrm>
            <a:off x="7357621" y="4270264"/>
            <a:ext cx="1968211" cy="1810051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5F206-8627-D67D-6BEA-DC82EDBFD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714" y="1465764"/>
            <a:ext cx="2610999" cy="2610999"/>
          </a:xfrm>
          <a:prstGeom prst="rect">
            <a:avLst/>
          </a:prstGeom>
          <a:effectLst>
            <a:outerShdw blurRad="677273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76C47-6E6E-FA64-CF7B-31BB344C7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38" y="3912828"/>
            <a:ext cx="2969046" cy="2108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D0379-5BDC-CBAC-7520-EAAC29C50AE5}"/>
              </a:ext>
            </a:extLst>
          </p:cNvPr>
          <p:cNvSpPr txBox="1"/>
          <p:nvPr/>
        </p:nvSpPr>
        <p:spPr>
          <a:xfrm>
            <a:off x="2543438" y="5940687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Transnistrian Republican Bank</a:t>
            </a:r>
          </a:p>
        </p:txBody>
      </p:sp>
    </p:spTree>
    <p:extLst>
      <p:ext uri="{BB962C8B-B14F-4D97-AF65-F5344CB8AC3E}">
        <p14:creationId xmlns:p14="http://schemas.microsoft.com/office/powerpoint/2010/main" val="3607775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23717</TotalTime>
  <Words>762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The History of Transnistrian Currency</vt:lpstr>
      <vt:lpstr>What is Transnistria?</vt:lpstr>
      <vt:lpstr>History of Transnistria</vt:lpstr>
      <vt:lpstr>History of Transnistria (Continued)</vt:lpstr>
      <vt:lpstr>Transnistria Currency: First Ruble (1990-1994)</vt:lpstr>
      <vt:lpstr>Transnistria Currency: Second Ruble (1994-2000)</vt:lpstr>
      <vt:lpstr>Transnistria Currency: Third Ruble (2000-Present)</vt:lpstr>
      <vt:lpstr>Transnistria Mint</vt:lpstr>
      <vt:lpstr>Commemorative Coins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Transnistrian Currency</dc:title>
  <dc:creator>David Wales</dc:creator>
  <cp:lastModifiedBy>David Wales</cp:lastModifiedBy>
  <cp:revision>33</cp:revision>
  <dcterms:created xsi:type="dcterms:W3CDTF">2024-06-09T18:16:09Z</dcterms:created>
  <dcterms:modified xsi:type="dcterms:W3CDTF">2024-07-11T02:19:51Z</dcterms:modified>
</cp:coreProperties>
</file>