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2" r:id="rId8"/>
    <p:sldId id="261"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6202-B4C4-F34A-FDEB-41029D702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7804D-50D6-1862-1BA5-A5F8ACD5C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BF012E-3AFC-3A17-D0A1-A95AC1AF889C}"/>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5" name="Footer Placeholder 4">
            <a:extLst>
              <a:ext uri="{FF2B5EF4-FFF2-40B4-BE49-F238E27FC236}">
                <a16:creationId xmlns:a16="http://schemas.microsoft.com/office/drawing/2014/main" id="{E6EB44CF-E28B-090F-637F-181ED2651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5CC48-2F9B-18E2-D2A2-90C366F607C5}"/>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339735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8345-CAEF-2F9B-5484-78A0A8A723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722027-81D8-075F-B34E-23D8CA31E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2BBEC-4471-CAEE-6E9F-9AD6CC039066}"/>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5" name="Footer Placeholder 4">
            <a:extLst>
              <a:ext uri="{FF2B5EF4-FFF2-40B4-BE49-F238E27FC236}">
                <a16:creationId xmlns:a16="http://schemas.microsoft.com/office/drawing/2014/main" id="{38EF21D8-2E84-DC46-957D-AF0DD30B0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85295-96BA-1BD5-87AF-98BEC1AA6BCB}"/>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87457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9BCDA-5230-AE0F-B202-8C22AD90F1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E5B7F1-2665-4D17-5199-24E5B0888E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84438-F1E4-57D6-7751-7693380B4CD7}"/>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5" name="Footer Placeholder 4">
            <a:extLst>
              <a:ext uri="{FF2B5EF4-FFF2-40B4-BE49-F238E27FC236}">
                <a16:creationId xmlns:a16="http://schemas.microsoft.com/office/drawing/2014/main" id="{2F6147CF-5FB0-9D2E-CBBB-FB47C8C33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1807C-FC66-0720-568F-420F41C36B37}"/>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248553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984B-6044-7E0F-2B03-9592AD8A2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3B820B-AAA4-D1C7-AA8F-4557262138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1BED4-4F53-7BFE-D451-8FB92EC41DCB}"/>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5" name="Footer Placeholder 4">
            <a:extLst>
              <a:ext uri="{FF2B5EF4-FFF2-40B4-BE49-F238E27FC236}">
                <a16:creationId xmlns:a16="http://schemas.microsoft.com/office/drawing/2014/main" id="{9DBD6D3D-457C-340C-0CA3-8D63FAA25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8A182-4193-BAFD-B828-9943B735EF29}"/>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207154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BC00-8CFD-D44A-73E7-D51B8FDAEB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6A5457-0AE3-0F6C-6128-906F1DABED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E4518-939B-AAC1-B45B-007060A13879}"/>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5" name="Footer Placeholder 4">
            <a:extLst>
              <a:ext uri="{FF2B5EF4-FFF2-40B4-BE49-F238E27FC236}">
                <a16:creationId xmlns:a16="http://schemas.microsoft.com/office/drawing/2014/main" id="{C453A9F6-2D54-966C-5228-D2109CDB2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5BFB8-9A63-09AE-8771-54E3B865C9FE}"/>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252559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E00A-39FD-C183-8135-77AF3B8E8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48A26-D3F0-324B-F95B-05971FE54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F0CFA5-BA20-83E5-B559-B6BB2A5528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DBFF68-CA9D-F3F9-2E89-E153938AFABB}"/>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6" name="Footer Placeholder 5">
            <a:extLst>
              <a:ext uri="{FF2B5EF4-FFF2-40B4-BE49-F238E27FC236}">
                <a16:creationId xmlns:a16="http://schemas.microsoft.com/office/drawing/2014/main" id="{ECB28BB2-88E5-CCEA-6EBD-831147CFD0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8A576E-C764-D66C-A4FF-B028DC8B8416}"/>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261306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8203-4D2C-6356-B4E9-A30BCF3E2A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5FD27A-4786-26EC-7A48-391346E96B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ABB93F-9388-A006-E3BF-AEBBFBF8E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F4DCB5-95F6-5AFA-7773-B59AB60EB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6B25F0-5825-8E38-C8FC-71B937541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74D1E-2B08-C322-7F5F-CBC11DC2B89D}"/>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8" name="Footer Placeholder 7">
            <a:extLst>
              <a:ext uri="{FF2B5EF4-FFF2-40B4-BE49-F238E27FC236}">
                <a16:creationId xmlns:a16="http://schemas.microsoft.com/office/drawing/2014/main" id="{0A8280BD-8077-923C-4225-535D54F813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7E312C-C451-5C6E-1F46-0FB102C385A1}"/>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291351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CA88-E124-E393-C3AD-479C6BD64F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5282C-E4C5-4FF7-0EC8-8FD994879FCA}"/>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4" name="Footer Placeholder 3">
            <a:extLst>
              <a:ext uri="{FF2B5EF4-FFF2-40B4-BE49-F238E27FC236}">
                <a16:creationId xmlns:a16="http://schemas.microsoft.com/office/drawing/2014/main" id="{4BED8BE3-7E7F-96B4-12B5-0FFBCFF22D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242AC5-29B1-FD9F-39FE-1CE41CA840D8}"/>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106424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E74976-3E64-3744-BCDD-D4465235A960}"/>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3" name="Footer Placeholder 2">
            <a:extLst>
              <a:ext uri="{FF2B5EF4-FFF2-40B4-BE49-F238E27FC236}">
                <a16:creationId xmlns:a16="http://schemas.microsoft.com/office/drawing/2014/main" id="{3BB120AA-F4D1-B14E-02C5-1A61002A3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4640C-AD42-A4ED-4D94-7F3C4AE50269}"/>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141304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0445-2FFB-37AE-879E-B7DF67BAD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437A29-90C9-2A18-6828-2813F191C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301FE1-3F78-62AC-1D30-519C0B875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06CBFD-1B61-85DB-C72A-0629A5840D4F}"/>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6" name="Footer Placeholder 5">
            <a:extLst>
              <a:ext uri="{FF2B5EF4-FFF2-40B4-BE49-F238E27FC236}">
                <a16:creationId xmlns:a16="http://schemas.microsoft.com/office/drawing/2014/main" id="{C532E4F2-3237-E21B-8D6B-4ED7522C2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DA49B6-3803-2526-D7C0-399A424A01D6}"/>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4694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16540-2766-406F-8BD0-DF6AB8881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C16652-A79A-CB29-86D7-90007C83A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343377-2D5A-51F1-B1BA-602D1D99B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3345B-B8ED-4760-562C-FDA644037404}"/>
              </a:ext>
            </a:extLst>
          </p:cNvPr>
          <p:cNvSpPr>
            <a:spLocks noGrp="1"/>
          </p:cNvSpPr>
          <p:nvPr>
            <p:ph type="dt" sz="half" idx="10"/>
          </p:nvPr>
        </p:nvSpPr>
        <p:spPr/>
        <p:txBody>
          <a:bodyPr/>
          <a:lstStyle/>
          <a:p>
            <a:fld id="{AA73F9B1-025C-4B25-9450-31684ADD512D}" type="datetimeFigureOut">
              <a:rPr lang="en-US" smtClean="0"/>
              <a:t>4/10/2024</a:t>
            </a:fld>
            <a:endParaRPr lang="en-US"/>
          </a:p>
        </p:txBody>
      </p:sp>
      <p:sp>
        <p:nvSpPr>
          <p:cNvPr id="6" name="Footer Placeholder 5">
            <a:extLst>
              <a:ext uri="{FF2B5EF4-FFF2-40B4-BE49-F238E27FC236}">
                <a16:creationId xmlns:a16="http://schemas.microsoft.com/office/drawing/2014/main" id="{36084254-E5CC-1986-0DF9-EA0723672F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EBFE5-90FC-3DA6-B509-182D5F26CC60}"/>
              </a:ext>
            </a:extLst>
          </p:cNvPr>
          <p:cNvSpPr>
            <a:spLocks noGrp="1"/>
          </p:cNvSpPr>
          <p:nvPr>
            <p:ph type="sldNum" sz="quarter" idx="12"/>
          </p:nvPr>
        </p:nvSpPr>
        <p:spPr/>
        <p:txBody>
          <a:bodyPr/>
          <a:lstStyle/>
          <a:p>
            <a:fld id="{BD6A9B6B-7B90-480A-B14A-2182288B5CDB}" type="slidenum">
              <a:rPr lang="en-US" smtClean="0"/>
              <a:t>‹#›</a:t>
            </a:fld>
            <a:endParaRPr lang="en-US"/>
          </a:p>
        </p:txBody>
      </p:sp>
    </p:spTree>
    <p:extLst>
      <p:ext uri="{BB962C8B-B14F-4D97-AF65-F5344CB8AC3E}">
        <p14:creationId xmlns:p14="http://schemas.microsoft.com/office/powerpoint/2010/main" val="54336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106DFC-5B5F-BE23-7794-730A769314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3233CC-0DAF-6CB3-7807-C011EE7F4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921CB-5147-D975-A4B2-7AF1BEC05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3F9B1-025C-4B25-9450-31684ADD512D}" type="datetimeFigureOut">
              <a:rPr lang="en-US" smtClean="0"/>
              <a:t>4/10/2024</a:t>
            </a:fld>
            <a:endParaRPr lang="en-US"/>
          </a:p>
        </p:txBody>
      </p:sp>
      <p:sp>
        <p:nvSpPr>
          <p:cNvPr id="5" name="Footer Placeholder 4">
            <a:extLst>
              <a:ext uri="{FF2B5EF4-FFF2-40B4-BE49-F238E27FC236}">
                <a16:creationId xmlns:a16="http://schemas.microsoft.com/office/drawing/2014/main" id="{8D46ABD3-AC9E-F731-F5A2-24AD94910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EA7908-186F-36CF-1C25-74F5CBEBA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A9B6B-7B90-480A-B14A-2182288B5CDB}" type="slidenum">
              <a:rPr lang="en-US" smtClean="0"/>
              <a:t>‹#›</a:t>
            </a:fld>
            <a:endParaRPr lang="en-US"/>
          </a:p>
        </p:txBody>
      </p:sp>
    </p:spTree>
    <p:extLst>
      <p:ext uri="{BB962C8B-B14F-4D97-AF65-F5344CB8AC3E}">
        <p14:creationId xmlns:p14="http://schemas.microsoft.com/office/powerpoint/2010/main" val="361326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File:Prince_James_Francis_Edward_Stuart_by_Anton_Raphael_Mengs.jp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n.wikipedia.org/wiki/File:James_Francis_Edward_Stuart_c._1703_attributed_to_Alexis_Simon_Belle.jpg" TargetMode="Externa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File:William_III_Landing_at_Brixham,_Torbay,_5_November_1688.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en.wikipedia.org/wiki/File:King_James_II_by_Sir_Godfrey_Kneller,_Bt.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en.wikipedia.org/wiki/File:William_Mosman_-_Prince_Charles_Edward_Stuart,_1720_-_1788._Eldest_son_of_Prince_James_Francis_Edward_Stuart_-_Google_Art_Project.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BD614-AB79-A8A7-9208-0CE4975D9D96}"/>
              </a:ext>
            </a:extLst>
          </p:cNvPr>
          <p:cNvSpPr>
            <a:spLocks noGrp="1"/>
          </p:cNvSpPr>
          <p:nvPr>
            <p:ph type="ctrTitle"/>
          </p:nvPr>
        </p:nvSpPr>
        <p:spPr>
          <a:xfrm>
            <a:off x="1524000" y="784872"/>
            <a:ext cx="9144000" cy="2387600"/>
          </a:xfrm>
        </p:spPr>
        <p:txBody>
          <a:bodyPr>
            <a:normAutofit/>
          </a:bodyPr>
          <a:lstStyle/>
          <a:p>
            <a:r>
              <a:rPr lang="en-US" sz="6600" b="1" dirty="0"/>
              <a:t>Presentation for the Madison County Coin Club</a:t>
            </a:r>
          </a:p>
        </p:txBody>
      </p:sp>
      <p:sp>
        <p:nvSpPr>
          <p:cNvPr id="3" name="Subtitle 2">
            <a:extLst>
              <a:ext uri="{FF2B5EF4-FFF2-40B4-BE49-F238E27FC236}">
                <a16:creationId xmlns:a16="http://schemas.microsoft.com/office/drawing/2014/main" id="{67C59952-9A8A-CC4F-3DE0-47CB9798DD4A}"/>
              </a:ext>
            </a:extLst>
          </p:cNvPr>
          <p:cNvSpPr>
            <a:spLocks noGrp="1"/>
          </p:cNvSpPr>
          <p:nvPr>
            <p:ph type="subTitle" idx="1"/>
          </p:nvPr>
        </p:nvSpPr>
        <p:spPr>
          <a:xfrm>
            <a:off x="1524000" y="4189867"/>
            <a:ext cx="9144000" cy="1655762"/>
          </a:xfrm>
        </p:spPr>
        <p:txBody>
          <a:bodyPr/>
          <a:lstStyle/>
          <a:p>
            <a:r>
              <a:rPr lang="en-US" sz="4000" b="1" dirty="0"/>
              <a:t>By Mr. T.V. Hutto</a:t>
            </a:r>
          </a:p>
          <a:p>
            <a:r>
              <a:rPr lang="en-US" sz="1600" i="1" dirty="0">
                <a:solidFill>
                  <a:schemeClr val="bg1">
                    <a:lumMod val="75000"/>
                  </a:schemeClr>
                </a:solidFill>
              </a:rPr>
              <a:t>Associate Professor of Neurosurgery at the University of Wattamaloo</a:t>
            </a:r>
          </a:p>
        </p:txBody>
      </p:sp>
      <p:sp>
        <p:nvSpPr>
          <p:cNvPr id="4" name="TextBox 3">
            <a:extLst>
              <a:ext uri="{FF2B5EF4-FFF2-40B4-BE49-F238E27FC236}">
                <a16:creationId xmlns:a16="http://schemas.microsoft.com/office/drawing/2014/main" id="{6636A028-F005-898D-0860-50E8A8C59BA7}"/>
              </a:ext>
            </a:extLst>
          </p:cNvPr>
          <p:cNvSpPr txBox="1"/>
          <p:nvPr/>
        </p:nvSpPr>
        <p:spPr>
          <a:xfrm>
            <a:off x="10161037" y="6116932"/>
            <a:ext cx="1486304" cy="461665"/>
          </a:xfrm>
          <a:prstGeom prst="rect">
            <a:avLst/>
          </a:prstGeom>
          <a:noFill/>
        </p:spPr>
        <p:txBody>
          <a:bodyPr wrap="none" rtlCol="0">
            <a:spAutoFit/>
          </a:bodyPr>
          <a:lstStyle/>
          <a:p>
            <a:r>
              <a:rPr lang="en-US" sz="2400" b="1" dirty="0"/>
              <a:t>April 2024</a:t>
            </a:r>
          </a:p>
        </p:txBody>
      </p:sp>
    </p:spTree>
    <p:extLst>
      <p:ext uri="{BB962C8B-B14F-4D97-AF65-F5344CB8AC3E}">
        <p14:creationId xmlns:p14="http://schemas.microsoft.com/office/powerpoint/2010/main" val="338759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98149B-99D6-3119-D7B8-9916CD98D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0" y="0"/>
            <a:ext cx="5143500" cy="6858000"/>
          </a:xfrm>
          <a:prstGeom prst="rect">
            <a:avLst/>
          </a:prstGeom>
        </p:spPr>
      </p:pic>
      <p:sp>
        <p:nvSpPr>
          <p:cNvPr id="9" name="TextBox 8">
            <a:extLst>
              <a:ext uri="{FF2B5EF4-FFF2-40B4-BE49-F238E27FC236}">
                <a16:creationId xmlns:a16="http://schemas.microsoft.com/office/drawing/2014/main" id="{4490F809-663C-6773-BB9B-00168E7DC305}"/>
              </a:ext>
            </a:extLst>
          </p:cNvPr>
          <p:cNvSpPr txBox="1"/>
          <p:nvPr/>
        </p:nvSpPr>
        <p:spPr>
          <a:xfrm>
            <a:off x="839755" y="1558212"/>
            <a:ext cx="5346440" cy="4524315"/>
          </a:xfrm>
          <a:prstGeom prst="rect">
            <a:avLst/>
          </a:prstGeom>
          <a:noFill/>
        </p:spPr>
        <p:txBody>
          <a:bodyPr wrap="square" rtlCol="0">
            <a:spAutoFit/>
          </a:bodyPr>
          <a:lstStyle/>
          <a:p>
            <a:r>
              <a:rPr lang="en-US" b="1" dirty="0"/>
              <a:t>In 1745 Bonnie Prince Charlie landed on the west coast of Scotland to reclaim the Throne of his ancestors. Many Jacobites joined him, but despite early victories, his forces were soundly defeated at the battle of Culloden. This effectively ended the Stuart ambitions for the British Throne.</a:t>
            </a:r>
          </a:p>
          <a:p>
            <a:endParaRPr lang="en-US" b="1" dirty="0"/>
          </a:p>
          <a:p>
            <a:r>
              <a:rPr lang="en-US" b="1" dirty="0"/>
              <a:t>Charlie escaped to the Isle of Skye, under the protection of the MacKinnon Clan.  By way of  thanks, Charlie gifted them the only possession he had left, the secret recipe for his personal liqueur.   The Clan named it “Drambuie”, after the Gaelic “An Dram </a:t>
            </a:r>
            <a:r>
              <a:rPr lang="en-US" b="1" dirty="0" err="1"/>
              <a:t>Buidheach</a:t>
            </a:r>
            <a:r>
              <a:rPr lang="en-US" b="1" dirty="0"/>
              <a:t>”, which means “The Drink That Satisfies”.</a:t>
            </a:r>
          </a:p>
          <a:p>
            <a:endParaRPr lang="en-US" b="1" dirty="0"/>
          </a:p>
          <a:p>
            <a:r>
              <a:rPr lang="en-US" b="1" dirty="0"/>
              <a:t>Just like his father, Charlies never had any official coins minted with his image.</a:t>
            </a:r>
          </a:p>
        </p:txBody>
      </p:sp>
      <p:sp>
        <p:nvSpPr>
          <p:cNvPr id="10" name="TextBox 9">
            <a:extLst>
              <a:ext uri="{FF2B5EF4-FFF2-40B4-BE49-F238E27FC236}">
                <a16:creationId xmlns:a16="http://schemas.microsoft.com/office/drawing/2014/main" id="{E10EB702-F275-7668-AADE-D97AEDB9AFEF}"/>
              </a:ext>
            </a:extLst>
          </p:cNvPr>
          <p:cNvSpPr txBox="1"/>
          <p:nvPr/>
        </p:nvSpPr>
        <p:spPr>
          <a:xfrm>
            <a:off x="811006" y="429208"/>
            <a:ext cx="5375189" cy="923330"/>
          </a:xfrm>
          <a:prstGeom prst="rect">
            <a:avLst/>
          </a:prstGeom>
          <a:noFill/>
        </p:spPr>
        <p:txBody>
          <a:bodyPr wrap="none" rtlCol="0">
            <a:spAutoFit/>
          </a:bodyPr>
          <a:lstStyle/>
          <a:p>
            <a:r>
              <a:rPr lang="en-US" sz="5400" b="1" dirty="0">
                <a:latin typeface="Brush Script Std" panose="03060802040607070404" pitchFamily="66" charset="0"/>
              </a:rPr>
              <a:t>The Spirit of ‘45</a:t>
            </a:r>
          </a:p>
        </p:txBody>
      </p:sp>
    </p:spTree>
    <p:extLst>
      <p:ext uri="{BB962C8B-B14F-4D97-AF65-F5344CB8AC3E}">
        <p14:creationId xmlns:p14="http://schemas.microsoft.com/office/powerpoint/2010/main" val="209149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928B-35FC-CE34-06CC-0A4A64D01C32}"/>
              </a:ext>
            </a:extLst>
          </p:cNvPr>
          <p:cNvSpPr>
            <a:spLocks noGrp="1"/>
          </p:cNvSpPr>
          <p:nvPr>
            <p:ph type="ctrTitle"/>
          </p:nvPr>
        </p:nvSpPr>
        <p:spPr>
          <a:xfrm>
            <a:off x="474306" y="93300"/>
            <a:ext cx="11243388" cy="1457228"/>
          </a:xfrm>
        </p:spPr>
        <p:txBody>
          <a:bodyPr>
            <a:normAutofit fontScale="90000"/>
          </a:bodyPr>
          <a:lstStyle/>
          <a:p>
            <a:r>
              <a:rPr lang="en-US" sz="8800" b="1" dirty="0"/>
              <a:t>The “King” With No Coins</a:t>
            </a:r>
          </a:p>
        </p:txBody>
      </p:sp>
      <p:sp>
        <p:nvSpPr>
          <p:cNvPr id="3" name="Subtitle 2">
            <a:extLst>
              <a:ext uri="{FF2B5EF4-FFF2-40B4-BE49-F238E27FC236}">
                <a16:creationId xmlns:a16="http://schemas.microsoft.com/office/drawing/2014/main" id="{7A67D00E-0DD2-B87D-BEEB-22CDB6A0A6CF}"/>
              </a:ext>
            </a:extLst>
          </p:cNvPr>
          <p:cNvSpPr>
            <a:spLocks noGrp="1"/>
          </p:cNvSpPr>
          <p:nvPr>
            <p:ph type="subTitle" idx="1"/>
          </p:nvPr>
        </p:nvSpPr>
        <p:spPr>
          <a:xfrm>
            <a:off x="195941" y="3276698"/>
            <a:ext cx="3268823" cy="1411935"/>
          </a:xfrm>
        </p:spPr>
        <p:txBody>
          <a:bodyPr>
            <a:normAutofit/>
          </a:bodyPr>
          <a:lstStyle/>
          <a:p>
            <a:r>
              <a:rPr lang="en-US" sz="3600" b="1" dirty="0"/>
              <a:t>James III of </a:t>
            </a:r>
          </a:p>
          <a:p>
            <a:r>
              <a:rPr lang="en-US" sz="3600" b="1" dirty="0"/>
              <a:t>Great Britain</a:t>
            </a:r>
          </a:p>
        </p:txBody>
      </p:sp>
      <p:pic>
        <p:nvPicPr>
          <p:cNvPr id="4" name="Picture 3">
            <a:hlinkClick r:id="rId2"/>
            <a:extLst>
              <a:ext uri="{FF2B5EF4-FFF2-40B4-BE49-F238E27FC236}">
                <a16:creationId xmlns:a16="http://schemas.microsoft.com/office/drawing/2014/main" id="{F849911B-AC88-1C33-7CDE-E3992A52E6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8795" y="1681159"/>
            <a:ext cx="4135546" cy="5097999"/>
          </a:xfrm>
          <a:prstGeom prst="rect">
            <a:avLst/>
          </a:prstGeom>
          <a:noFill/>
          <a:ln>
            <a:noFill/>
          </a:ln>
        </p:spPr>
      </p:pic>
      <p:sp>
        <p:nvSpPr>
          <p:cNvPr id="6" name="TextBox 5">
            <a:extLst>
              <a:ext uri="{FF2B5EF4-FFF2-40B4-BE49-F238E27FC236}">
                <a16:creationId xmlns:a16="http://schemas.microsoft.com/office/drawing/2014/main" id="{54FDA344-6E82-E818-1C26-0C4CD9F78C65}"/>
              </a:ext>
            </a:extLst>
          </p:cNvPr>
          <p:cNvSpPr txBox="1"/>
          <p:nvPr/>
        </p:nvSpPr>
        <p:spPr>
          <a:xfrm>
            <a:off x="8927454" y="3267372"/>
            <a:ext cx="2577191" cy="1200329"/>
          </a:xfrm>
          <a:prstGeom prst="rect">
            <a:avLst/>
          </a:prstGeom>
          <a:noFill/>
        </p:spPr>
        <p:txBody>
          <a:bodyPr wrap="square">
            <a:spAutoFit/>
          </a:bodyPr>
          <a:lstStyle/>
          <a:p>
            <a:r>
              <a:rPr lang="en-US" sz="3600" b="1" dirty="0"/>
              <a:t>“The Old             Pretender”</a:t>
            </a:r>
          </a:p>
        </p:txBody>
      </p:sp>
    </p:spTree>
    <p:extLst>
      <p:ext uri="{BB962C8B-B14F-4D97-AF65-F5344CB8AC3E}">
        <p14:creationId xmlns:p14="http://schemas.microsoft.com/office/powerpoint/2010/main" val="110183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B37C1F-66CE-05F1-8498-73FE7E98FEE1}"/>
              </a:ext>
            </a:extLst>
          </p:cNvPr>
          <p:cNvSpPr>
            <a:spLocks noGrp="1"/>
          </p:cNvSpPr>
          <p:nvPr>
            <p:ph idx="1"/>
          </p:nvPr>
        </p:nvSpPr>
        <p:spPr>
          <a:xfrm>
            <a:off x="838200" y="304730"/>
            <a:ext cx="10515600" cy="4351338"/>
          </a:xfrm>
        </p:spPr>
        <p:txBody>
          <a:bodyPr/>
          <a:lstStyle/>
          <a:p>
            <a:r>
              <a:rPr lang="en-US" dirty="0"/>
              <a:t>Prince James Edward Francis Stuart, first son of King James II of Britain, and Queen Mary of Modena, was born at St. James Palace, in London, on June 10</a:t>
            </a:r>
            <a:r>
              <a:rPr lang="en-US" baseline="30000" dirty="0"/>
              <a:t>th</a:t>
            </a:r>
            <a:r>
              <a:rPr lang="en-US" dirty="0"/>
              <a:t>, 1688.</a:t>
            </a:r>
          </a:p>
          <a:p>
            <a:endParaRPr lang="en-US" dirty="0"/>
          </a:p>
          <a:p>
            <a:endParaRPr lang="en-US" dirty="0"/>
          </a:p>
        </p:txBody>
      </p:sp>
      <p:pic>
        <p:nvPicPr>
          <p:cNvPr id="5" name="Picture 4">
            <a:extLst>
              <a:ext uri="{FF2B5EF4-FFF2-40B4-BE49-F238E27FC236}">
                <a16:creationId xmlns:a16="http://schemas.microsoft.com/office/drawing/2014/main" id="{4AB8D36A-057D-B6B2-5ECB-9E5664A47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59" y="1726163"/>
            <a:ext cx="7025850" cy="4967066"/>
          </a:xfrm>
          <a:prstGeom prst="rect">
            <a:avLst/>
          </a:prstGeom>
        </p:spPr>
      </p:pic>
      <p:pic>
        <p:nvPicPr>
          <p:cNvPr id="7" name="Picture 6">
            <a:extLst>
              <a:ext uri="{FF2B5EF4-FFF2-40B4-BE49-F238E27FC236}">
                <a16:creationId xmlns:a16="http://schemas.microsoft.com/office/drawing/2014/main" id="{974EF9CA-94EA-036C-B691-E95E55DE7E2D}"/>
              </a:ext>
            </a:extLst>
          </p:cNvPr>
          <p:cNvPicPr>
            <a:picLocks noChangeAspect="1"/>
          </p:cNvPicPr>
          <p:nvPr/>
        </p:nvPicPr>
        <p:blipFill>
          <a:blip r:embed="rId3"/>
          <a:stretch>
            <a:fillRect/>
          </a:stretch>
        </p:blipFill>
        <p:spPr>
          <a:xfrm>
            <a:off x="8172106" y="1801331"/>
            <a:ext cx="3330983" cy="3863296"/>
          </a:xfrm>
          <a:prstGeom prst="rect">
            <a:avLst/>
          </a:prstGeom>
        </p:spPr>
      </p:pic>
      <p:sp>
        <p:nvSpPr>
          <p:cNvPr id="8" name="TextBox 7">
            <a:extLst>
              <a:ext uri="{FF2B5EF4-FFF2-40B4-BE49-F238E27FC236}">
                <a16:creationId xmlns:a16="http://schemas.microsoft.com/office/drawing/2014/main" id="{12F72536-0096-3E13-028B-165E1BD57C56}"/>
              </a:ext>
            </a:extLst>
          </p:cNvPr>
          <p:cNvSpPr txBox="1"/>
          <p:nvPr/>
        </p:nvSpPr>
        <p:spPr>
          <a:xfrm>
            <a:off x="8546840" y="5691004"/>
            <a:ext cx="3180679" cy="461665"/>
          </a:xfrm>
          <a:prstGeom prst="rect">
            <a:avLst/>
          </a:prstGeom>
          <a:noFill/>
        </p:spPr>
        <p:txBody>
          <a:bodyPr wrap="none" rtlCol="0">
            <a:spAutoFit/>
          </a:bodyPr>
          <a:lstStyle/>
          <a:p>
            <a:r>
              <a:rPr lang="en-US" sz="2400" b="1" dirty="0"/>
              <a:t>Gold Guinea of James II</a:t>
            </a:r>
          </a:p>
        </p:txBody>
      </p:sp>
    </p:spTree>
    <p:extLst>
      <p:ext uri="{BB962C8B-B14F-4D97-AF65-F5344CB8AC3E}">
        <p14:creationId xmlns:p14="http://schemas.microsoft.com/office/powerpoint/2010/main" val="64324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A14BD-F649-CB46-648D-F6289E39D887}"/>
              </a:ext>
            </a:extLst>
          </p:cNvPr>
          <p:cNvSpPr>
            <a:spLocks noGrp="1"/>
          </p:cNvSpPr>
          <p:nvPr>
            <p:ph idx="1"/>
          </p:nvPr>
        </p:nvSpPr>
        <p:spPr>
          <a:xfrm>
            <a:off x="335902" y="295400"/>
            <a:ext cx="11737910" cy="4351338"/>
          </a:xfrm>
        </p:spPr>
        <p:txBody>
          <a:bodyPr/>
          <a:lstStyle/>
          <a:p>
            <a:r>
              <a:rPr lang="en-US" dirty="0"/>
              <a:t>Just after his birth, Prince James was baptized into the Roman Catholic Church.</a:t>
            </a:r>
          </a:p>
          <a:p>
            <a:endParaRPr lang="en-US" dirty="0"/>
          </a:p>
          <a:p>
            <a:r>
              <a:rPr lang="en-US" dirty="0"/>
              <a:t>Prince James was officially declared Prince of Wales in July 1688, just one month after his birth.</a:t>
            </a:r>
          </a:p>
          <a:p>
            <a:endParaRPr lang="en-US" dirty="0"/>
          </a:p>
          <a:p>
            <a:r>
              <a:rPr lang="en-US" dirty="0"/>
              <a:t>The Prince of Wales is traditionally considered next in line to the British Throne.</a:t>
            </a:r>
          </a:p>
          <a:p>
            <a:endParaRPr lang="en-US" dirty="0"/>
          </a:p>
          <a:p>
            <a:endParaRPr lang="en-US" dirty="0"/>
          </a:p>
          <a:p>
            <a:endParaRPr lang="en-US" dirty="0"/>
          </a:p>
          <a:p>
            <a:endParaRPr lang="en-US" dirty="0"/>
          </a:p>
        </p:txBody>
      </p:sp>
      <p:pic>
        <p:nvPicPr>
          <p:cNvPr id="4" name="Picture 3">
            <a:hlinkClick r:id="rId2"/>
            <a:extLst>
              <a:ext uri="{FF2B5EF4-FFF2-40B4-BE49-F238E27FC236}">
                <a16:creationId xmlns:a16="http://schemas.microsoft.com/office/drawing/2014/main" id="{5A29A676-D9D8-1BE4-BF83-6D4CEAAC8D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606" y="3828461"/>
            <a:ext cx="2416629" cy="2904017"/>
          </a:xfrm>
          <a:prstGeom prst="rect">
            <a:avLst/>
          </a:prstGeom>
          <a:noFill/>
          <a:ln>
            <a:noFill/>
          </a:ln>
        </p:spPr>
      </p:pic>
      <p:sp>
        <p:nvSpPr>
          <p:cNvPr id="5" name="TextBox 4">
            <a:extLst>
              <a:ext uri="{FF2B5EF4-FFF2-40B4-BE49-F238E27FC236}">
                <a16:creationId xmlns:a16="http://schemas.microsoft.com/office/drawing/2014/main" id="{0BE8FDCD-AAFF-7551-D0DD-E65E7AB867F2}"/>
              </a:ext>
            </a:extLst>
          </p:cNvPr>
          <p:cNvSpPr txBox="1"/>
          <p:nvPr/>
        </p:nvSpPr>
        <p:spPr>
          <a:xfrm>
            <a:off x="9489235" y="4786703"/>
            <a:ext cx="2109873" cy="954107"/>
          </a:xfrm>
          <a:prstGeom prst="rect">
            <a:avLst/>
          </a:prstGeom>
          <a:noFill/>
        </p:spPr>
        <p:txBody>
          <a:bodyPr wrap="none" rtlCol="0">
            <a:spAutoFit/>
          </a:bodyPr>
          <a:lstStyle/>
          <a:p>
            <a:r>
              <a:rPr lang="en-US" sz="2800" b="1" dirty="0"/>
              <a:t>Prince James</a:t>
            </a:r>
          </a:p>
          <a:p>
            <a:r>
              <a:rPr lang="en-US" sz="2800" b="1" dirty="0"/>
              <a:t> at 15</a:t>
            </a:r>
          </a:p>
        </p:txBody>
      </p:sp>
      <p:pic>
        <p:nvPicPr>
          <p:cNvPr id="7" name="Picture 6">
            <a:extLst>
              <a:ext uri="{FF2B5EF4-FFF2-40B4-BE49-F238E27FC236}">
                <a16:creationId xmlns:a16="http://schemas.microsoft.com/office/drawing/2014/main" id="{4A0EC3D4-D153-84D5-DB3F-5A6FAFD8B613}"/>
              </a:ext>
            </a:extLst>
          </p:cNvPr>
          <p:cNvPicPr>
            <a:picLocks noChangeAspect="1"/>
          </p:cNvPicPr>
          <p:nvPr/>
        </p:nvPicPr>
        <p:blipFill>
          <a:blip r:embed="rId4"/>
          <a:stretch>
            <a:fillRect/>
          </a:stretch>
        </p:blipFill>
        <p:spPr>
          <a:xfrm>
            <a:off x="1184936" y="3892053"/>
            <a:ext cx="2354264" cy="2400598"/>
          </a:xfrm>
          <a:prstGeom prst="rect">
            <a:avLst/>
          </a:prstGeom>
        </p:spPr>
      </p:pic>
      <p:pic>
        <p:nvPicPr>
          <p:cNvPr id="9" name="Picture 8">
            <a:extLst>
              <a:ext uri="{FF2B5EF4-FFF2-40B4-BE49-F238E27FC236}">
                <a16:creationId xmlns:a16="http://schemas.microsoft.com/office/drawing/2014/main" id="{CBD0D708-9C40-E189-7867-D79587222A38}"/>
              </a:ext>
            </a:extLst>
          </p:cNvPr>
          <p:cNvPicPr>
            <a:picLocks noChangeAspect="1"/>
          </p:cNvPicPr>
          <p:nvPr/>
        </p:nvPicPr>
        <p:blipFill rotWithShape="1">
          <a:blip r:embed="rId5"/>
          <a:srcRect l="-1" r="1224"/>
          <a:stretch/>
        </p:blipFill>
        <p:spPr>
          <a:xfrm>
            <a:off x="4015186" y="3912535"/>
            <a:ext cx="2227384" cy="2400597"/>
          </a:xfrm>
          <a:prstGeom prst="rect">
            <a:avLst/>
          </a:prstGeom>
        </p:spPr>
      </p:pic>
      <p:sp>
        <p:nvSpPr>
          <p:cNvPr id="10" name="TextBox 9">
            <a:extLst>
              <a:ext uri="{FF2B5EF4-FFF2-40B4-BE49-F238E27FC236}">
                <a16:creationId xmlns:a16="http://schemas.microsoft.com/office/drawing/2014/main" id="{C3DF016E-1C79-6821-46D1-3F7F1C9196CE}"/>
              </a:ext>
            </a:extLst>
          </p:cNvPr>
          <p:cNvSpPr txBox="1"/>
          <p:nvPr/>
        </p:nvSpPr>
        <p:spPr>
          <a:xfrm>
            <a:off x="2307561" y="6283783"/>
            <a:ext cx="2703369" cy="400110"/>
          </a:xfrm>
          <a:prstGeom prst="rect">
            <a:avLst/>
          </a:prstGeom>
          <a:noFill/>
        </p:spPr>
        <p:txBody>
          <a:bodyPr wrap="none" rtlCol="0">
            <a:spAutoFit/>
          </a:bodyPr>
          <a:lstStyle/>
          <a:p>
            <a:r>
              <a:rPr lang="en-US" sz="2000" b="1" dirty="0"/>
              <a:t>Silver Crown of James II</a:t>
            </a:r>
          </a:p>
        </p:txBody>
      </p:sp>
    </p:spTree>
    <p:extLst>
      <p:ext uri="{BB962C8B-B14F-4D97-AF65-F5344CB8AC3E}">
        <p14:creationId xmlns:p14="http://schemas.microsoft.com/office/powerpoint/2010/main" val="75854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B54DCF-0690-548D-7944-738A732E6CD0}"/>
              </a:ext>
            </a:extLst>
          </p:cNvPr>
          <p:cNvSpPr>
            <a:spLocks noGrp="1"/>
          </p:cNvSpPr>
          <p:nvPr>
            <p:ph idx="1"/>
          </p:nvPr>
        </p:nvSpPr>
        <p:spPr>
          <a:xfrm>
            <a:off x="278363" y="1760310"/>
            <a:ext cx="8408227" cy="4351338"/>
          </a:xfrm>
        </p:spPr>
        <p:txBody>
          <a:bodyPr>
            <a:normAutofit fontScale="77500" lnSpcReduction="20000"/>
          </a:bodyPr>
          <a:lstStyle/>
          <a:p>
            <a:r>
              <a:rPr lang="en-US" dirty="0"/>
              <a:t>With the baptism of Prince James as a Catholic, the prospect of a Catholic British Royal dynasty gravely concerned powerful British leaders, who were predominately Protestant.</a:t>
            </a:r>
          </a:p>
          <a:p>
            <a:endParaRPr lang="en-US" dirty="0"/>
          </a:p>
          <a:p>
            <a:r>
              <a:rPr lang="en-US" dirty="0"/>
              <a:t>Centuries of conflict and war between Protestants and Catholics in the British Isles, raised the specter of new and bloody hostilities.</a:t>
            </a:r>
          </a:p>
          <a:p>
            <a:endParaRPr lang="en-US" dirty="0"/>
          </a:p>
          <a:p>
            <a:r>
              <a:rPr lang="en-US" dirty="0"/>
              <a:t>This concern prompted “The Glorious Revolution of 1688” which forced James II off the Throne.  He fled Britain with his Queen and Prince James.</a:t>
            </a:r>
          </a:p>
          <a:p>
            <a:endParaRPr lang="en-US" dirty="0"/>
          </a:p>
          <a:p>
            <a:r>
              <a:rPr lang="en-US" dirty="0"/>
              <a:t>Support was provided to James II’s daughter, Mary, and her Dutch husband William, to invade Britain and claim the British Throne.</a:t>
            </a:r>
          </a:p>
          <a:p>
            <a:endParaRPr lang="en-US" dirty="0"/>
          </a:p>
          <a:p>
            <a:endParaRPr lang="en-US" dirty="0"/>
          </a:p>
        </p:txBody>
      </p:sp>
      <p:pic>
        <p:nvPicPr>
          <p:cNvPr id="2" name="Picture 1">
            <a:hlinkClick r:id="rId2"/>
            <a:extLst>
              <a:ext uri="{FF2B5EF4-FFF2-40B4-BE49-F238E27FC236}">
                <a16:creationId xmlns:a16="http://schemas.microsoft.com/office/drawing/2014/main" id="{7E091A41-8F20-2615-2D15-CFA2ECB016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33242" y="1427483"/>
            <a:ext cx="3253743" cy="3918954"/>
          </a:xfrm>
          <a:prstGeom prst="rect">
            <a:avLst/>
          </a:prstGeom>
          <a:noFill/>
          <a:ln>
            <a:noFill/>
          </a:ln>
        </p:spPr>
      </p:pic>
      <p:sp>
        <p:nvSpPr>
          <p:cNvPr id="4" name="TextBox 3">
            <a:extLst>
              <a:ext uri="{FF2B5EF4-FFF2-40B4-BE49-F238E27FC236}">
                <a16:creationId xmlns:a16="http://schemas.microsoft.com/office/drawing/2014/main" id="{958C6286-8A5D-DBA8-4BE6-0E5957C0EB2B}"/>
              </a:ext>
            </a:extLst>
          </p:cNvPr>
          <p:cNvSpPr txBox="1"/>
          <p:nvPr/>
        </p:nvSpPr>
        <p:spPr>
          <a:xfrm>
            <a:off x="776741" y="494520"/>
            <a:ext cx="7354449" cy="584775"/>
          </a:xfrm>
          <a:prstGeom prst="rect">
            <a:avLst/>
          </a:prstGeom>
          <a:noFill/>
        </p:spPr>
        <p:txBody>
          <a:bodyPr wrap="none" rtlCol="0">
            <a:spAutoFit/>
          </a:bodyPr>
          <a:lstStyle/>
          <a:p>
            <a:r>
              <a:rPr lang="en-US" sz="3200" b="1" dirty="0"/>
              <a:t>William Invades and James II is Dethroned</a:t>
            </a:r>
          </a:p>
        </p:txBody>
      </p:sp>
      <p:sp>
        <p:nvSpPr>
          <p:cNvPr id="5" name="TextBox 4">
            <a:extLst>
              <a:ext uri="{FF2B5EF4-FFF2-40B4-BE49-F238E27FC236}">
                <a16:creationId xmlns:a16="http://schemas.microsoft.com/office/drawing/2014/main" id="{B02A6952-6BE6-2F5D-01D3-D52250DDBA1A}"/>
              </a:ext>
            </a:extLst>
          </p:cNvPr>
          <p:cNvSpPr txBox="1"/>
          <p:nvPr/>
        </p:nvSpPr>
        <p:spPr>
          <a:xfrm>
            <a:off x="9927767" y="5439743"/>
            <a:ext cx="1167307" cy="461665"/>
          </a:xfrm>
          <a:prstGeom prst="rect">
            <a:avLst/>
          </a:prstGeom>
          <a:noFill/>
        </p:spPr>
        <p:txBody>
          <a:bodyPr wrap="none" rtlCol="0">
            <a:spAutoFit/>
          </a:bodyPr>
          <a:lstStyle/>
          <a:p>
            <a:r>
              <a:rPr lang="en-US" sz="2400" b="1" dirty="0"/>
              <a:t>William</a:t>
            </a:r>
          </a:p>
        </p:txBody>
      </p:sp>
    </p:spTree>
    <p:extLst>
      <p:ext uri="{BB962C8B-B14F-4D97-AF65-F5344CB8AC3E}">
        <p14:creationId xmlns:p14="http://schemas.microsoft.com/office/powerpoint/2010/main" val="290387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0BE9D0-10BF-33A9-4A5C-32C548525859}"/>
              </a:ext>
            </a:extLst>
          </p:cNvPr>
          <p:cNvSpPr>
            <a:spLocks noGrp="1"/>
          </p:cNvSpPr>
          <p:nvPr>
            <p:ph idx="1"/>
          </p:nvPr>
        </p:nvSpPr>
        <p:spPr>
          <a:xfrm>
            <a:off x="805069" y="820221"/>
            <a:ext cx="10515600" cy="4351338"/>
          </a:xfrm>
        </p:spPr>
        <p:txBody>
          <a:bodyPr/>
          <a:lstStyle/>
          <a:p>
            <a:r>
              <a:rPr lang="en-US" dirty="0"/>
              <a:t>James III’s father, sisters Mary and Anne, and brother-in-law William, all had official coins struck with their likenesses.</a:t>
            </a:r>
          </a:p>
          <a:p>
            <a:endParaRPr lang="en-US" dirty="0"/>
          </a:p>
          <a:p>
            <a:r>
              <a:rPr lang="en-US" dirty="0"/>
              <a:t>But, not James III…</a:t>
            </a:r>
          </a:p>
        </p:txBody>
      </p:sp>
      <p:grpSp>
        <p:nvGrpSpPr>
          <p:cNvPr id="2" name="Group 1">
            <a:extLst>
              <a:ext uri="{FF2B5EF4-FFF2-40B4-BE49-F238E27FC236}">
                <a16:creationId xmlns:a16="http://schemas.microsoft.com/office/drawing/2014/main" id="{A4EC69CA-D2F6-04E9-C2F2-C7C9090E84CB}"/>
              </a:ext>
            </a:extLst>
          </p:cNvPr>
          <p:cNvGrpSpPr/>
          <p:nvPr/>
        </p:nvGrpSpPr>
        <p:grpSpPr>
          <a:xfrm>
            <a:off x="185241" y="3572545"/>
            <a:ext cx="11860843" cy="1764551"/>
            <a:chOff x="185241" y="4682892"/>
            <a:chExt cx="11860843" cy="1764551"/>
          </a:xfrm>
        </p:grpSpPr>
        <p:pic>
          <p:nvPicPr>
            <p:cNvPr id="5" name="Picture 4">
              <a:extLst>
                <a:ext uri="{FF2B5EF4-FFF2-40B4-BE49-F238E27FC236}">
                  <a16:creationId xmlns:a16="http://schemas.microsoft.com/office/drawing/2014/main" id="{A01392B1-AA08-B416-C146-274F88AF715A}"/>
                </a:ext>
              </a:extLst>
            </p:cNvPr>
            <p:cNvPicPr>
              <a:picLocks noChangeAspect="1"/>
            </p:cNvPicPr>
            <p:nvPr/>
          </p:nvPicPr>
          <p:blipFill>
            <a:blip r:embed="rId2"/>
            <a:stretch>
              <a:fillRect/>
            </a:stretch>
          </p:blipFill>
          <p:spPr>
            <a:xfrm>
              <a:off x="9187494" y="4731872"/>
              <a:ext cx="1444388" cy="1429552"/>
            </a:xfrm>
            <a:prstGeom prst="rect">
              <a:avLst/>
            </a:prstGeom>
          </p:spPr>
        </p:pic>
        <p:pic>
          <p:nvPicPr>
            <p:cNvPr id="7" name="Picture 6">
              <a:extLst>
                <a:ext uri="{FF2B5EF4-FFF2-40B4-BE49-F238E27FC236}">
                  <a16:creationId xmlns:a16="http://schemas.microsoft.com/office/drawing/2014/main" id="{0C78DD95-9D5E-D635-B710-8E128264DC6B}"/>
                </a:ext>
              </a:extLst>
            </p:cNvPr>
            <p:cNvPicPr>
              <a:picLocks noChangeAspect="1"/>
            </p:cNvPicPr>
            <p:nvPr/>
          </p:nvPicPr>
          <p:blipFill>
            <a:blip r:embed="rId3"/>
            <a:stretch>
              <a:fillRect/>
            </a:stretch>
          </p:blipFill>
          <p:spPr>
            <a:xfrm>
              <a:off x="10595254" y="4721444"/>
              <a:ext cx="1450830" cy="1399208"/>
            </a:xfrm>
            <a:prstGeom prst="rect">
              <a:avLst/>
            </a:prstGeom>
          </p:spPr>
        </p:pic>
        <p:pic>
          <p:nvPicPr>
            <p:cNvPr id="9" name="Picture 8">
              <a:extLst>
                <a:ext uri="{FF2B5EF4-FFF2-40B4-BE49-F238E27FC236}">
                  <a16:creationId xmlns:a16="http://schemas.microsoft.com/office/drawing/2014/main" id="{22278B58-BEAD-378F-9975-768B894D6558}"/>
                </a:ext>
              </a:extLst>
            </p:cNvPr>
            <p:cNvPicPr>
              <a:picLocks noChangeAspect="1"/>
            </p:cNvPicPr>
            <p:nvPr/>
          </p:nvPicPr>
          <p:blipFill>
            <a:blip r:embed="rId4"/>
            <a:stretch>
              <a:fillRect/>
            </a:stretch>
          </p:blipFill>
          <p:spPr>
            <a:xfrm>
              <a:off x="2981847" y="4710087"/>
              <a:ext cx="1325392" cy="1327692"/>
            </a:xfrm>
            <a:prstGeom prst="rect">
              <a:avLst/>
            </a:prstGeom>
          </p:spPr>
        </p:pic>
        <p:pic>
          <p:nvPicPr>
            <p:cNvPr id="11" name="Picture 10">
              <a:extLst>
                <a:ext uri="{FF2B5EF4-FFF2-40B4-BE49-F238E27FC236}">
                  <a16:creationId xmlns:a16="http://schemas.microsoft.com/office/drawing/2014/main" id="{189195C5-91A8-24FF-D0E1-53CC794B911E}"/>
                </a:ext>
              </a:extLst>
            </p:cNvPr>
            <p:cNvPicPr>
              <a:picLocks noChangeAspect="1"/>
            </p:cNvPicPr>
            <p:nvPr/>
          </p:nvPicPr>
          <p:blipFill>
            <a:blip r:embed="rId5"/>
            <a:stretch>
              <a:fillRect/>
            </a:stretch>
          </p:blipFill>
          <p:spPr>
            <a:xfrm>
              <a:off x="4270603" y="4710087"/>
              <a:ext cx="1357455" cy="1353132"/>
            </a:xfrm>
            <a:prstGeom prst="rect">
              <a:avLst/>
            </a:prstGeom>
          </p:spPr>
        </p:pic>
        <p:pic>
          <p:nvPicPr>
            <p:cNvPr id="13" name="Picture 12">
              <a:extLst>
                <a:ext uri="{FF2B5EF4-FFF2-40B4-BE49-F238E27FC236}">
                  <a16:creationId xmlns:a16="http://schemas.microsoft.com/office/drawing/2014/main" id="{85244E73-8DD2-ACEA-EE8F-6F94E83AA76A}"/>
                </a:ext>
              </a:extLst>
            </p:cNvPr>
            <p:cNvPicPr>
              <a:picLocks noChangeAspect="1"/>
            </p:cNvPicPr>
            <p:nvPr/>
          </p:nvPicPr>
          <p:blipFill>
            <a:blip r:embed="rId6"/>
            <a:stretch>
              <a:fillRect/>
            </a:stretch>
          </p:blipFill>
          <p:spPr>
            <a:xfrm>
              <a:off x="5964662" y="4682892"/>
              <a:ext cx="1395737" cy="1405636"/>
            </a:xfrm>
            <a:prstGeom prst="rect">
              <a:avLst/>
            </a:prstGeom>
          </p:spPr>
        </p:pic>
        <p:pic>
          <p:nvPicPr>
            <p:cNvPr id="15" name="Picture 14">
              <a:extLst>
                <a:ext uri="{FF2B5EF4-FFF2-40B4-BE49-F238E27FC236}">
                  <a16:creationId xmlns:a16="http://schemas.microsoft.com/office/drawing/2014/main" id="{C3517024-759B-C909-1853-AF4E04873938}"/>
                </a:ext>
              </a:extLst>
            </p:cNvPr>
            <p:cNvPicPr>
              <a:picLocks noChangeAspect="1"/>
            </p:cNvPicPr>
            <p:nvPr/>
          </p:nvPicPr>
          <p:blipFill>
            <a:blip r:embed="rId7"/>
            <a:stretch>
              <a:fillRect/>
            </a:stretch>
          </p:blipFill>
          <p:spPr>
            <a:xfrm>
              <a:off x="7314432" y="4683884"/>
              <a:ext cx="1433823" cy="1429552"/>
            </a:xfrm>
            <a:prstGeom prst="rect">
              <a:avLst/>
            </a:prstGeom>
          </p:spPr>
        </p:pic>
        <p:sp>
          <p:nvSpPr>
            <p:cNvPr id="16" name="TextBox 15">
              <a:extLst>
                <a:ext uri="{FF2B5EF4-FFF2-40B4-BE49-F238E27FC236}">
                  <a16:creationId xmlns:a16="http://schemas.microsoft.com/office/drawing/2014/main" id="{A9C6196B-0545-B24D-D56D-B3701AC16190}"/>
                </a:ext>
              </a:extLst>
            </p:cNvPr>
            <p:cNvSpPr txBox="1"/>
            <p:nvPr/>
          </p:nvSpPr>
          <p:spPr>
            <a:xfrm>
              <a:off x="3363968" y="6078111"/>
              <a:ext cx="1849737" cy="369332"/>
            </a:xfrm>
            <a:prstGeom prst="rect">
              <a:avLst/>
            </a:prstGeom>
            <a:noFill/>
          </p:spPr>
          <p:txBody>
            <a:bodyPr wrap="none" rtlCol="0">
              <a:spAutoFit/>
            </a:bodyPr>
            <a:lstStyle/>
            <a:p>
              <a:r>
                <a:rPr lang="en-US" dirty="0"/>
                <a:t>William and Mary</a:t>
              </a:r>
            </a:p>
          </p:txBody>
        </p:sp>
        <p:sp>
          <p:nvSpPr>
            <p:cNvPr id="17" name="TextBox 16">
              <a:extLst>
                <a:ext uri="{FF2B5EF4-FFF2-40B4-BE49-F238E27FC236}">
                  <a16:creationId xmlns:a16="http://schemas.microsoft.com/office/drawing/2014/main" id="{4974AD61-CA3A-B486-AF6B-42C970AFC3C9}"/>
                </a:ext>
              </a:extLst>
            </p:cNvPr>
            <p:cNvSpPr txBox="1"/>
            <p:nvPr/>
          </p:nvSpPr>
          <p:spPr>
            <a:xfrm>
              <a:off x="6790626" y="6036515"/>
              <a:ext cx="1122423" cy="369332"/>
            </a:xfrm>
            <a:prstGeom prst="rect">
              <a:avLst/>
            </a:prstGeom>
            <a:noFill/>
          </p:spPr>
          <p:txBody>
            <a:bodyPr wrap="none" rtlCol="0">
              <a:spAutoFit/>
            </a:bodyPr>
            <a:lstStyle/>
            <a:p>
              <a:r>
                <a:rPr lang="en-US" dirty="0"/>
                <a:t>William III</a:t>
              </a:r>
            </a:p>
          </p:txBody>
        </p:sp>
        <p:sp>
          <p:nvSpPr>
            <p:cNvPr id="18" name="TextBox 17">
              <a:extLst>
                <a:ext uri="{FF2B5EF4-FFF2-40B4-BE49-F238E27FC236}">
                  <a16:creationId xmlns:a16="http://schemas.microsoft.com/office/drawing/2014/main" id="{257ECD44-C61E-A63E-46A0-5F452110C21B}"/>
                </a:ext>
              </a:extLst>
            </p:cNvPr>
            <p:cNvSpPr txBox="1"/>
            <p:nvPr/>
          </p:nvSpPr>
          <p:spPr>
            <a:xfrm>
              <a:off x="10202069" y="6066443"/>
              <a:ext cx="676788" cy="369332"/>
            </a:xfrm>
            <a:prstGeom prst="rect">
              <a:avLst/>
            </a:prstGeom>
            <a:noFill/>
          </p:spPr>
          <p:txBody>
            <a:bodyPr wrap="none" rtlCol="0">
              <a:spAutoFit/>
            </a:bodyPr>
            <a:lstStyle/>
            <a:p>
              <a:r>
                <a:rPr lang="en-US" dirty="0"/>
                <a:t>Anne</a:t>
              </a:r>
            </a:p>
          </p:txBody>
        </p:sp>
        <p:pic>
          <p:nvPicPr>
            <p:cNvPr id="20" name="Picture 19">
              <a:extLst>
                <a:ext uri="{FF2B5EF4-FFF2-40B4-BE49-F238E27FC236}">
                  <a16:creationId xmlns:a16="http://schemas.microsoft.com/office/drawing/2014/main" id="{8CF54A6D-C684-7EBD-D7CC-BB872AFE2A81}"/>
                </a:ext>
              </a:extLst>
            </p:cNvPr>
            <p:cNvPicPr>
              <a:picLocks noChangeAspect="1"/>
            </p:cNvPicPr>
            <p:nvPr/>
          </p:nvPicPr>
          <p:blipFill>
            <a:blip r:embed="rId8"/>
            <a:stretch>
              <a:fillRect/>
            </a:stretch>
          </p:blipFill>
          <p:spPr>
            <a:xfrm>
              <a:off x="185241" y="4682892"/>
              <a:ext cx="1302067" cy="1327693"/>
            </a:xfrm>
            <a:prstGeom prst="rect">
              <a:avLst/>
            </a:prstGeom>
          </p:spPr>
        </p:pic>
        <p:pic>
          <p:nvPicPr>
            <p:cNvPr id="22" name="Picture 21">
              <a:extLst>
                <a:ext uri="{FF2B5EF4-FFF2-40B4-BE49-F238E27FC236}">
                  <a16:creationId xmlns:a16="http://schemas.microsoft.com/office/drawing/2014/main" id="{43FF5E1B-7960-B337-C6BC-DDE0B243C8B3}"/>
                </a:ext>
              </a:extLst>
            </p:cNvPr>
            <p:cNvPicPr>
              <a:picLocks noChangeAspect="1"/>
            </p:cNvPicPr>
            <p:nvPr/>
          </p:nvPicPr>
          <p:blipFill>
            <a:blip r:embed="rId9"/>
            <a:stretch>
              <a:fillRect/>
            </a:stretch>
          </p:blipFill>
          <p:spPr>
            <a:xfrm>
              <a:off x="1487996" y="4729064"/>
              <a:ext cx="1231895" cy="1327693"/>
            </a:xfrm>
            <a:prstGeom prst="rect">
              <a:avLst/>
            </a:prstGeom>
          </p:spPr>
        </p:pic>
        <p:sp>
          <p:nvSpPr>
            <p:cNvPr id="23" name="TextBox 22">
              <a:extLst>
                <a:ext uri="{FF2B5EF4-FFF2-40B4-BE49-F238E27FC236}">
                  <a16:creationId xmlns:a16="http://schemas.microsoft.com/office/drawing/2014/main" id="{41898BE1-383F-C875-D4CA-B7D1B9310E9C}"/>
                </a:ext>
              </a:extLst>
            </p:cNvPr>
            <p:cNvSpPr txBox="1"/>
            <p:nvPr/>
          </p:nvSpPr>
          <p:spPr>
            <a:xfrm>
              <a:off x="937997" y="6015072"/>
              <a:ext cx="926857" cy="369332"/>
            </a:xfrm>
            <a:prstGeom prst="rect">
              <a:avLst/>
            </a:prstGeom>
            <a:noFill/>
          </p:spPr>
          <p:txBody>
            <a:bodyPr wrap="none" rtlCol="0">
              <a:spAutoFit/>
            </a:bodyPr>
            <a:lstStyle/>
            <a:p>
              <a:r>
                <a:rPr lang="en-US" dirty="0"/>
                <a:t>James II</a:t>
              </a:r>
            </a:p>
          </p:txBody>
        </p:sp>
      </p:grpSp>
      <p:sp>
        <p:nvSpPr>
          <p:cNvPr id="4" name="TextBox 3">
            <a:extLst>
              <a:ext uri="{FF2B5EF4-FFF2-40B4-BE49-F238E27FC236}">
                <a16:creationId xmlns:a16="http://schemas.microsoft.com/office/drawing/2014/main" id="{ADF774B7-BE2C-3329-5C76-416B142519D4}"/>
              </a:ext>
            </a:extLst>
          </p:cNvPr>
          <p:cNvSpPr txBox="1"/>
          <p:nvPr/>
        </p:nvSpPr>
        <p:spPr>
          <a:xfrm>
            <a:off x="674437" y="5211521"/>
            <a:ext cx="1423147" cy="369332"/>
          </a:xfrm>
          <a:prstGeom prst="rect">
            <a:avLst/>
          </a:prstGeom>
          <a:noFill/>
        </p:spPr>
        <p:txBody>
          <a:bodyPr wrap="none" rtlCol="0">
            <a:spAutoFit/>
          </a:bodyPr>
          <a:lstStyle/>
          <a:p>
            <a:r>
              <a:rPr lang="en-US" dirty="0"/>
              <a:t>1685 to 1688</a:t>
            </a:r>
          </a:p>
        </p:txBody>
      </p:sp>
      <p:sp>
        <p:nvSpPr>
          <p:cNvPr id="8" name="TextBox 7">
            <a:extLst>
              <a:ext uri="{FF2B5EF4-FFF2-40B4-BE49-F238E27FC236}">
                <a16:creationId xmlns:a16="http://schemas.microsoft.com/office/drawing/2014/main" id="{AD2D190C-6556-4537-ED85-897F1BCEDC07}"/>
              </a:ext>
            </a:extLst>
          </p:cNvPr>
          <p:cNvSpPr txBox="1"/>
          <p:nvPr/>
        </p:nvSpPr>
        <p:spPr>
          <a:xfrm>
            <a:off x="3596698" y="5283427"/>
            <a:ext cx="1423147" cy="369332"/>
          </a:xfrm>
          <a:prstGeom prst="rect">
            <a:avLst/>
          </a:prstGeom>
          <a:noFill/>
        </p:spPr>
        <p:txBody>
          <a:bodyPr wrap="none" rtlCol="0">
            <a:spAutoFit/>
          </a:bodyPr>
          <a:lstStyle/>
          <a:p>
            <a:r>
              <a:rPr lang="en-US" dirty="0"/>
              <a:t>1689 to 1694</a:t>
            </a:r>
          </a:p>
        </p:txBody>
      </p:sp>
      <p:sp>
        <p:nvSpPr>
          <p:cNvPr id="10" name="TextBox 9">
            <a:extLst>
              <a:ext uri="{FF2B5EF4-FFF2-40B4-BE49-F238E27FC236}">
                <a16:creationId xmlns:a16="http://schemas.microsoft.com/office/drawing/2014/main" id="{48A27906-7031-081D-07CC-DF5F708B7ACE}"/>
              </a:ext>
            </a:extLst>
          </p:cNvPr>
          <p:cNvSpPr txBox="1"/>
          <p:nvPr/>
        </p:nvSpPr>
        <p:spPr>
          <a:xfrm>
            <a:off x="6642471" y="5274057"/>
            <a:ext cx="1423147" cy="369332"/>
          </a:xfrm>
          <a:prstGeom prst="rect">
            <a:avLst/>
          </a:prstGeom>
          <a:noFill/>
        </p:spPr>
        <p:txBody>
          <a:bodyPr wrap="none" rtlCol="0">
            <a:spAutoFit/>
          </a:bodyPr>
          <a:lstStyle/>
          <a:p>
            <a:r>
              <a:rPr lang="en-US" dirty="0"/>
              <a:t>1694 to 1702</a:t>
            </a:r>
          </a:p>
        </p:txBody>
      </p:sp>
      <p:sp>
        <p:nvSpPr>
          <p:cNvPr id="12" name="TextBox 11">
            <a:extLst>
              <a:ext uri="{FF2B5EF4-FFF2-40B4-BE49-F238E27FC236}">
                <a16:creationId xmlns:a16="http://schemas.microsoft.com/office/drawing/2014/main" id="{603B3234-D2A4-312B-4870-371992EC5137}"/>
              </a:ext>
            </a:extLst>
          </p:cNvPr>
          <p:cNvSpPr txBox="1"/>
          <p:nvPr/>
        </p:nvSpPr>
        <p:spPr>
          <a:xfrm>
            <a:off x="9828889" y="5274057"/>
            <a:ext cx="1423147" cy="369332"/>
          </a:xfrm>
          <a:prstGeom prst="rect">
            <a:avLst/>
          </a:prstGeom>
          <a:noFill/>
        </p:spPr>
        <p:txBody>
          <a:bodyPr wrap="none" rtlCol="0">
            <a:spAutoFit/>
          </a:bodyPr>
          <a:lstStyle/>
          <a:p>
            <a:r>
              <a:rPr lang="en-US" dirty="0"/>
              <a:t>1702 to 1714</a:t>
            </a:r>
          </a:p>
        </p:txBody>
      </p:sp>
    </p:spTree>
    <p:extLst>
      <p:ext uri="{BB962C8B-B14F-4D97-AF65-F5344CB8AC3E}">
        <p14:creationId xmlns:p14="http://schemas.microsoft.com/office/powerpoint/2010/main" val="210719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617D3A-D1E1-A8C0-C2DD-D58947A9B70E}"/>
              </a:ext>
            </a:extLst>
          </p:cNvPr>
          <p:cNvSpPr>
            <a:spLocks noGrp="1"/>
          </p:cNvSpPr>
          <p:nvPr>
            <p:ph idx="1"/>
          </p:nvPr>
        </p:nvSpPr>
        <p:spPr>
          <a:xfrm>
            <a:off x="838200" y="1911192"/>
            <a:ext cx="10515600" cy="4351338"/>
          </a:xfrm>
        </p:spPr>
        <p:txBody>
          <a:bodyPr>
            <a:normAutofit fontScale="55000" lnSpcReduction="20000"/>
          </a:bodyPr>
          <a:lstStyle/>
          <a:p>
            <a:r>
              <a:rPr lang="en-US" b="1" dirty="0"/>
              <a:t>James III “held court” in a Roman palace, provided by the Pope.  His father, James II died in</a:t>
            </a:r>
          </a:p>
          <a:p>
            <a:pPr marL="0" indent="0">
              <a:buNone/>
            </a:pPr>
            <a:r>
              <a:rPr lang="en-US" b="1" dirty="0"/>
              <a:t>     1701, so James III claimed the British Throne upon his death.</a:t>
            </a:r>
          </a:p>
          <a:p>
            <a:endParaRPr lang="en-US" b="1" dirty="0"/>
          </a:p>
          <a:p>
            <a:r>
              <a:rPr lang="en-US" b="1" dirty="0"/>
              <a:t>He bestowed many rights and honors to his loyal followers, known as the Jacobites.</a:t>
            </a:r>
          </a:p>
          <a:p>
            <a:endParaRPr lang="en-US" b="1" dirty="0"/>
          </a:p>
          <a:p>
            <a:r>
              <a:rPr lang="en-US" b="1" dirty="0"/>
              <a:t>James III, supported by the Kings of France and Spain, as well as the Pope, attempted </a:t>
            </a:r>
          </a:p>
          <a:p>
            <a:pPr marL="0" indent="0">
              <a:buNone/>
            </a:pPr>
            <a:r>
              <a:rPr lang="en-US" b="1" dirty="0"/>
              <a:t>      an unsuccessful invasion of Britain in 1715, followed by other failed attempts to claim </a:t>
            </a:r>
          </a:p>
          <a:p>
            <a:pPr marL="0" indent="0">
              <a:buNone/>
            </a:pPr>
            <a:r>
              <a:rPr lang="en-US" b="1" dirty="0"/>
              <a:t>      the throne.</a:t>
            </a:r>
          </a:p>
          <a:p>
            <a:endParaRPr lang="en-US" b="1" dirty="0"/>
          </a:p>
          <a:p>
            <a:r>
              <a:rPr lang="en-US" b="1" dirty="0"/>
              <a:t>He died in 1766, still in exile, at the age of 77 in Rome.</a:t>
            </a:r>
          </a:p>
          <a:p>
            <a:endParaRPr lang="en-US" b="1" dirty="0"/>
          </a:p>
          <a:p>
            <a:r>
              <a:rPr lang="en-US" b="1" kern="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His claimed reign had lasted for 64 years, 3 months and 16 days, longer than any British monarch until Queen </a:t>
            </a:r>
            <a:r>
              <a:rPr lang="en-US" b="1" kern="0" dirty="0">
                <a:effectLst/>
                <a:latin typeface="Calibri" panose="020F0502020204030204" pitchFamily="34" charset="0"/>
                <a:ea typeface="Calibri" panose="020F0502020204030204" pitchFamily="34" charset="0"/>
                <a:cs typeface="Calibri" panose="020F0502020204030204" pitchFamily="34" charset="0"/>
              </a:rPr>
              <a:t>Elizabeth II's</a:t>
            </a:r>
            <a:r>
              <a:rPr lang="en-US" b="1" kern="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reign surpassed it on 23 May 2016</a:t>
            </a:r>
            <a:endParaRPr lang="en-US" b="1" dirty="0">
              <a:latin typeface="Calibri" panose="020F0502020204030204" pitchFamily="34" charset="0"/>
              <a:ea typeface="Calibri" panose="020F0502020204030204" pitchFamily="34" charset="0"/>
              <a:cs typeface="Calibri" panose="020F0502020204030204" pitchFamily="34" charset="0"/>
            </a:endParaRPr>
          </a:p>
          <a:p>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b="1" dirty="0"/>
              <a:t>His son, Charles Edward Stuart, “Bonnie Prince Charlie”, took up the cause and invaded Britain, unsuccessfully in 1745.  He became known as “The Young Pretender”.</a:t>
            </a:r>
          </a:p>
        </p:txBody>
      </p:sp>
      <p:pic>
        <p:nvPicPr>
          <p:cNvPr id="2" name="Picture 1">
            <a:hlinkClick r:id="rId2"/>
            <a:extLst>
              <a:ext uri="{FF2B5EF4-FFF2-40B4-BE49-F238E27FC236}">
                <a16:creationId xmlns:a16="http://schemas.microsoft.com/office/drawing/2014/main" id="{28FC1E63-AB23-D2F2-469F-B54C8CCDFD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50694" y="177526"/>
            <a:ext cx="2823754" cy="4656029"/>
          </a:xfrm>
          <a:prstGeom prst="rect">
            <a:avLst/>
          </a:prstGeom>
          <a:noFill/>
          <a:ln>
            <a:noFill/>
          </a:ln>
        </p:spPr>
      </p:pic>
      <p:sp>
        <p:nvSpPr>
          <p:cNvPr id="4" name="TextBox 3">
            <a:extLst>
              <a:ext uri="{FF2B5EF4-FFF2-40B4-BE49-F238E27FC236}">
                <a16:creationId xmlns:a16="http://schemas.microsoft.com/office/drawing/2014/main" id="{5C568018-A522-61C9-5D63-520D0D20D6B5}"/>
              </a:ext>
            </a:extLst>
          </p:cNvPr>
          <p:cNvSpPr txBox="1"/>
          <p:nvPr/>
        </p:nvSpPr>
        <p:spPr>
          <a:xfrm>
            <a:off x="1996751" y="558992"/>
            <a:ext cx="5423280" cy="1015663"/>
          </a:xfrm>
          <a:prstGeom prst="rect">
            <a:avLst/>
          </a:prstGeom>
          <a:noFill/>
        </p:spPr>
        <p:txBody>
          <a:bodyPr wrap="none" rtlCol="0">
            <a:spAutoFit/>
          </a:bodyPr>
          <a:lstStyle/>
          <a:p>
            <a:r>
              <a:rPr lang="en-US" sz="6000" b="1" dirty="0"/>
              <a:t>James III - Exiled</a:t>
            </a:r>
          </a:p>
        </p:txBody>
      </p:sp>
    </p:spTree>
    <p:extLst>
      <p:ext uri="{BB962C8B-B14F-4D97-AF65-F5344CB8AC3E}">
        <p14:creationId xmlns:p14="http://schemas.microsoft.com/office/powerpoint/2010/main" val="208204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a:extLst>
              <a:ext uri="{FF2B5EF4-FFF2-40B4-BE49-F238E27FC236}">
                <a16:creationId xmlns:a16="http://schemas.microsoft.com/office/drawing/2014/main" id="{5C4AF3BD-BE21-7DDD-2428-4E4F6299C59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10037" y="168139"/>
            <a:ext cx="5356003" cy="6521721"/>
          </a:xfrm>
          <a:prstGeom prst="rect">
            <a:avLst/>
          </a:prstGeom>
          <a:noFill/>
          <a:ln>
            <a:noFill/>
          </a:ln>
        </p:spPr>
      </p:pic>
      <p:sp>
        <p:nvSpPr>
          <p:cNvPr id="5" name="TextBox 4">
            <a:extLst>
              <a:ext uri="{FF2B5EF4-FFF2-40B4-BE49-F238E27FC236}">
                <a16:creationId xmlns:a16="http://schemas.microsoft.com/office/drawing/2014/main" id="{D6D1C55E-B684-2961-6D43-B785C5DB4651}"/>
              </a:ext>
            </a:extLst>
          </p:cNvPr>
          <p:cNvSpPr txBox="1"/>
          <p:nvPr/>
        </p:nvSpPr>
        <p:spPr>
          <a:xfrm>
            <a:off x="891919" y="930785"/>
            <a:ext cx="4424929" cy="1200329"/>
          </a:xfrm>
          <a:prstGeom prst="rect">
            <a:avLst/>
          </a:prstGeom>
          <a:noFill/>
        </p:spPr>
        <p:txBody>
          <a:bodyPr wrap="none" rtlCol="0">
            <a:spAutoFit/>
          </a:bodyPr>
          <a:lstStyle/>
          <a:p>
            <a:pPr algn="ctr"/>
            <a:r>
              <a:rPr lang="en-US" sz="3600" b="1" dirty="0"/>
              <a:t>Charles Edward Stuart</a:t>
            </a:r>
          </a:p>
          <a:p>
            <a:pPr algn="ctr"/>
            <a:endParaRPr lang="en-US" sz="3600" b="1" dirty="0"/>
          </a:p>
        </p:txBody>
      </p:sp>
      <p:sp>
        <p:nvSpPr>
          <p:cNvPr id="2" name="TextBox 1">
            <a:extLst>
              <a:ext uri="{FF2B5EF4-FFF2-40B4-BE49-F238E27FC236}">
                <a16:creationId xmlns:a16="http://schemas.microsoft.com/office/drawing/2014/main" id="{7A49569C-6AEF-0E45-96A2-62DB08BC6DD9}"/>
              </a:ext>
            </a:extLst>
          </p:cNvPr>
          <p:cNvSpPr txBox="1"/>
          <p:nvPr/>
        </p:nvSpPr>
        <p:spPr>
          <a:xfrm>
            <a:off x="817271" y="3283755"/>
            <a:ext cx="4684296" cy="1200329"/>
          </a:xfrm>
          <a:prstGeom prst="rect">
            <a:avLst/>
          </a:prstGeom>
          <a:noFill/>
        </p:spPr>
        <p:txBody>
          <a:bodyPr wrap="none" rtlCol="0">
            <a:spAutoFit/>
          </a:bodyPr>
          <a:lstStyle/>
          <a:p>
            <a:r>
              <a:rPr lang="en-US" sz="3600" b="1" dirty="0"/>
              <a:t>“Bonnie Prince Charlie”</a:t>
            </a:r>
          </a:p>
          <a:p>
            <a:endParaRPr lang="en-US" sz="3600" dirty="0"/>
          </a:p>
        </p:txBody>
      </p:sp>
      <p:sp>
        <p:nvSpPr>
          <p:cNvPr id="3" name="TextBox 2">
            <a:extLst>
              <a:ext uri="{FF2B5EF4-FFF2-40B4-BE49-F238E27FC236}">
                <a16:creationId xmlns:a16="http://schemas.microsoft.com/office/drawing/2014/main" id="{13E8A217-5514-FD65-3CF7-C738A3BB2BD8}"/>
              </a:ext>
            </a:extLst>
          </p:cNvPr>
          <p:cNvSpPr txBox="1"/>
          <p:nvPr/>
        </p:nvSpPr>
        <p:spPr>
          <a:xfrm>
            <a:off x="891919" y="5589037"/>
            <a:ext cx="4618893" cy="646331"/>
          </a:xfrm>
          <a:prstGeom prst="rect">
            <a:avLst/>
          </a:prstGeom>
          <a:noFill/>
        </p:spPr>
        <p:txBody>
          <a:bodyPr wrap="none" rtlCol="0">
            <a:spAutoFit/>
          </a:bodyPr>
          <a:lstStyle/>
          <a:p>
            <a:r>
              <a:rPr lang="en-US" sz="3600" b="1" dirty="0"/>
              <a:t>“The Young Pretender”</a:t>
            </a:r>
          </a:p>
        </p:txBody>
      </p:sp>
    </p:spTree>
    <p:extLst>
      <p:ext uri="{BB962C8B-B14F-4D97-AF65-F5344CB8AC3E}">
        <p14:creationId xmlns:p14="http://schemas.microsoft.com/office/powerpoint/2010/main" val="205666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42DC-77FB-0684-1A28-42722EC5F970}"/>
              </a:ext>
            </a:extLst>
          </p:cNvPr>
          <p:cNvSpPr>
            <a:spLocks noGrp="1"/>
          </p:cNvSpPr>
          <p:nvPr>
            <p:ph type="title"/>
          </p:nvPr>
        </p:nvSpPr>
        <p:spPr>
          <a:xfrm>
            <a:off x="269031" y="279919"/>
            <a:ext cx="10515600" cy="1474237"/>
          </a:xfrm>
        </p:spPr>
        <p:txBody>
          <a:bodyPr>
            <a:normAutofit fontScale="90000"/>
          </a:bodyPr>
          <a:lstStyle/>
          <a:p>
            <a:r>
              <a:rPr lang="en-US" sz="5400" b="1" dirty="0"/>
              <a:t>The Son Takes Up The</a:t>
            </a:r>
            <a:br>
              <a:rPr lang="en-US" sz="5400" b="1" dirty="0"/>
            </a:br>
            <a:r>
              <a:rPr lang="en-US" sz="5400" b="1" dirty="0"/>
              <a:t>Father’s Cause</a:t>
            </a:r>
          </a:p>
        </p:txBody>
      </p:sp>
      <p:sp>
        <p:nvSpPr>
          <p:cNvPr id="3" name="Content Placeholder 2">
            <a:extLst>
              <a:ext uri="{FF2B5EF4-FFF2-40B4-BE49-F238E27FC236}">
                <a16:creationId xmlns:a16="http://schemas.microsoft.com/office/drawing/2014/main" id="{5357226C-6EED-7247-EDC6-7C86812ABCA9}"/>
              </a:ext>
            </a:extLst>
          </p:cNvPr>
          <p:cNvSpPr>
            <a:spLocks noGrp="1"/>
          </p:cNvSpPr>
          <p:nvPr>
            <p:ph idx="1"/>
          </p:nvPr>
        </p:nvSpPr>
        <p:spPr>
          <a:xfrm>
            <a:off x="191081" y="2374638"/>
            <a:ext cx="5743188" cy="4007499"/>
          </a:xfrm>
        </p:spPr>
        <p:txBody>
          <a:bodyPr>
            <a:normAutofit fontScale="92500" lnSpcReduction="10000"/>
          </a:bodyPr>
          <a:lstStyle/>
          <a:p>
            <a:r>
              <a:rPr lang="en-US" b="1" dirty="0"/>
              <a:t>On the 19</a:t>
            </a:r>
            <a:r>
              <a:rPr lang="en-US" b="1" baseline="30000" dirty="0"/>
              <a:t>th</a:t>
            </a:r>
            <a:r>
              <a:rPr lang="en-US" b="1" dirty="0"/>
              <a:t> of August 1745, Bonnie Prince Charlie raised his standard at Glenfinnan in Lochaber.  1,200 clansmen answered his call and rallied to the Jacobite cause.  </a:t>
            </a:r>
          </a:p>
          <a:p>
            <a:r>
              <a:rPr lang="en-US" b="1" dirty="0"/>
              <a:t>Their aim was to restore a Stuart king, Charlie's father, The Old Pretender, to the throne. The attempt failed and in April 1746 the Jacobite uprising ended with a bloody defeat on Culloden Battlefield.</a:t>
            </a:r>
          </a:p>
          <a:p>
            <a:endParaRPr lang="en-US" b="1" dirty="0"/>
          </a:p>
        </p:txBody>
      </p:sp>
      <p:sp>
        <p:nvSpPr>
          <p:cNvPr id="4" name="TextBox 3">
            <a:extLst>
              <a:ext uri="{FF2B5EF4-FFF2-40B4-BE49-F238E27FC236}">
                <a16:creationId xmlns:a16="http://schemas.microsoft.com/office/drawing/2014/main" id="{E4BB7A91-3817-2EB6-CD35-6E2FB948674F}"/>
              </a:ext>
            </a:extLst>
          </p:cNvPr>
          <p:cNvSpPr txBox="1"/>
          <p:nvPr/>
        </p:nvSpPr>
        <p:spPr>
          <a:xfrm>
            <a:off x="6374258" y="4864199"/>
            <a:ext cx="5232394" cy="369332"/>
          </a:xfrm>
          <a:prstGeom prst="rect">
            <a:avLst/>
          </a:prstGeom>
          <a:noFill/>
        </p:spPr>
        <p:txBody>
          <a:bodyPr wrap="none" rtlCol="0">
            <a:spAutoFit/>
          </a:bodyPr>
          <a:lstStyle/>
          <a:p>
            <a:r>
              <a:rPr lang="en-US" b="1" dirty="0"/>
              <a:t> The Memorial at Glenfinnan in honor of the uprising</a:t>
            </a:r>
          </a:p>
        </p:txBody>
      </p:sp>
      <p:pic>
        <p:nvPicPr>
          <p:cNvPr id="1028" name="Picture 4">
            <a:extLst>
              <a:ext uri="{FF2B5EF4-FFF2-40B4-BE49-F238E27FC236}">
                <a16:creationId xmlns:a16="http://schemas.microsoft.com/office/drawing/2014/main" id="{0E592627-0727-8E96-F173-743B4A4BD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269" y="82498"/>
            <a:ext cx="6112373" cy="458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25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718</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Brush Script Std</vt:lpstr>
      <vt:lpstr>Calibri</vt:lpstr>
      <vt:lpstr>Calibri Light</vt:lpstr>
      <vt:lpstr>Office Theme</vt:lpstr>
      <vt:lpstr>Presentation for the Madison County Coin Club</vt:lpstr>
      <vt:lpstr>The “King” With No Coins</vt:lpstr>
      <vt:lpstr>PowerPoint Presentation</vt:lpstr>
      <vt:lpstr>PowerPoint Presentation</vt:lpstr>
      <vt:lpstr>PowerPoint Presentation</vt:lpstr>
      <vt:lpstr>PowerPoint Presentation</vt:lpstr>
      <vt:lpstr>PowerPoint Presentation</vt:lpstr>
      <vt:lpstr>PowerPoint Presentation</vt:lpstr>
      <vt:lpstr>The Son Takes Up The Father’s Cause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 With No Coins</dc:title>
  <dc:creator>Todd Hutto</dc:creator>
  <cp:lastModifiedBy>Todd Hutto</cp:lastModifiedBy>
  <cp:revision>25</cp:revision>
  <dcterms:created xsi:type="dcterms:W3CDTF">2024-03-08T21:55:33Z</dcterms:created>
  <dcterms:modified xsi:type="dcterms:W3CDTF">2024-04-10T18:18:12Z</dcterms:modified>
</cp:coreProperties>
</file>