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6" r:id="rId2"/>
    <p:sldId id="269" r:id="rId3"/>
    <p:sldId id="257" r:id="rId4"/>
    <p:sldId id="270" r:id="rId5"/>
    <p:sldId id="263" r:id="rId6"/>
    <p:sldId id="266" r:id="rId7"/>
    <p:sldId id="274" r:id="rId8"/>
    <p:sldId id="258" r:id="rId9"/>
    <p:sldId id="264" r:id="rId10"/>
    <p:sldId id="260" r:id="rId11"/>
    <p:sldId id="261" r:id="rId12"/>
    <p:sldId id="262" r:id="rId13"/>
    <p:sldId id="275" r:id="rId14"/>
    <p:sldId id="265" r:id="rId15"/>
    <p:sldId id="267" r:id="rId16"/>
    <p:sldId id="268" r:id="rId17"/>
    <p:sldId id="271" r:id="rId18"/>
    <p:sldId id="273"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135D2-3DF3-4E0F-B9A9-2BB20854D5DC}"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41DA9-B04D-4DCE-BD9A-5A129AA5B44C}" type="slidenum">
              <a:rPr lang="en-US" smtClean="0"/>
              <a:t>‹#›</a:t>
            </a:fld>
            <a:endParaRPr lang="en-US"/>
          </a:p>
        </p:txBody>
      </p:sp>
    </p:spTree>
    <p:extLst>
      <p:ext uri="{BB962C8B-B14F-4D97-AF65-F5344CB8AC3E}">
        <p14:creationId xmlns:p14="http://schemas.microsoft.com/office/powerpoint/2010/main" val="28103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1800, we were an agricultural nation.  By 1837, with railroads and canals, we were becoming an industrial power.</a:t>
            </a:r>
          </a:p>
        </p:txBody>
      </p:sp>
      <p:sp>
        <p:nvSpPr>
          <p:cNvPr id="4" name="Slide Number Placeholder 3"/>
          <p:cNvSpPr>
            <a:spLocks noGrp="1"/>
          </p:cNvSpPr>
          <p:nvPr>
            <p:ph type="sldNum" sz="quarter" idx="5"/>
          </p:nvPr>
        </p:nvSpPr>
        <p:spPr/>
        <p:txBody>
          <a:bodyPr/>
          <a:lstStyle/>
          <a:p>
            <a:fld id="{31141DA9-B04D-4DCE-BD9A-5A129AA5B44C}" type="slidenum">
              <a:rPr lang="en-US" smtClean="0"/>
              <a:t>3</a:t>
            </a:fld>
            <a:endParaRPr lang="en-US"/>
          </a:p>
        </p:txBody>
      </p:sp>
    </p:spTree>
    <p:extLst>
      <p:ext uri="{BB962C8B-B14F-4D97-AF65-F5344CB8AC3E}">
        <p14:creationId xmlns:p14="http://schemas.microsoft.com/office/powerpoint/2010/main" val="5810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9BE27-A055-51F8-921D-E5C6D0FA4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DC873-444B-A11E-5FC3-A92A9619F5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CA5AB-B8F8-502C-57F3-859906D2B32A}"/>
              </a:ext>
            </a:extLst>
          </p:cNvPr>
          <p:cNvSpPr>
            <a:spLocks noGrp="1"/>
          </p:cNvSpPr>
          <p:nvPr>
            <p:ph type="body" idx="1"/>
          </p:nvPr>
        </p:nvSpPr>
        <p:spPr/>
        <p:txBody>
          <a:bodyPr/>
          <a:lstStyle/>
          <a:p>
            <a:r>
              <a:rPr lang="en-US" dirty="0"/>
              <a:t>Today we’re going to focus on this period</a:t>
            </a:r>
          </a:p>
        </p:txBody>
      </p:sp>
      <p:sp>
        <p:nvSpPr>
          <p:cNvPr id="4" name="Slide Number Placeholder 3">
            <a:extLst>
              <a:ext uri="{FF2B5EF4-FFF2-40B4-BE49-F238E27FC236}">
                <a16:creationId xmlns:a16="http://schemas.microsoft.com/office/drawing/2014/main" id="{99AF60B2-D149-6A66-673B-FEB2847D8383}"/>
              </a:ext>
            </a:extLst>
          </p:cNvPr>
          <p:cNvSpPr>
            <a:spLocks noGrp="1"/>
          </p:cNvSpPr>
          <p:nvPr>
            <p:ph type="sldNum" sz="quarter" idx="5"/>
          </p:nvPr>
        </p:nvSpPr>
        <p:spPr/>
        <p:txBody>
          <a:bodyPr/>
          <a:lstStyle/>
          <a:p>
            <a:fld id="{31141DA9-B04D-4DCE-BD9A-5A129AA5B44C}" type="slidenum">
              <a:rPr lang="en-US" smtClean="0"/>
              <a:t>4</a:t>
            </a:fld>
            <a:endParaRPr lang="en-US"/>
          </a:p>
        </p:txBody>
      </p:sp>
    </p:spTree>
    <p:extLst>
      <p:ext uri="{BB962C8B-B14F-4D97-AF65-F5344CB8AC3E}">
        <p14:creationId xmlns:p14="http://schemas.microsoft.com/office/powerpoint/2010/main" val="422610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D3FE-4FDD-EEB1-6F37-0BD743285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0E890-2E18-CEEC-6CB5-916CD135D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83DC7-02BC-FE51-79E9-3D9F8F2A17DB}"/>
              </a:ext>
            </a:extLst>
          </p:cNvPr>
          <p:cNvSpPr>
            <a:spLocks noGrp="1"/>
          </p:cNvSpPr>
          <p:nvPr>
            <p:ph type="body" idx="1"/>
          </p:nvPr>
        </p:nvSpPr>
        <p:spPr/>
        <p:txBody>
          <a:bodyPr/>
          <a:lstStyle/>
          <a:p>
            <a:r>
              <a:rPr lang="en-US" dirty="0"/>
              <a:t>In 1800, we were an agricultural nation.  By 1837, with railroads and canals, we were becoming an industrial power.</a:t>
            </a:r>
          </a:p>
        </p:txBody>
      </p:sp>
      <p:sp>
        <p:nvSpPr>
          <p:cNvPr id="4" name="Slide Number Placeholder 3">
            <a:extLst>
              <a:ext uri="{FF2B5EF4-FFF2-40B4-BE49-F238E27FC236}">
                <a16:creationId xmlns:a16="http://schemas.microsoft.com/office/drawing/2014/main" id="{56CD09F9-1BBD-C875-A43E-30AD3C77A730}"/>
              </a:ext>
            </a:extLst>
          </p:cNvPr>
          <p:cNvSpPr>
            <a:spLocks noGrp="1"/>
          </p:cNvSpPr>
          <p:nvPr>
            <p:ph type="sldNum" sz="quarter" idx="5"/>
          </p:nvPr>
        </p:nvSpPr>
        <p:spPr/>
        <p:txBody>
          <a:bodyPr/>
          <a:lstStyle/>
          <a:p>
            <a:fld id="{31141DA9-B04D-4DCE-BD9A-5A129AA5B44C}" type="slidenum">
              <a:rPr lang="en-US" smtClean="0"/>
              <a:t>19</a:t>
            </a:fld>
            <a:endParaRPr lang="en-US"/>
          </a:p>
        </p:txBody>
      </p:sp>
    </p:spTree>
    <p:extLst>
      <p:ext uri="{BB962C8B-B14F-4D97-AF65-F5344CB8AC3E}">
        <p14:creationId xmlns:p14="http://schemas.microsoft.com/office/powerpoint/2010/main" val="30029758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389DC-3DE1-49DD-850F-32B76636363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3D0B946-91C3-4FF5-9EFA-D2FCEAEAC7BE}" type="slidenum">
              <a:rPr lang="en-US" smtClean="0"/>
              <a:t>‹#›</a:t>
            </a:fld>
            <a:endParaRPr lang="en-US"/>
          </a:p>
        </p:txBody>
      </p:sp>
    </p:spTree>
    <p:extLst>
      <p:ext uri="{BB962C8B-B14F-4D97-AF65-F5344CB8AC3E}">
        <p14:creationId xmlns:p14="http://schemas.microsoft.com/office/powerpoint/2010/main" val="276044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389DC-3DE1-49DD-850F-32B76636363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32846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389DC-3DE1-49DD-850F-32B76636363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37936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389DC-3DE1-49DD-850F-32B766363633}"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16637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8E389DC-3DE1-49DD-850F-32B766363633}" type="datetimeFigureOut">
              <a:rPr lang="en-US" smtClean="0"/>
              <a:t>3/26/2026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3D0B946-91C3-4FF5-9EFA-D2FCEAEAC7BE}" type="slidenum">
              <a:rPr lang="en-US" smtClean="0"/>
              <a:t>‹#›</a:t>
            </a:fld>
            <a:endParaRPr lang="en-US"/>
          </a:p>
        </p:txBody>
      </p:sp>
    </p:spTree>
    <p:extLst>
      <p:ext uri="{BB962C8B-B14F-4D97-AF65-F5344CB8AC3E}">
        <p14:creationId xmlns:p14="http://schemas.microsoft.com/office/powerpoint/2010/main" val="113172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E389DC-3DE1-49DD-850F-32B76636363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184896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E389DC-3DE1-49DD-850F-32B766363633}"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271257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389DC-3DE1-49DD-850F-32B766363633}"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105767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389DC-3DE1-49DD-850F-32B766363633}"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172532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389DC-3DE1-49DD-850F-32B766363633}"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3389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389DC-3DE1-49DD-850F-32B766363633}" type="datetimeFigureOut">
              <a:rPr lang="en-US" smtClean="0"/>
              <a:t>3/26/2026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3D0B946-91C3-4FF5-9EFA-D2FCEAEAC7BE}" type="slidenum">
              <a:rPr lang="en-US" smtClean="0"/>
              <a:t>‹#›</a:t>
            </a:fld>
            <a:endParaRPr lang="en-US"/>
          </a:p>
        </p:txBody>
      </p:sp>
    </p:spTree>
    <p:extLst>
      <p:ext uri="{BB962C8B-B14F-4D97-AF65-F5344CB8AC3E}">
        <p14:creationId xmlns:p14="http://schemas.microsoft.com/office/powerpoint/2010/main" val="306056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8E389DC-3DE1-49DD-850F-32B766363633}" type="datetimeFigureOut">
              <a:rPr lang="en-US" smtClean="0"/>
              <a:t>3/26/2026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3D0B946-91C3-4FF5-9EFA-D2FCEAEAC7BE}" type="slidenum">
              <a:rPr lang="en-US" smtClean="0"/>
              <a:t>‹#›</a:t>
            </a:fld>
            <a:endParaRPr lang="en-US"/>
          </a:p>
        </p:txBody>
      </p:sp>
    </p:spTree>
    <p:extLst>
      <p:ext uri="{BB962C8B-B14F-4D97-AF65-F5344CB8AC3E}">
        <p14:creationId xmlns:p14="http://schemas.microsoft.com/office/powerpoint/2010/main" val="40774479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87BD-DF9F-C955-B555-B390A687E253}"/>
              </a:ext>
            </a:extLst>
          </p:cNvPr>
          <p:cNvSpPr>
            <a:spLocks noGrp="1"/>
          </p:cNvSpPr>
          <p:nvPr>
            <p:ph type="ctrTitle"/>
          </p:nvPr>
        </p:nvSpPr>
        <p:spPr/>
        <p:txBody>
          <a:bodyPr/>
          <a:lstStyle/>
          <a:p>
            <a:r>
              <a:rPr lang="en-US" dirty="0"/>
              <a:t>Odd Denominations</a:t>
            </a:r>
          </a:p>
        </p:txBody>
      </p:sp>
      <p:sp>
        <p:nvSpPr>
          <p:cNvPr id="3" name="Subtitle 2">
            <a:extLst>
              <a:ext uri="{FF2B5EF4-FFF2-40B4-BE49-F238E27FC236}">
                <a16:creationId xmlns:a16="http://schemas.microsoft.com/office/drawing/2014/main" id="{E99B2F81-6593-3986-CB22-C4B005BFCE51}"/>
              </a:ext>
            </a:extLst>
          </p:cNvPr>
          <p:cNvSpPr>
            <a:spLocks noGrp="1"/>
          </p:cNvSpPr>
          <p:nvPr>
            <p:ph type="subTitle" idx="1"/>
          </p:nvPr>
        </p:nvSpPr>
        <p:spPr/>
        <p:txBody>
          <a:bodyPr>
            <a:normAutofit/>
          </a:bodyPr>
          <a:lstStyle/>
          <a:p>
            <a:r>
              <a:rPr lang="en-US" dirty="0"/>
              <a:t>The story of the mid-1800s unusual coin denominations</a:t>
            </a:r>
          </a:p>
          <a:p>
            <a:r>
              <a:rPr lang="en-US" dirty="0"/>
              <a:t>Stephen D’Angelo – April 2026</a:t>
            </a:r>
          </a:p>
        </p:txBody>
      </p:sp>
    </p:spTree>
    <p:extLst>
      <p:ext uri="{BB962C8B-B14F-4D97-AF65-F5344CB8AC3E}">
        <p14:creationId xmlns:p14="http://schemas.microsoft.com/office/powerpoint/2010/main" val="119011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7793-83B1-98A2-E89E-D4521D81366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45A83D1-E174-40F8-B4D5-8E85915F2503}"/>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D6AE1-D7A1-17F3-A699-F3CDF5264F95}"/>
              </a:ext>
            </a:extLst>
          </p:cNvPr>
          <p:cNvSpPr>
            <a:spLocks noGrp="1"/>
          </p:cNvSpPr>
          <p:nvPr>
            <p:ph type="title"/>
          </p:nvPr>
        </p:nvSpPr>
        <p:spPr>
          <a:xfrm>
            <a:off x="1069848" y="484632"/>
            <a:ext cx="10058400" cy="809075"/>
          </a:xfrm>
          <a:ln>
            <a:noFill/>
          </a:ln>
        </p:spPr>
        <p:txBody>
          <a:bodyPr>
            <a:normAutofit fontScale="90000"/>
          </a:bodyPr>
          <a:lstStyle/>
          <a:p>
            <a:r>
              <a:rPr lang="en-US" dirty="0"/>
              <a:t>The Civil War</a:t>
            </a:r>
          </a:p>
        </p:txBody>
      </p:sp>
      <p:sp>
        <p:nvSpPr>
          <p:cNvPr id="3" name="Content Placeholder 2">
            <a:extLst>
              <a:ext uri="{FF2B5EF4-FFF2-40B4-BE49-F238E27FC236}">
                <a16:creationId xmlns:a16="http://schemas.microsoft.com/office/drawing/2014/main" id="{A1B0B6D8-3E74-EECE-4263-A3AB7541A851}"/>
              </a:ext>
            </a:extLst>
          </p:cNvPr>
          <p:cNvSpPr>
            <a:spLocks noGrp="1"/>
          </p:cNvSpPr>
          <p:nvPr>
            <p:ph idx="1"/>
          </p:nvPr>
        </p:nvSpPr>
        <p:spPr>
          <a:xfrm>
            <a:off x="1069848" y="1293707"/>
            <a:ext cx="8029764" cy="5249333"/>
          </a:xfrm>
        </p:spPr>
        <p:txBody>
          <a:bodyPr>
            <a:normAutofit/>
          </a:bodyPr>
          <a:lstStyle/>
          <a:p>
            <a:r>
              <a:rPr lang="en-US" b="1" dirty="0"/>
              <a:t>Silver Becomes Scarce</a:t>
            </a:r>
          </a:p>
          <a:p>
            <a:pPr lvl="1"/>
            <a:r>
              <a:rPr lang="en-US" dirty="0"/>
              <a:t>By 1862, silver was needed by both sides for international payments and primary contracts, so the government minted silver didn’t widely circulate to the public.</a:t>
            </a:r>
          </a:p>
          <a:p>
            <a:pPr lvl="1"/>
            <a:r>
              <a:rPr lang="en-US" dirty="0"/>
              <a:t>When it did, people hoarded and hid it to avoid confiscation.</a:t>
            </a:r>
          </a:p>
          <a:p>
            <a:r>
              <a:rPr lang="en-US" b="1" dirty="0"/>
              <a:t>Paper Notes</a:t>
            </a:r>
          </a:p>
          <a:p>
            <a:pPr lvl="1"/>
            <a:r>
              <a:rPr lang="en-US" dirty="0"/>
              <a:t>The government widely issued paper notes.</a:t>
            </a:r>
          </a:p>
          <a:p>
            <a:pPr lvl="1"/>
            <a:r>
              <a:rPr lang="en-US" dirty="0"/>
              <a:t>Act of July 1862 makes postage stamps legal tender.</a:t>
            </a:r>
          </a:p>
          <a:p>
            <a:pPr lvl="1"/>
            <a:r>
              <a:rPr lang="en-US" dirty="0"/>
              <a:t>The mint responds (without authorization initially) to print “Fractional Currency” paper notes in values of 5, 10, 25, and 50 cents.  These were sometimes called “shinplasters”.</a:t>
            </a:r>
          </a:p>
          <a:p>
            <a:r>
              <a:rPr lang="en-US" b="1" dirty="0"/>
              <a:t>The Cent Dominates</a:t>
            </a:r>
          </a:p>
          <a:p>
            <a:pPr lvl="1"/>
            <a:r>
              <a:rPr lang="en-US" dirty="0"/>
              <a:t>The only widely circulating coin for years was the 1 cent!</a:t>
            </a:r>
          </a:p>
          <a:p>
            <a:pPr lvl="1"/>
            <a:r>
              <a:rPr lang="en-US" dirty="0"/>
              <a:t>They were copper/nickel until 1864, then bronze (copper/tin).</a:t>
            </a:r>
          </a:p>
          <a:p>
            <a:r>
              <a:rPr lang="en-US" b="1" dirty="0"/>
              <a:t>Civil War Tokens</a:t>
            </a:r>
          </a:p>
          <a:p>
            <a:pPr lvl="1"/>
            <a:r>
              <a:rPr lang="en-US" dirty="0"/>
              <a:t>Third parties also issued tokens that became popular currency.</a:t>
            </a:r>
          </a:p>
          <a:p>
            <a:pPr marL="0" indent="0">
              <a:buNone/>
            </a:pPr>
            <a:endParaRPr lang="en-US" dirty="0"/>
          </a:p>
        </p:txBody>
      </p:sp>
      <p:pic>
        <p:nvPicPr>
          <p:cNvPr id="18" name="Picture 17" descr="A group of coins&#10;&#10;AI-generated content may be incorrect.">
            <a:extLst>
              <a:ext uri="{FF2B5EF4-FFF2-40B4-BE49-F238E27FC236}">
                <a16:creationId xmlns:a16="http://schemas.microsoft.com/office/drawing/2014/main" id="{C3D950DD-6E85-B1FA-A9E3-E5939FAA5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452" y="4797965"/>
            <a:ext cx="3154960" cy="1901990"/>
          </a:xfrm>
          <a:prstGeom prst="rect">
            <a:avLst/>
          </a:prstGeom>
        </p:spPr>
      </p:pic>
      <p:sp>
        <p:nvSpPr>
          <p:cNvPr id="19" name="TextBox 18">
            <a:extLst>
              <a:ext uri="{FF2B5EF4-FFF2-40B4-BE49-F238E27FC236}">
                <a16:creationId xmlns:a16="http://schemas.microsoft.com/office/drawing/2014/main" id="{509F7B65-8982-87BD-40C5-BB514D9BA38D}"/>
              </a:ext>
            </a:extLst>
          </p:cNvPr>
          <p:cNvSpPr txBox="1"/>
          <p:nvPr/>
        </p:nvSpPr>
        <p:spPr>
          <a:xfrm>
            <a:off x="9099612" y="4383277"/>
            <a:ext cx="2466348" cy="369332"/>
          </a:xfrm>
          <a:prstGeom prst="rect">
            <a:avLst/>
          </a:prstGeom>
          <a:noFill/>
        </p:spPr>
        <p:txBody>
          <a:bodyPr wrap="square" rtlCol="0">
            <a:spAutoFit/>
          </a:bodyPr>
          <a:lstStyle/>
          <a:p>
            <a:pPr algn="ctr"/>
            <a:r>
              <a:rPr lang="en-US" dirty="0"/>
              <a:t>Civil War Tokens</a:t>
            </a:r>
          </a:p>
        </p:txBody>
      </p:sp>
      <p:pic>
        <p:nvPicPr>
          <p:cNvPr id="21" name="Picture 20" descr="A close-up of some money&#10;&#10;AI-generated content may be incorrect.">
            <a:extLst>
              <a:ext uri="{FF2B5EF4-FFF2-40B4-BE49-F238E27FC236}">
                <a16:creationId xmlns:a16="http://schemas.microsoft.com/office/drawing/2014/main" id="{AE59B5D7-25EC-4677-CE22-CCDB9CE08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8870" y="1488106"/>
            <a:ext cx="2524125" cy="2524125"/>
          </a:xfrm>
          <a:prstGeom prst="rect">
            <a:avLst/>
          </a:prstGeom>
        </p:spPr>
      </p:pic>
      <p:sp>
        <p:nvSpPr>
          <p:cNvPr id="22" name="TextBox 21">
            <a:extLst>
              <a:ext uri="{FF2B5EF4-FFF2-40B4-BE49-F238E27FC236}">
                <a16:creationId xmlns:a16="http://schemas.microsoft.com/office/drawing/2014/main" id="{FDDEB8A1-DF3C-2287-74B3-52B611227C60}"/>
              </a:ext>
            </a:extLst>
          </p:cNvPr>
          <p:cNvSpPr txBox="1"/>
          <p:nvPr/>
        </p:nvSpPr>
        <p:spPr>
          <a:xfrm>
            <a:off x="9055520" y="1109040"/>
            <a:ext cx="2466348" cy="369332"/>
          </a:xfrm>
          <a:prstGeom prst="rect">
            <a:avLst/>
          </a:prstGeom>
          <a:noFill/>
        </p:spPr>
        <p:txBody>
          <a:bodyPr wrap="square" rtlCol="0">
            <a:spAutoFit/>
          </a:bodyPr>
          <a:lstStyle/>
          <a:p>
            <a:pPr algn="ctr"/>
            <a:r>
              <a:rPr lang="en-US" dirty="0"/>
              <a:t>Fractional Currency</a:t>
            </a:r>
          </a:p>
        </p:txBody>
      </p:sp>
    </p:spTree>
    <p:extLst>
      <p:ext uri="{BB962C8B-B14F-4D97-AF65-F5344CB8AC3E}">
        <p14:creationId xmlns:p14="http://schemas.microsoft.com/office/powerpoint/2010/main" val="331649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EE88D-F9AC-C6FF-F657-42D0C9668B5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D6CE0E1-CFF8-937B-C3E8-E6107170429D}"/>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50163-2219-9D0F-DB31-4901EC6204F5}"/>
              </a:ext>
            </a:extLst>
          </p:cNvPr>
          <p:cNvSpPr>
            <a:spLocks noGrp="1"/>
          </p:cNvSpPr>
          <p:nvPr>
            <p:ph type="title"/>
          </p:nvPr>
        </p:nvSpPr>
        <p:spPr>
          <a:xfrm>
            <a:off x="1069848" y="484632"/>
            <a:ext cx="10058400" cy="809075"/>
          </a:xfrm>
          <a:ln>
            <a:noFill/>
          </a:ln>
        </p:spPr>
        <p:txBody>
          <a:bodyPr>
            <a:normAutofit fontScale="90000"/>
          </a:bodyPr>
          <a:lstStyle/>
          <a:p>
            <a:r>
              <a:rPr lang="en-US" dirty="0"/>
              <a:t>2 Cent Bronze</a:t>
            </a:r>
          </a:p>
        </p:txBody>
      </p:sp>
      <p:sp>
        <p:nvSpPr>
          <p:cNvPr id="3" name="Content Placeholder 2">
            <a:extLst>
              <a:ext uri="{FF2B5EF4-FFF2-40B4-BE49-F238E27FC236}">
                <a16:creationId xmlns:a16="http://schemas.microsoft.com/office/drawing/2014/main" id="{2D288E0C-08BE-94FD-670D-440EF0B9CAA9}"/>
              </a:ext>
            </a:extLst>
          </p:cNvPr>
          <p:cNvSpPr>
            <a:spLocks noGrp="1"/>
          </p:cNvSpPr>
          <p:nvPr>
            <p:ph idx="1"/>
          </p:nvPr>
        </p:nvSpPr>
        <p:spPr>
          <a:xfrm>
            <a:off x="1069848" y="1293707"/>
            <a:ext cx="6008285" cy="5249333"/>
          </a:xfrm>
        </p:spPr>
        <p:txBody>
          <a:bodyPr/>
          <a:lstStyle/>
          <a:p>
            <a:r>
              <a:rPr lang="en-US" b="1" dirty="0"/>
              <a:t>Problems</a:t>
            </a:r>
          </a:p>
          <a:p>
            <a:pPr lvl="1"/>
            <a:r>
              <a:rPr lang="en-US" dirty="0"/>
              <a:t>With so little government coinage around and a lot of “tokens”, there was a need for more.</a:t>
            </a:r>
          </a:p>
          <a:p>
            <a:pPr lvl="1"/>
            <a:r>
              <a:rPr lang="en-US" dirty="0"/>
              <a:t>Until this time, the mint believed no one wanted low values like this, but the “tokens” changed their mind.</a:t>
            </a:r>
          </a:p>
          <a:p>
            <a:r>
              <a:rPr lang="en-US" b="1" dirty="0"/>
              <a:t>Coinage Act of 1864</a:t>
            </a:r>
          </a:p>
          <a:p>
            <a:pPr lvl="1"/>
            <a:r>
              <a:rPr lang="en-US" dirty="0"/>
              <a:t>Authorized 2-cent coin.</a:t>
            </a:r>
          </a:p>
          <a:p>
            <a:pPr lvl="1"/>
            <a:r>
              <a:rPr lang="en-US" dirty="0"/>
              <a:t>The first US coin with “In God We Trust” on it.</a:t>
            </a:r>
          </a:p>
          <a:p>
            <a:r>
              <a:rPr lang="en-US" b="1" dirty="0"/>
              <a:t>Widely Accepted</a:t>
            </a:r>
          </a:p>
          <a:p>
            <a:pPr lvl="1"/>
            <a:r>
              <a:rPr lang="en-US" dirty="0"/>
              <a:t>Starved for coins, these were popular for 2 years, with most of the coins being minted in those two years (20 million and 13.6 million), then they dropped off and faded out by 1873.</a:t>
            </a:r>
          </a:p>
          <a:p>
            <a:pPr marL="0" indent="0">
              <a:buNone/>
            </a:pPr>
            <a:endParaRPr lang="en-US" dirty="0"/>
          </a:p>
        </p:txBody>
      </p:sp>
      <p:pic>
        <p:nvPicPr>
          <p:cNvPr id="5" name="Picture 4" descr="A couple of gold coins&#10;&#10;AI-generated content may be incorrect.">
            <a:extLst>
              <a:ext uri="{FF2B5EF4-FFF2-40B4-BE49-F238E27FC236}">
                <a16:creationId xmlns:a16="http://schemas.microsoft.com/office/drawing/2014/main" id="{ED4C665D-4ACB-7E09-8894-8A6B3BFC5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462" y="2286001"/>
            <a:ext cx="4971626" cy="2485813"/>
          </a:xfrm>
          <a:prstGeom prst="rect">
            <a:avLst/>
          </a:prstGeom>
        </p:spPr>
      </p:pic>
      <p:sp>
        <p:nvSpPr>
          <p:cNvPr id="6" name="TextBox 5">
            <a:extLst>
              <a:ext uri="{FF2B5EF4-FFF2-40B4-BE49-F238E27FC236}">
                <a16:creationId xmlns:a16="http://schemas.microsoft.com/office/drawing/2014/main" id="{D6B3976E-1184-645D-B044-186EA59EBD3E}"/>
              </a:ext>
            </a:extLst>
          </p:cNvPr>
          <p:cNvSpPr txBox="1"/>
          <p:nvPr/>
        </p:nvSpPr>
        <p:spPr>
          <a:xfrm>
            <a:off x="7078133" y="1764632"/>
            <a:ext cx="4689796" cy="369332"/>
          </a:xfrm>
          <a:prstGeom prst="rect">
            <a:avLst/>
          </a:prstGeom>
          <a:noFill/>
        </p:spPr>
        <p:txBody>
          <a:bodyPr wrap="square" rtlCol="0">
            <a:spAutoFit/>
          </a:bodyPr>
          <a:lstStyle/>
          <a:p>
            <a:pPr algn="ctr"/>
            <a:r>
              <a:rPr lang="en-US" dirty="0"/>
              <a:t>Two Cents (1864-1873) 45 million</a:t>
            </a:r>
          </a:p>
        </p:txBody>
      </p:sp>
      <p:sp>
        <p:nvSpPr>
          <p:cNvPr id="7" name="TextBox 6">
            <a:extLst>
              <a:ext uri="{FF2B5EF4-FFF2-40B4-BE49-F238E27FC236}">
                <a16:creationId xmlns:a16="http://schemas.microsoft.com/office/drawing/2014/main" id="{4B9FAB66-9113-36C8-1236-E27D4C4632BB}"/>
              </a:ext>
            </a:extLst>
          </p:cNvPr>
          <p:cNvSpPr txBox="1"/>
          <p:nvPr/>
        </p:nvSpPr>
        <p:spPr>
          <a:xfrm>
            <a:off x="7768497" y="4859867"/>
            <a:ext cx="3353655" cy="523220"/>
          </a:xfrm>
          <a:prstGeom prst="rect">
            <a:avLst/>
          </a:prstGeom>
          <a:noFill/>
        </p:spPr>
        <p:txBody>
          <a:bodyPr wrap="square" rtlCol="0">
            <a:spAutoFit/>
          </a:bodyPr>
          <a:lstStyle/>
          <a:p>
            <a:pPr algn="ctr"/>
            <a:r>
              <a:rPr lang="en-US" sz="1400" dirty="0"/>
              <a:t>Designed by James Longacre</a:t>
            </a:r>
          </a:p>
          <a:p>
            <a:pPr algn="ctr"/>
            <a:r>
              <a:rPr lang="en-US" sz="1400" dirty="0"/>
              <a:t>Bronze (95% copper / 5% tin)</a:t>
            </a:r>
          </a:p>
        </p:txBody>
      </p:sp>
    </p:spTree>
    <p:extLst>
      <p:ext uri="{BB962C8B-B14F-4D97-AF65-F5344CB8AC3E}">
        <p14:creationId xmlns:p14="http://schemas.microsoft.com/office/powerpoint/2010/main" val="102992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1C113-B5A2-8023-E5A2-722200C23E46}"/>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911A2D2-3554-A318-0965-430AC693051F}"/>
              </a:ext>
            </a:extLst>
          </p:cNvPr>
          <p:cNvSpPr/>
          <p:nvPr/>
        </p:nvSpPr>
        <p:spPr>
          <a:xfrm>
            <a:off x="0" y="439276"/>
            <a:ext cx="7579360"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D83E55-DD8E-0A5A-BEAC-09F0FFF79CE7}"/>
              </a:ext>
            </a:extLst>
          </p:cNvPr>
          <p:cNvSpPr>
            <a:spLocks noGrp="1"/>
          </p:cNvSpPr>
          <p:nvPr>
            <p:ph type="title"/>
          </p:nvPr>
        </p:nvSpPr>
        <p:spPr>
          <a:xfrm>
            <a:off x="1069848" y="484632"/>
            <a:ext cx="10058400" cy="809075"/>
          </a:xfrm>
          <a:ln>
            <a:noFill/>
          </a:ln>
        </p:spPr>
        <p:txBody>
          <a:bodyPr>
            <a:normAutofit fontScale="90000"/>
          </a:bodyPr>
          <a:lstStyle/>
          <a:p>
            <a:r>
              <a:rPr lang="en-US" dirty="0"/>
              <a:t>3 Cent Nickel</a:t>
            </a:r>
          </a:p>
        </p:txBody>
      </p:sp>
      <p:sp>
        <p:nvSpPr>
          <p:cNvPr id="3" name="Content Placeholder 2">
            <a:extLst>
              <a:ext uri="{FF2B5EF4-FFF2-40B4-BE49-F238E27FC236}">
                <a16:creationId xmlns:a16="http://schemas.microsoft.com/office/drawing/2014/main" id="{D15386EE-ADCB-4481-19FB-BADF25619EFB}"/>
              </a:ext>
            </a:extLst>
          </p:cNvPr>
          <p:cNvSpPr>
            <a:spLocks noGrp="1"/>
          </p:cNvSpPr>
          <p:nvPr>
            <p:ph idx="1"/>
          </p:nvPr>
        </p:nvSpPr>
        <p:spPr>
          <a:xfrm>
            <a:off x="1069848" y="1293707"/>
            <a:ext cx="6692392" cy="5249333"/>
          </a:xfrm>
        </p:spPr>
        <p:txBody>
          <a:bodyPr/>
          <a:lstStyle/>
          <a:p>
            <a:r>
              <a:rPr lang="en-US" b="1" dirty="0"/>
              <a:t>Problems</a:t>
            </a:r>
          </a:p>
          <a:p>
            <a:pPr lvl="1"/>
            <a:r>
              <a:rPr lang="en-US" dirty="0"/>
              <a:t>The same lack of coinage continued and since silver coins would not stay in circulation, another solution was looked at.</a:t>
            </a:r>
          </a:p>
          <a:p>
            <a:r>
              <a:rPr lang="en-US" b="1" dirty="0"/>
              <a:t>Coinage Act of 1865 – The new 3-cent nickel coin.</a:t>
            </a:r>
          </a:p>
          <a:p>
            <a:pPr lvl="1"/>
            <a:r>
              <a:rPr lang="en-US" dirty="0"/>
              <a:t>Minted at the same time as 3-cent silver.</a:t>
            </a:r>
          </a:p>
          <a:p>
            <a:pPr lvl="1"/>
            <a:r>
              <a:rPr lang="en-US" dirty="0"/>
              <a:t>A generally pretty design.</a:t>
            </a:r>
          </a:p>
          <a:p>
            <a:r>
              <a:rPr lang="en-US" b="1" dirty="0"/>
              <a:t>Result</a:t>
            </a:r>
          </a:p>
          <a:p>
            <a:pPr lvl="1"/>
            <a:r>
              <a:rPr lang="en-US" dirty="0"/>
              <a:t>Successfully drains fractional currency notes from circulation.</a:t>
            </a:r>
          </a:p>
          <a:p>
            <a:pPr lvl="1"/>
            <a:r>
              <a:rPr lang="en-US" dirty="0"/>
              <a:t>About 23 million were minted in the first 4 years, then mintage dropped off dramatically in 1871.</a:t>
            </a:r>
          </a:p>
          <a:p>
            <a:pPr lvl="1"/>
            <a:endParaRPr lang="en-US" dirty="0"/>
          </a:p>
          <a:p>
            <a:pPr marL="0" indent="0">
              <a:buNone/>
            </a:pPr>
            <a:endParaRPr lang="en-US" dirty="0"/>
          </a:p>
        </p:txBody>
      </p:sp>
      <p:pic>
        <p:nvPicPr>
          <p:cNvPr id="7" name="Picture 6" descr="A close-up of the front and the back of a coin&#10;&#10;AI-generated content may be incorrect.">
            <a:extLst>
              <a:ext uri="{FF2B5EF4-FFF2-40B4-BE49-F238E27FC236}">
                <a16:creationId xmlns:a16="http://schemas.microsoft.com/office/drawing/2014/main" id="{A9022746-C1D0-1B52-EA30-9DAC18D9E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240" y="2193872"/>
            <a:ext cx="4319952" cy="2159977"/>
          </a:xfrm>
          <a:prstGeom prst="rect">
            <a:avLst/>
          </a:prstGeom>
        </p:spPr>
      </p:pic>
      <p:sp>
        <p:nvSpPr>
          <p:cNvPr id="8" name="TextBox 7">
            <a:extLst>
              <a:ext uri="{FF2B5EF4-FFF2-40B4-BE49-F238E27FC236}">
                <a16:creationId xmlns:a16="http://schemas.microsoft.com/office/drawing/2014/main" id="{381A6CD4-AE01-3176-B863-8067CEA46CEE}"/>
              </a:ext>
            </a:extLst>
          </p:cNvPr>
          <p:cNvSpPr txBox="1"/>
          <p:nvPr/>
        </p:nvSpPr>
        <p:spPr>
          <a:xfrm>
            <a:off x="7903046" y="1521136"/>
            <a:ext cx="4120308" cy="646331"/>
          </a:xfrm>
          <a:prstGeom prst="rect">
            <a:avLst/>
          </a:prstGeom>
          <a:noFill/>
        </p:spPr>
        <p:txBody>
          <a:bodyPr wrap="square" rtlCol="0">
            <a:spAutoFit/>
          </a:bodyPr>
          <a:lstStyle/>
          <a:p>
            <a:pPr algn="ctr"/>
            <a:r>
              <a:rPr lang="en-US" dirty="0"/>
              <a:t>3 Cent Nickel (1865-1889) </a:t>
            </a:r>
          </a:p>
          <a:p>
            <a:pPr algn="ctr"/>
            <a:r>
              <a:rPr lang="en-US" dirty="0"/>
              <a:t>31.4 million</a:t>
            </a:r>
          </a:p>
        </p:txBody>
      </p:sp>
      <p:sp>
        <p:nvSpPr>
          <p:cNvPr id="4" name="TextBox 3">
            <a:extLst>
              <a:ext uri="{FF2B5EF4-FFF2-40B4-BE49-F238E27FC236}">
                <a16:creationId xmlns:a16="http://schemas.microsoft.com/office/drawing/2014/main" id="{79912D24-75B0-C946-34AC-78502D8E839E}"/>
              </a:ext>
            </a:extLst>
          </p:cNvPr>
          <p:cNvSpPr txBox="1"/>
          <p:nvPr/>
        </p:nvSpPr>
        <p:spPr>
          <a:xfrm>
            <a:off x="8286372" y="4663614"/>
            <a:ext cx="3353655" cy="523220"/>
          </a:xfrm>
          <a:prstGeom prst="rect">
            <a:avLst/>
          </a:prstGeom>
          <a:noFill/>
        </p:spPr>
        <p:txBody>
          <a:bodyPr wrap="square" rtlCol="0">
            <a:spAutoFit/>
          </a:bodyPr>
          <a:lstStyle/>
          <a:p>
            <a:pPr algn="ctr"/>
            <a:r>
              <a:rPr lang="en-US" sz="1400" dirty="0"/>
              <a:t>Designed by James Longacre</a:t>
            </a:r>
          </a:p>
          <a:p>
            <a:pPr algn="ctr"/>
            <a:r>
              <a:rPr lang="en-US" sz="1400" dirty="0"/>
              <a:t>“Nickel” (75% copper / 25% nickel)</a:t>
            </a:r>
          </a:p>
        </p:txBody>
      </p:sp>
    </p:spTree>
    <p:extLst>
      <p:ext uri="{BB962C8B-B14F-4D97-AF65-F5344CB8AC3E}">
        <p14:creationId xmlns:p14="http://schemas.microsoft.com/office/powerpoint/2010/main" val="226550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2BE8-87FC-1CBB-BB39-F6BDAD157AD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D9BF321-E8AD-E48C-32E7-6A022BBCA9AE}"/>
              </a:ext>
            </a:extLst>
          </p:cNvPr>
          <p:cNvSpPr/>
          <p:nvPr/>
        </p:nvSpPr>
        <p:spPr>
          <a:xfrm>
            <a:off x="0" y="439276"/>
            <a:ext cx="7579360"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E78FB-1EE8-5D00-A012-A480A71C74D0}"/>
              </a:ext>
            </a:extLst>
          </p:cNvPr>
          <p:cNvSpPr>
            <a:spLocks noGrp="1"/>
          </p:cNvSpPr>
          <p:nvPr>
            <p:ph type="title"/>
          </p:nvPr>
        </p:nvSpPr>
        <p:spPr>
          <a:xfrm>
            <a:off x="1069848" y="484632"/>
            <a:ext cx="10058400" cy="809075"/>
          </a:xfrm>
          <a:ln>
            <a:noFill/>
          </a:ln>
        </p:spPr>
        <p:txBody>
          <a:bodyPr>
            <a:normAutofit fontScale="90000"/>
          </a:bodyPr>
          <a:lstStyle/>
          <a:p>
            <a:r>
              <a:rPr lang="en-US" dirty="0"/>
              <a:t>Why not Take 5?</a:t>
            </a:r>
          </a:p>
        </p:txBody>
      </p:sp>
      <p:sp>
        <p:nvSpPr>
          <p:cNvPr id="3" name="Content Placeholder 2">
            <a:extLst>
              <a:ext uri="{FF2B5EF4-FFF2-40B4-BE49-F238E27FC236}">
                <a16:creationId xmlns:a16="http://schemas.microsoft.com/office/drawing/2014/main" id="{4A367C4B-2DD8-BD74-4F0C-4049F0CAFAF2}"/>
              </a:ext>
            </a:extLst>
          </p:cNvPr>
          <p:cNvSpPr>
            <a:spLocks noGrp="1"/>
          </p:cNvSpPr>
          <p:nvPr>
            <p:ph idx="1"/>
          </p:nvPr>
        </p:nvSpPr>
        <p:spPr>
          <a:xfrm>
            <a:off x="1069848" y="1293707"/>
            <a:ext cx="6042152" cy="5249333"/>
          </a:xfrm>
        </p:spPr>
        <p:txBody>
          <a:bodyPr/>
          <a:lstStyle/>
          <a:p>
            <a:r>
              <a:rPr lang="en-US" b="1" dirty="0"/>
              <a:t>Coinage Age of 1866 – The 5-cent nickel coin</a:t>
            </a:r>
          </a:p>
          <a:p>
            <a:pPr lvl="1"/>
            <a:r>
              <a:rPr lang="en-US" dirty="0"/>
              <a:t>Followed on the success of the 3-cent but was even more popular.</a:t>
            </a:r>
          </a:p>
          <a:p>
            <a:pPr lvl="1"/>
            <a:endParaRPr lang="en-US" dirty="0"/>
          </a:p>
          <a:p>
            <a:r>
              <a:rPr lang="en-US" b="1" dirty="0"/>
              <a:t>Coinage Act of 1890</a:t>
            </a:r>
          </a:p>
          <a:p>
            <a:pPr lvl="1"/>
            <a:r>
              <a:rPr lang="en-US" dirty="0"/>
              <a:t>Postal rates went from 3 cents to 5 cents, ending demand for the 3 cent coins.</a:t>
            </a:r>
          </a:p>
          <a:p>
            <a:pPr lvl="1"/>
            <a:r>
              <a:rPr lang="en-US" dirty="0"/>
              <a:t>Many were returned and melted to make Liberty Nickels.</a:t>
            </a:r>
          </a:p>
          <a:p>
            <a:pPr marL="0" indent="0">
              <a:buNone/>
            </a:pPr>
            <a:endParaRPr lang="en-US" dirty="0"/>
          </a:p>
        </p:txBody>
      </p:sp>
      <p:pic>
        <p:nvPicPr>
          <p:cNvPr id="10" name="Picture 9" descr="A close-up of the front and the back of a coin&#10;&#10;AI-generated content may be incorrect.">
            <a:extLst>
              <a:ext uri="{FF2B5EF4-FFF2-40B4-BE49-F238E27FC236}">
                <a16:creationId xmlns:a16="http://schemas.microsoft.com/office/drawing/2014/main" id="{BAB36888-E506-10BF-777D-A41F313F6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299" y="2231766"/>
            <a:ext cx="3637374" cy="1818687"/>
          </a:xfrm>
          <a:prstGeom prst="rect">
            <a:avLst/>
          </a:prstGeom>
        </p:spPr>
      </p:pic>
      <p:sp>
        <p:nvSpPr>
          <p:cNvPr id="11" name="TextBox 10">
            <a:extLst>
              <a:ext uri="{FF2B5EF4-FFF2-40B4-BE49-F238E27FC236}">
                <a16:creationId xmlns:a16="http://schemas.microsoft.com/office/drawing/2014/main" id="{B23A2725-B1FA-F93E-AB4C-2E572805B1B9}"/>
              </a:ext>
            </a:extLst>
          </p:cNvPr>
          <p:cNvSpPr txBox="1"/>
          <p:nvPr/>
        </p:nvSpPr>
        <p:spPr>
          <a:xfrm>
            <a:off x="8141546" y="1585435"/>
            <a:ext cx="3540127" cy="646331"/>
          </a:xfrm>
          <a:prstGeom prst="rect">
            <a:avLst/>
          </a:prstGeom>
          <a:noFill/>
        </p:spPr>
        <p:txBody>
          <a:bodyPr wrap="square" rtlCol="0">
            <a:spAutoFit/>
          </a:bodyPr>
          <a:lstStyle/>
          <a:p>
            <a:pPr algn="ctr"/>
            <a:r>
              <a:rPr lang="en-US" dirty="0"/>
              <a:t>5 Cent Nickel (1866-1883)</a:t>
            </a:r>
          </a:p>
          <a:p>
            <a:pPr algn="ctr"/>
            <a:r>
              <a:rPr lang="en-US" dirty="0"/>
              <a:t>139 million</a:t>
            </a:r>
          </a:p>
        </p:txBody>
      </p:sp>
      <p:sp>
        <p:nvSpPr>
          <p:cNvPr id="4" name="TextBox 3">
            <a:extLst>
              <a:ext uri="{FF2B5EF4-FFF2-40B4-BE49-F238E27FC236}">
                <a16:creationId xmlns:a16="http://schemas.microsoft.com/office/drawing/2014/main" id="{92983588-A062-F1C8-95FB-F78458F4EEB4}"/>
              </a:ext>
            </a:extLst>
          </p:cNvPr>
          <p:cNvSpPr txBox="1"/>
          <p:nvPr/>
        </p:nvSpPr>
        <p:spPr>
          <a:xfrm>
            <a:off x="8280022" y="4276264"/>
            <a:ext cx="3353655" cy="523220"/>
          </a:xfrm>
          <a:prstGeom prst="rect">
            <a:avLst/>
          </a:prstGeom>
          <a:noFill/>
        </p:spPr>
        <p:txBody>
          <a:bodyPr wrap="square" rtlCol="0">
            <a:spAutoFit/>
          </a:bodyPr>
          <a:lstStyle/>
          <a:p>
            <a:pPr algn="ctr"/>
            <a:r>
              <a:rPr lang="en-US" sz="1400" dirty="0"/>
              <a:t>Designed by James Longacre</a:t>
            </a:r>
          </a:p>
          <a:p>
            <a:pPr algn="ctr"/>
            <a:r>
              <a:rPr lang="en-US" sz="1400" dirty="0"/>
              <a:t>“Nickel” (75% copper / 25% nickel)</a:t>
            </a:r>
          </a:p>
        </p:txBody>
      </p:sp>
    </p:spTree>
    <p:extLst>
      <p:ext uri="{BB962C8B-B14F-4D97-AF65-F5344CB8AC3E}">
        <p14:creationId xmlns:p14="http://schemas.microsoft.com/office/powerpoint/2010/main" val="166004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D0C30-070A-4EAD-D60F-7685627ACF9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2EBDB14-F06F-8866-1FDE-6F1A48ED7E54}"/>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35143-0678-662E-DCF7-9E7705399E58}"/>
              </a:ext>
            </a:extLst>
          </p:cNvPr>
          <p:cNvSpPr>
            <a:spLocks noGrp="1"/>
          </p:cNvSpPr>
          <p:nvPr>
            <p:ph type="title"/>
          </p:nvPr>
        </p:nvSpPr>
        <p:spPr>
          <a:xfrm>
            <a:off x="1069848" y="484632"/>
            <a:ext cx="10058400" cy="809075"/>
          </a:xfrm>
          <a:ln>
            <a:noFill/>
          </a:ln>
        </p:spPr>
        <p:txBody>
          <a:bodyPr>
            <a:normAutofit fontScale="90000"/>
          </a:bodyPr>
          <a:lstStyle/>
          <a:p>
            <a:r>
              <a:rPr lang="en-US" dirty="0"/>
              <a:t>The Comstock Lode</a:t>
            </a:r>
          </a:p>
        </p:txBody>
      </p:sp>
      <p:sp>
        <p:nvSpPr>
          <p:cNvPr id="3" name="Content Placeholder 2">
            <a:extLst>
              <a:ext uri="{FF2B5EF4-FFF2-40B4-BE49-F238E27FC236}">
                <a16:creationId xmlns:a16="http://schemas.microsoft.com/office/drawing/2014/main" id="{2491CF7A-41E1-871F-AD7F-1C4AEFEE7825}"/>
              </a:ext>
            </a:extLst>
          </p:cNvPr>
          <p:cNvSpPr>
            <a:spLocks noGrp="1"/>
          </p:cNvSpPr>
          <p:nvPr>
            <p:ph idx="1"/>
          </p:nvPr>
        </p:nvSpPr>
        <p:spPr>
          <a:xfrm>
            <a:off x="1069848" y="1293707"/>
            <a:ext cx="8029764" cy="5249333"/>
          </a:xfrm>
        </p:spPr>
        <p:txBody>
          <a:bodyPr>
            <a:normAutofit/>
          </a:bodyPr>
          <a:lstStyle/>
          <a:p>
            <a:r>
              <a:rPr lang="en-US" b="1" dirty="0"/>
              <a:t>The Comstock Lode</a:t>
            </a:r>
          </a:p>
          <a:p>
            <a:pPr lvl="1"/>
            <a:r>
              <a:rPr lang="en-US" dirty="0"/>
              <a:t>Silver was found in Nevada in 1859 and was mined heavily through 1874.</a:t>
            </a:r>
          </a:p>
          <a:p>
            <a:pPr lvl="1"/>
            <a:r>
              <a:rPr lang="en-US" dirty="0"/>
              <a:t>With the end of the California Gold Rush and the new influx of silver following the Civil War, the relative price of silver dropped</a:t>
            </a:r>
          </a:p>
          <a:p>
            <a:r>
              <a:rPr lang="en-US" b="1" dirty="0"/>
              <a:t>Silver Coinage Returns</a:t>
            </a:r>
          </a:p>
          <a:p>
            <a:pPr lvl="1"/>
            <a:r>
              <a:rPr lang="en-US" dirty="0"/>
              <a:t>Starting in 1871 but not common until 1876.</a:t>
            </a:r>
          </a:p>
          <a:p>
            <a:r>
              <a:rPr lang="en-US" b="1" dirty="0"/>
              <a:t>Coinage Act of 1873</a:t>
            </a:r>
          </a:p>
          <a:p>
            <a:pPr lvl="1"/>
            <a:r>
              <a:rPr lang="en-US" dirty="0"/>
              <a:t>Eliminates the </a:t>
            </a:r>
            <a:r>
              <a:rPr lang="en-US" b="1" dirty="0"/>
              <a:t>silver </a:t>
            </a:r>
            <a:r>
              <a:rPr lang="en-US" b="1" dirty="0" err="1"/>
              <a:t>trime</a:t>
            </a:r>
            <a:r>
              <a:rPr lang="en-US" b="1" dirty="0"/>
              <a:t> (3-cent)</a:t>
            </a:r>
            <a:r>
              <a:rPr lang="en-US" dirty="0"/>
              <a:t>, </a:t>
            </a:r>
            <a:r>
              <a:rPr lang="en-US" b="1" dirty="0"/>
              <a:t>half dime (5 cent)</a:t>
            </a:r>
            <a:r>
              <a:rPr lang="en-US" dirty="0"/>
              <a:t>, and </a:t>
            </a:r>
            <a:r>
              <a:rPr lang="en-US" b="1" dirty="0"/>
              <a:t>dollar</a:t>
            </a:r>
            <a:r>
              <a:rPr lang="en-US" dirty="0"/>
              <a:t>.</a:t>
            </a:r>
          </a:p>
          <a:p>
            <a:pPr lvl="1"/>
            <a:r>
              <a:rPr lang="en-US" dirty="0"/>
              <a:t>Small coinage (under 10 cents) is now entirely bronze and nickel.</a:t>
            </a:r>
          </a:p>
          <a:p>
            <a:r>
              <a:rPr lang="en-US" b="1" dirty="0"/>
              <a:t>The Trade Dollar</a:t>
            </a:r>
          </a:p>
          <a:p>
            <a:pPr lvl="1"/>
            <a:r>
              <a:rPr lang="en-US" dirty="0"/>
              <a:t>With lots of silver on hand and no longer being able to mint dollars, the “Trade Dollar” was conceived as not legal tender for trade to China.  Later became legal tender.</a:t>
            </a:r>
          </a:p>
          <a:p>
            <a:pPr lvl="1"/>
            <a:r>
              <a:rPr lang="en-US" dirty="0"/>
              <a:t>Only heavily minted until 1878.</a:t>
            </a:r>
          </a:p>
        </p:txBody>
      </p:sp>
      <p:pic>
        <p:nvPicPr>
          <p:cNvPr id="2050" name="Picture 2" descr="Mining on the Comstock Lode by Anonymous">
            <a:extLst>
              <a:ext uri="{FF2B5EF4-FFF2-40B4-BE49-F238E27FC236}">
                <a16:creationId xmlns:a16="http://schemas.microsoft.com/office/drawing/2014/main" id="{7CD88FEF-9C01-E664-E6B7-77E53C453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612" y="843813"/>
            <a:ext cx="2968350" cy="2333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the front and the back of a coin&#10;&#10;AI-generated content may be incorrect.">
            <a:extLst>
              <a:ext uri="{FF2B5EF4-FFF2-40B4-BE49-F238E27FC236}">
                <a16:creationId xmlns:a16="http://schemas.microsoft.com/office/drawing/2014/main" id="{700E9EFE-301D-BA55-B975-9C5A9B4B0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544" y="4360523"/>
            <a:ext cx="2756747" cy="1378374"/>
          </a:xfrm>
          <a:prstGeom prst="rect">
            <a:avLst/>
          </a:prstGeom>
        </p:spPr>
      </p:pic>
      <p:sp>
        <p:nvSpPr>
          <p:cNvPr id="6" name="TextBox 5">
            <a:extLst>
              <a:ext uri="{FF2B5EF4-FFF2-40B4-BE49-F238E27FC236}">
                <a16:creationId xmlns:a16="http://schemas.microsoft.com/office/drawing/2014/main" id="{4421E3DD-5D1F-4C15-197C-DCFD12083448}"/>
              </a:ext>
            </a:extLst>
          </p:cNvPr>
          <p:cNvSpPr txBox="1"/>
          <p:nvPr/>
        </p:nvSpPr>
        <p:spPr>
          <a:xfrm>
            <a:off x="9302743" y="3429000"/>
            <a:ext cx="2466348" cy="923330"/>
          </a:xfrm>
          <a:prstGeom prst="rect">
            <a:avLst/>
          </a:prstGeom>
          <a:noFill/>
        </p:spPr>
        <p:txBody>
          <a:bodyPr wrap="square" rtlCol="0">
            <a:spAutoFit/>
          </a:bodyPr>
          <a:lstStyle/>
          <a:p>
            <a:pPr algn="ctr"/>
            <a:r>
              <a:rPr lang="en-US" dirty="0"/>
              <a:t>Trade Dollar</a:t>
            </a:r>
          </a:p>
          <a:p>
            <a:pPr algn="ctr"/>
            <a:r>
              <a:rPr lang="en-US" dirty="0"/>
              <a:t>(1873-1885)</a:t>
            </a:r>
          </a:p>
          <a:p>
            <a:pPr algn="ctr"/>
            <a:r>
              <a:rPr lang="en-US" dirty="0"/>
              <a:t>36 million</a:t>
            </a:r>
          </a:p>
        </p:txBody>
      </p:sp>
    </p:spTree>
    <p:extLst>
      <p:ext uri="{BB962C8B-B14F-4D97-AF65-F5344CB8AC3E}">
        <p14:creationId xmlns:p14="http://schemas.microsoft.com/office/powerpoint/2010/main" val="178866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B0FBA-1181-A72E-ACA6-D4614BE17D4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CA4B030-925F-CAEA-318D-AC5B3F6B5D6C}"/>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BF12E-F985-2910-6D39-D71E1EB70C73}"/>
              </a:ext>
            </a:extLst>
          </p:cNvPr>
          <p:cNvSpPr>
            <a:spLocks noGrp="1"/>
          </p:cNvSpPr>
          <p:nvPr>
            <p:ph type="title"/>
          </p:nvPr>
        </p:nvSpPr>
        <p:spPr>
          <a:xfrm>
            <a:off x="1069848" y="484632"/>
            <a:ext cx="10058400" cy="809075"/>
          </a:xfrm>
          <a:ln>
            <a:noFill/>
          </a:ln>
        </p:spPr>
        <p:txBody>
          <a:bodyPr>
            <a:normAutofit fontScale="90000"/>
          </a:bodyPr>
          <a:lstStyle/>
          <a:p>
            <a:r>
              <a:rPr lang="en-US" dirty="0"/>
              <a:t>20 Cent Silver</a:t>
            </a:r>
          </a:p>
        </p:txBody>
      </p:sp>
      <p:sp>
        <p:nvSpPr>
          <p:cNvPr id="3" name="Content Placeholder 2">
            <a:extLst>
              <a:ext uri="{FF2B5EF4-FFF2-40B4-BE49-F238E27FC236}">
                <a16:creationId xmlns:a16="http://schemas.microsoft.com/office/drawing/2014/main" id="{DEAE9BE0-510B-D042-299D-00401DD37295}"/>
              </a:ext>
            </a:extLst>
          </p:cNvPr>
          <p:cNvSpPr>
            <a:spLocks noGrp="1"/>
          </p:cNvSpPr>
          <p:nvPr>
            <p:ph idx="1"/>
          </p:nvPr>
        </p:nvSpPr>
        <p:spPr>
          <a:xfrm>
            <a:off x="1069848" y="1293707"/>
            <a:ext cx="6231805" cy="5249333"/>
          </a:xfrm>
        </p:spPr>
        <p:txBody>
          <a:bodyPr>
            <a:normAutofit/>
          </a:bodyPr>
          <a:lstStyle/>
          <a:p>
            <a:r>
              <a:rPr lang="en-US" b="1" dirty="0"/>
              <a:t>Problems</a:t>
            </a:r>
          </a:p>
          <a:p>
            <a:pPr lvl="1"/>
            <a:r>
              <a:rPr lang="en-US" dirty="0"/>
              <a:t>Originally proposed in 1783, the Mint Act of 1792 authorized the quarter dollar because it was closer to the Spanish Two Reales that were in widespread use.</a:t>
            </a:r>
          </a:p>
          <a:p>
            <a:pPr lvl="1"/>
            <a:r>
              <a:rPr lang="en-US" dirty="0"/>
              <a:t>In the west, silver was common, and they didn’t use the new bronze and nickel coins, but the west coast mints were not allowed to mint smaller denominations.</a:t>
            </a:r>
          </a:p>
          <a:p>
            <a:r>
              <a:rPr lang="en-US" b="1" dirty="0"/>
              <a:t>Mint Act of 1875</a:t>
            </a:r>
          </a:p>
          <a:p>
            <a:pPr lvl="1"/>
            <a:r>
              <a:rPr lang="en-US" dirty="0"/>
              <a:t>Authorized the 20-cent silver piece.</a:t>
            </a:r>
          </a:p>
          <a:p>
            <a:pPr lvl="1"/>
            <a:r>
              <a:rPr lang="en-US" dirty="0"/>
              <a:t>Most of the mintage was at San Francisco in 1875 (1.15 million) and Carson City (133,000).</a:t>
            </a:r>
          </a:p>
          <a:p>
            <a:pPr lvl="1"/>
            <a:r>
              <a:rPr lang="en-US" dirty="0"/>
              <a:t>The public disliked the coin and confused it with the quarter.</a:t>
            </a:r>
          </a:p>
          <a:p>
            <a:pPr lvl="1"/>
            <a:r>
              <a:rPr lang="en-US" dirty="0"/>
              <a:t>Repealed in the Mint Act of 1878.</a:t>
            </a:r>
          </a:p>
          <a:p>
            <a:pPr lvl="1"/>
            <a:r>
              <a:rPr lang="en-US" dirty="0"/>
              <a:t>Remaining stock was ordered to be melted, so the later years are hard to find.</a:t>
            </a:r>
          </a:p>
        </p:txBody>
      </p:sp>
      <p:sp>
        <p:nvSpPr>
          <p:cNvPr id="8" name="TextBox 7">
            <a:extLst>
              <a:ext uri="{FF2B5EF4-FFF2-40B4-BE49-F238E27FC236}">
                <a16:creationId xmlns:a16="http://schemas.microsoft.com/office/drawing/2014/main" id="{CCE9AE3E-435B-4BB5-3B8E-3FBE78099D8F}"/>
              </a:ext>
            </a:extLst>
          </p:cNvPr>
          <p:cNvSpPr txBox="1"/>
          <p:nvPr/>
        </p:nvSpPr>
        <p:spPr>
          <a:xfrm>
            <a:off x="7460302" y="1608229"/>
            <a:ext cx="4340966" cy="646331"/>
          </a:xfrm>
          <a:prstGeom prst="rect">
            <a:avLst/>
          </a:prstGeom>
          <a:noFill/>
        </p:spPr>
        <p:txBody>
          <a:bodyPr wrap="square" rtlCol="0">
            <a:spAutoFit/>
          </a:bodyPr>
          <a:lstStyle/>
          <a:p>
            <a:pPr algn="ctr"/>
            <a:r>
              <a:rPr lang="en-US" dirty="0"/>
              <a:t>20 Cent Silver (1875-1878)</a:t>
            </a:r>
          </a:p>
          <a:p>
            <a:pPr algn="ctr"/>
            <a:r>
              <a:rPr lang="en-US" dirty="0"/>
              <a:t>1.3 million</a:t>
            </a:r>
          </a:p>
        </p:txBody>
      </p:sp>
      <p:pic>
        <p:nvPicPr>
          <p:cNvPr id="5" name="Picture 4" descr="A close-up of the front and the back of a coin&#10;&#10;AI-generated content may be incorrect.">
            <a:extLst>
              <a:ext uri="{FF2B5EF4-FFF2-40B4-BE49-F238E27FC236}">
                <a16:creationId xmlns:a16="http://schemas.microsoft.com/office/drawing/2014/main" id="{560DA65A-49C4-B28C-1847-CCB706708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734" y="2259276"/>
            <a:ext cx="4340966" cy="2170483"/>
          </a:xfrm>
          <a:prstGeom prst="rect">
            <a:avLst/>
          </a:prstGeom>
        </p:spPr>
      </p:pic>
      <p:sp>
        <p:nvSpPr>
          <p:cNvPr id="6" name="TextBox 5">
            <a:extLst>
              <a:ext uri="{FF2B5EF4-FFF2-40B4-BE49-F238E27FC236}">
                <a16:creationId xmlns:a16="http://schemas.microsoft.com/office/drawing/2014/main" id="{E2B239EE-F95F-7EC9-0309-C84EE61BCE76}"/>
              </a:ext>
            </a:extLst>
          </p:cNvPr>
          <p:cNvSpPr txBox="1"/>
          <p:nvPr/>
        </p:nvSpPr>
        <p:spPr>
          <a:xfrm>
            <a:off x="8032389" y="4521200"/>
            <a:ext cx="3353655" cy="523220"/>
          </a:xfrm>
          <a:prstGeom prst="rect">
            <a:avLst/>
          </a:prstGeom>
          <a:noFill/>
        </p:spPr>
        <p:txBody>
          <a:bodyPr wrap="square" rtlCol="0">
            <a:spAutoFit/>
          </a:bodyPr>
          <a:lstStyle/>
          <a:p>
            <a:pPr algn="ctr"/>
            <a:r>
              <a:rPr lang="en-US" sz="1400" dirty="0"/>
              <a:t>Designed by William Barber</a:t>
            </a:r>
          </a:p>
          <a:p>
            <a:pPr algn="ctr"/>
            <a:r>
              <a:rPr lang="en-US" sz="1400" dirty="0"/>
              <a:t>90% Silver / 10% Copper</a:t>
            </a:r>
          </a:p>
        </p:txBody>
      </p:sp>
    </p:spTree>
    <p:extLst>
      <p:ext uri="{BB962C8B-B14F-4D97-AF65-F5344CB8AC3E}">
        <p14:creationId xmlns:p14="http://schemas.microsoft.com/office/powerpoint/2010/main" val="201229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08066-8B8C-306F-53D8-8DC92A0D656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19F0D6E-50CD-5199-7957-833358469836}"/>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7BA2BE-00C8-3508-1069-F87EA7E85CA3}"/>
              </a:ext>
            </a:extLst>
          </p:cNvPr>
          <p:cNvSpPr>
            <a:spLocks noGrp="1"/>
          </p:cNvSpPr>
          <p:nvPr>
            <p:ph type="title"/>
          </p:nvPr>
        </p:nvSpPr>
        <p:spPr>
          <a:xfrm>
            <a:off x="1069848" y="484632"/>
            <a:ext cx="10058400" cy="809075"/>
          </a:xfrm>
          <a:ln>
            <a:noFill/>
          </a:ln>
        </p:spPr>
        <p:txBody>
          <a:bodyPr>
            <a:normAutofit fontScale="90000"/>
          </a:bodyPr>
          <a:lstStyle/>
          <a:p>
            <a:r>
              <a:rPr lang="en-US" dirty="0"/>
              <a:t>The Colorado Silver Boom</a:t>
            </a:r>
          </a:p>
        </p:txBody>
      </p:sp>
      <p:sp>
        <p:nvSpPr>
          <p:cNvPr id="3" name="Content Placeholder 2">
            <a:extLst>
              <a:ext uri="{FF2B5EF4-FFF2-40B4-BE49-F238E27FC236}">
                <a16:creationId xmlns:a16="http://schemas.microsoft.com/office/drawing/2014/main" id="{22442850-63F4-C3D8-5C1B-3E9F2A56005F}"/>
              </a:ext>
            </a:extLst>
          </p:cNvPr>
          <p:cNvSpPr>
            <a:spLocks noGrp="1"/>
          </p:cNvSpPr>
          <p:nvPr>
            <p:ph idx="1"/>
          </p:nvPr>
        </p:nvSpPr>
        <p:spPr>
          <a:xfrm>
            <a:off x="1069848" y="1293707"/>
            <a:ext cx="8029764" cy="5249333"/>
          </a:xfrm>
        </p:spPr>
        <p:txBody>
          <a:bodyPr>
            <a:normAutofit/>
          </a:bodyPr>
          <a:lstStyle/>
          <a:p>
            <a:r>
              <a:rPr lang="en-US" b="1" dirty="0"/>
              <a:t>Bland-Allison Act of 1878</a:t>
            </a:r>
          </a:p>
          <a:p>
            <a:pPr lvl="1"/>
            <a:r>
              <a:rPr lang="en-US" dirty="0"/>
              <a:t>Requires the government to purchase silver in quantity to make silver dollars.</a:t>
            </a:r>
          </a:p>
          <a:p>
            <a:pPr lvl="1"/>
            <a:r>
              <a:rPr lang="en-US" dirty="0"/>
              <a:t>Drove silver prices up again but drove the relative value to gold down.</a:t>
            </a:r>
          </a:p>
          <a:p>
            <a:r>
              <a:rPr lang="en-US" b="1" dirty="0"/>
              <a:t>Colorado Silver Boom</a:t>
            </a:r>
          </a:p>
          <a:p>
            <a:pPr lvl="1"/>
            <a:r>
              <a:rPr lang="en-US" dirty="0"/>
              <a:t>Silver was found in Leadville in 1879 and was followed by massive amounts of silver from Colorado.</a:t>
            </a:r>
          </a:p>
          <a:p>
            <a:r>
              <a:rPr lang="en-US" b="1" dirty="0"/>
              <a:t>Morgan Dollar</a:t>
            </a:r>
          </a:p>
          <a:p>
            <a:pPr lvl="1"/>
            <a:r>
              <a:rPr lang="en-US" dirty="0"/>
              <a:t>The Morgan dollar is minted in large quantities.</a:t>
            </a:r>
          </a:p>
          <a:p>
            <a:pPr lvl="1"/>
            <a:r>
              <a:rPr lang="en-US" dirty="0"/>
              <a:t>The Trade dollar disappears.</a:t>
            </a:r>
          </a:p>
          <a:p>
            <a:endParaRPr lang="en-US" dirty="0"/>
          </a:p>
        </p:txBody>
      </p:sp>
      <p:pic>
        <p:nvPicPr>
          <p:cNvPr id="2052" name="Picture 4" descr="Item #3752 Leadville Weekly Democrat. Volume 2. January 1, 1881. Colorado., Silver Boom.">
            <a:extLst>
              <a:ext uri="{FF2B5EF4-FFF2-40B4-BE49-F238E27FC236}">
                <a16:creationId xmlns:a16="http://schemas.microsoft.com/office/drawing/2014/main" id="{49D39572-A268-4B67-7E65-AAEBCC95A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439276"/>
            <a:ext cx="2395642" cy="3618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the front and the back of a coin&#10;&#10;AI-generated content may be incorrect.">
            <a:extLst>
              <a:ext uri="{FF2B5EF4-FFF2-40B4-BE49-F238E27FC236}">
                <a16:creationId xmlns:a16="http://schemas.microsoft.com/office/drawing/2014/main" id="{774C70EC-A8FC-42B4-477F-48B85F9D4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9734" y="4939960"/>
            <a:ext cx="3498426" cy="1749213"/>
          </a:xfrm>
          <a:prstGeom prst="rect">
            <a:avLst/>
          </a:prstGeom>
        </p:spPr>
      </p:pic>
      <p:sp>
        <p:nvSpPr>
          <p:cNvPr id="6" name="TextBox 5">
            <a:extLst>
              <a:ext uri="{FF2B5EF4-FFF2-40B4-BE49-F238E27FC236}">
                <a16:creationId xmlns:a16="http://schemas.microsoft.com/office/drawing/2014/main" id="{052A44D5-6912-F539-1E2C-E135BBFC9798}"/>
              </a:ext>
            </a:extLst>
          </p:cNvPr>
          <p:cNvSpPr txBox="1"/>
          <p:nvPr/>
        </p:nvSpPr>
        <p:spPr>
          <a:xfrm>
            <a:off x="8894653" y="4057868"/>
            <a:ext cx="2466348" cy="923330"/>
          </a:xfrm>
          <a:prstGeom prst="rect">
            <a:avLst/>
          </a:prstGeom>
          <a:noFill/>
        </p:spPr>
        <p:txBody>
          <a:bodyPr wrap="square" rtlCol="0">
            <a:spAutoFit/>
          </a:bodyPr>
          <a:lstStyle/>
          <a:p>
            <a:pPr algn="ctr"/>
            <a:r>
              <a:rPr lang="en-US" dirty="0"/>
              <a:t>Morgan Dollar</a:t>
            </a:r>
          </a:p>
          <a:p>
            <a:pPr algn="ctr"/>
            <a:r>
              <a:rPr lang="en-US" dirty="0"/>
              <a:t>(1878-1904,1921)</a:t>
            </a:r>
          </a:p>
          <a:p>
            <a:pPr algn="ctr"/>
            <a:r>
              <a:rPr lang="en-US" dirty="0"/>
              <a:t>306 million</a:t>
            </a:r>
          </a:p>
        </p:txBody>
      </p:sp>
    </p:spTree>
    <p:extLst>
      <p:ext uri="{BB962C8B-B14F-4D97-AF65-F5344CB8AC3E}">
        <p14:creationId xmlns:p14="http://schemas.microsoft.com/office/powerpoint/2010/main" val="233773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0E89-9AFD-6E31-B1B4-924CF217B96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5376453-C1DD-F214-1375-1F003A1DBD47}"/>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A20B8-D8B7-FAA2-65F3-42699E1C9C37}"/>
              </a:ext>
            </a:extLst>
          </p:cNvPr>
          <p:cNvSpPr>
            <a:spLocks noGrp="1"/>
          </p:cNvSpPr>
          <p:nvPr>
            <p:ph type="title"/>
          </p:nvPr>
        </p:nvSpPr>
        <p:spPr>
          <a:xfrm>
            <a:off x="1069848" y="484632"/>
            <a:ext cx="10058400" cy="809075"/>
          </a:xfrm>
          <a:ln>
            <a:noFill/>
          </a:ln>
        </p:spPr>
        <p:txBody>
          <a:bodyPr>
            <a:normAutofit fontScale="90000"/>
          </a:bodyPr>
          <a:lstStyle/>
          <a:p>
            <a:r>
              <a:rPr lang="en-US" dirty="0"/>
              <a:t>The Odd Denominations</a:t>
            </a:r>
          </a:p>
        </p:txBody>
      </p:sp>
      <p:sp>
        <p:nvSpPr>
          <p:cNvPr id="8" name="TextBox 7">
            <a:extLst>
              <a:ext uri="{FF2B5EF4-FFF2-40B4-BE49-F238E27FC236}">
                <a16:creationId xmlns:a16="http://schemas.microsoft.com/office/drawing/2014/main" id="{94C26D07-6B66-168C-810C-C4E81679AD6A}"/>
              </a:ext>
            </a:extLst>
          </p:cNvPr>
          <p:cNvSpPr txBox="1"/>
          <p:nvPr/>
        </p:nvSpPr>
        <p:spPr>
          <a:xfrm>
            <a:off x="7392569" y="4106881"/>
            <a:ext cx="4340966" cy="369332"/>
          </a:xfrm>
          <a:prstGeom prst="rect">
            <a:avLst/>
          </a:prstGeom>
          <a:noFill/>
        </p:spPr>
        <p:txBody>
          <a:bodyPr wrap="square" rtlCol="0">
            <a:spAutoFit/>
          </a:bodyPr>
          <a:lstStyle/>
          <a:p>
            <a:pPr algn="ctr"/>
            <a:r>
              <a:rPr lang="en-US" dirty="0"/>
              <a:t>20 Cent Silver (1875-1878) 1.3 million</a:t>
            </a:r>
          </a:p>
        </p:txBody>
      </p:sp>
      <p:pic>
        <p:nvPicPr>
          <p:cNvPr id="9" name="Picture 8" descr="A close-up of the front and the back of a coin&#10;&#10;AI-generated content may be incorrect.">
            <a:extLst>
              <a:ext uri="{FF2B5EF4-FFF2-40B4-BE49-F238E27FC236}">
                <a16:creationId xmlns:a16="http://schemas.microsoft.com/office/drawing/2014/main" id="{F456FD82-A0F0-1D55-7301-561DC783A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828" y="4513028"/>
            <a:ext cx="4340966" cy="2170483"/>
          </a:xfrm>
          <a:prstGeom prst="rect">
            <a:avLst/>
          </a:prstGeom>
        </p:spPr>
      </p:pic>
      <p:pic>
        <p:nvPicPr>
          <p:cNvPr id="10" name="Picture 9" descr="A couple of gold coins&#10;&#10;AI-generated content may be incorrect.">
            <a:extLst>
              <a:ext uri="{FF2B5EF4-FFF2-40B4-BE49-F238E27FC236}">
                <a16:creationId xmlns:a16="http://schemas.microsoft.com/office/drawing/2014/main" id="{C2EC5DBC-7D17-538D-600E-022066F5F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79285"/>
            <a:ext cx="4215857" cy="2107929"/>
          </a:xfrm>
          <a:prstGeom prst="rect">
            <a:avLst/>
          </a:prstGeom>
        </p:spPr>
      </p:pic>
      <p:sp>
        <p:nvSpPr>
          <p:cNvPr id="11" name="TextBox 10">
            <a:extLst>
              <a:ext uri="{FF2B5EF4-FFF2-40B4-BE49-F238E27FC236}">
                <a16:creationId xmlns:a16="http://schemas.microsoft.com/office/drawing/2014/main" id="{5D6C5D19-7968-A2E5-6AF9-FFBB12F77077}"/>
              </a:ext>
            </a:extLst>
          </p:cNvPr>
          <p:cNvSpPr txBox="1"/>
          <p:nvPr/>
        </p:nvSpPr>
        <p:spPr>
          <a:xfrm>
            <a:off x="725561" y="1335608"/>
            <a:ext cx="4689796" cy="369332"/>
          </a:xfrm>
          <a:prstGeom prst="rect">
            <a:avLst/>
          </a:prstGeom>
          <a:noFill/>
        </p:spPr>
        <p:txBody>
          <a:bodyPr wrap="square" rtlCol="0">
            <a:spAutoFit/>
          </a:bodyPr>
          <a:lstStyle/>
          <a:p>
            <a:pPr algn="ctr"/>
            <a:r>
              <a:rPr lang="en-US" dirty="0"/>
              <a:t>2 Cent (1864-1873) 45 million</a:t>
            </a:r>
          </a:p>
        </p:txBody>
      </p:sp>
      <p:pic>
        <p:nvPicPr>
          <p:cNvPr id="12" name="Picture 11" descr="A close-up of the front and the back of a coin&#10;&#10;AI-generated content may be incorrect.">
            <a:extLst>
              <a:ext uri="{FF2B5EF4-FFF2-40B4-BE49-F238E27FC236}">
                <a16:creationId xmlns:a16="http://schemas.microsoft.com/office/drawing/2014/main" id="{A93AEE20-EBC1-AF20-8EDB-5B4BBBF41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848" y="4554929"/>
            <a:ext cx="4060409" cy="2030205"/>
          </a:xfrm>
          <a:prstGeom prst="rect">
            <a:avLst/>
          </a:prstGeom>
        </p:spPr>
      </p:pic>
      <p:sp>
        <p:nvSpPr>
          <p:cNvPr id="13" name="TextBox 12">
            <a:extLst>
              <a:ext uri="{FF2B5EF4-FFF2-40B4-BE49-F238E27FC236}">
                <a16:creationId xmlns:a16="http://schemas.microsoft.com/office/drawing/2014/main" id="{D28D00A7-4A1A-8D28-56E9-65EFEB89B922}"/>
              </a:ext>
            </a:extLst>
          </p:cNvPr>
          <p:cNvSpPr txBox="1"/>
          <p:nvPr/>
        </p:nvSpPr>
        <p:spPr>
          <a:xfrm>
            <a:off x="800802" y="4143696"/>
            <a:ext cx="4689796" cy="369332"/>
          </a:xfrm>
          <a:prstGeom prst="rect">
            <a:avLst/>
          </a:prstGeom>
          <a:noFill/>
        </p:spPr>
        <p:txBody>
          <a:bodyPr wrap="square" rtlCol="0">
            <a:spAutoFit/>
          </a:bodyPr>
          <a:lstStyle/>
          <a:p>
            <a:pPr algn="ctr"/>
            <a:r>
              <a:rPr lang="en-US" dirty="0"/>
              <a:t>3 Cent Nickel (1865-1889) 31.4 million</a:t>
            </a:r>
          </a:p>
        </p:txBody>
      </p:sp>
      <p:pic>
        <p:nvPicPr>
          <p:cNvPr id="15" name="Picture 14" descr="A close-up of the front and the back of a coin&#10;&#10;AI-generated content may be incorrect.">
            <a:extLst>
              <a:ext uri="{FF2B5EF4-FFF2-40B4-BE49-F238E27FC236}">
                <a16:creationId xmlns:a16="http://schemas.microsoft.com/office/drawing/2014/main" id="{965B2395-38EA-24C6-CA4C-9710D29970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4868" y="1815068"/>
            <a:ext cx="4215857" cy="2107929"/>
          </a:xfrm>
          <a:prstGeom prst="rect">
            <a:avLst/>
          </a:prstGeom>
        </p:spPr>
      </p:pic>
      <p:sp>
        <p:nvSpPr>
          <p:cNvPr id="16" name="TextBox 15">
            <a:extLst>
              <a:ext uri="{FF2B5EF4-FFF2-40B4-BE49-F238E27FC236}">
                <a16:creationId xmlns:a16="http://schemas.microsoft.com/office/drawing/2014/main" id="{C00C01EA-4334-5099-C54F-C0B5F9CC28FA}"/>
              </a:ext>
            </a:extLst>
          </p:cNvPr>
          <p:cNvSpPr txBox="1"/>
          <p:nvPr/>
        </p:nvSpPr>
        <p:spPr>
          <a:xfrm>
            <a:off x="7321975" y="1374953"/>
            <a:ext cx="4312118" cy="369332"/>
          </a:xfrm>
          <a:prstGeom prst="rect">
            <a:avLst/>
          </a:prstGeom>
          <a:noFill/>
        </p:spPr>
        <p:txBody>
          <a:bodyPr wrap="square" rtlCol="0">
            <a:spAutoFit/>
          </a:bodyPr>
          <a:lstStyle/>
          <a:p>
            <a:pPr algn="ctr"/>
            <a:r>
              <a:rPr lang="en-US" dirty="0"/>
              <a:t>3 Cent Silver (1851-1873) 43 million</a:t>
            </a:r>
          </a:p>
        </p:txBody>
      </p:sp>
    </p:spTree>
    <p:extLst>
      <p:ext uri="{BB962C8B-B14F-4D97-AF65-F5344CB8AC3E}">
        <p14:creationId xmlns:p14="http://schemas.microsoft.com/office/powerpoint/2010/main" val="280531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64CCA-B31A-3B2C-8EDA-48B16610233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4877C76-E935-BAD7-87EB-5F446D4D2A34}"/>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3D0A2-491A-1514-6C48-8E77CFD67590}"/>
              </a:ext>
            </a:extLst>
          </p:cNvPr>
          <p:cNvSpPr>
            <a:spLocks noGrp="1"/>
          </p:cNvSpPr>
          <p:nvPr>
            <p:ph type="title"/>
          </p:nvPr>
        </p:nvSpPr>
        <p:spPr>
          <a:xfrm>
            <a:off x="1069848" y="484632"/>
            <a:ext cx="10058400" cy="809075"/>
          </a:xfrm>
          <a:ln>
            <a:noFill/>
          </a:ln>
        </p:spPr>
        <p:txBody>
          <a:bodyPr>
            <a:normAutofit fontScale="90000"/>
          </a:bodyPr>
          <a:lstStyle/>
          <a:p>
            <a:r>
              <a:rPr lang="en-US" dirty="0"/>
              <a:t>Size Comparison</a:t>
            </a:r>
          </a:p>
        </p:txBody>
      </p:sp>
      <p:sp>
        <p:nvSpPr>
          <p:cNvPr id="13" name="TextBox 12">
            <a:extLst>
              <a:ext uri="{FF2B5EF4-FFF2-40B4-BE49-F238E27FC236}">
                <a16:creationId xmlns:a16="http://schemas.microsoft.com/office/drawing/2014/main" id="{50F6DE3A-33A3-7FD6-2A52-12ED30495F88}"/>
              </a:ext>
            </a:extLst>
          </p:cNvPr>
          <p:cNvSpPr txBox="1"/>
          <p:nvPr/>
        </p:nvSpPr>
        <p:spPr>
          <a:xfrm>
            <a:off x="556962" y="1827217"/>
            <a:ext cx="3195465" cy="3416320"/>
          </a:xfrm>
          <a:prstGeom prst="rect">
            <a:avLst/>
          </a:prstGeom>
          <a:noFill/>
        </p:spPr>
        <p:txBody>
          <a:bodyPr wrap="square" rtlCol="0">
            <a:spAutoFit/>
          </a:bodyPr>
          <a:lstStyle/>
          <a:p>
            <a:pPr algn="r"/>
            <a:endParaRPr lang="en-US" dirty="0"/>
          </a:p>
          <a:p>
            <a:pPr algn="r"/>
            <a:r>
              <a:rPr lang="en-US" b="1" dirty="0"/>
              <a:t>3 Cent Silver (14.0 mm)</a:t>
            </a:r>
          </a:p>
          <a:p>
            <a:pPr algn="r"/>
            <a:r>
              <a:rPr lang="en-US" dirty="0"/>
              <a:t>Half Dime Silver (15.5 mm)</a:t>
            </a:r>
          </a:p>
          <a:p>
            <a:pPr algn="r"/>
            <a:r>
              <a:rPr lang="en-US" b="1" dirty="0"/>
              <a:t>3 Cent Nickel (17.9 mm)</a:t>
            </a:r>
          </a:p>
          <a:p>
            <a:pPr algn="r"/>
            <a:r>
              <a:rPr lang="en-US" dirty="0"/>
              <a:t>Dime (17.9 mm)</a:t>
            </a:r>
          </a:p>
          <a:p>
            <a:pPr algn="r"/>
            <a:r>
              <a:rPr lang="en-US" dirty="0"/>
              <a:t>Cent (19.0 mm)</a:t>
            </a:r>
          </a:p>
          <a:p>
            <a:pPr algn="r"/>
            <a:r>
              <a:rPr lang="en-US" dirty="0"/>
              <a:t>Nickel (20.5 mm)</a:t>
            </a:r>
          </a:p>
          <a:p>
            <a:pPr algn="r"/>
            <a:r>
              <a:rPr lang="en-US" b="1" dirty="0"/>
              <a:t>20 Cents (22.0 mm)</a:t>
            </a:r>
          </a:p>
          <a:p>
            <a:pPr algn="r"/>
            <a:r>
              <a:rPr lang="en-US" b="1" dirty="0"/>
              <a:t>2 Cent Bronze (23.0 mm)</a:t>
            </a:r>
          </a:p>
          <a:p>
            <a:pPr algn="r"/>
            <a:r>
              <a:rPr lang="en-US" dirty="0"/>
              <a:t>Quarter (24.3 mm)</a:t>
            </a:r>
          </a:p>
          <a:p>
            <a:pPr algn="r"/>
            <a:r>
              <a:rPr lang="en-US" dirty="0"/>
              <a:t>Half Dollar (30.6 mm)</a:t>
            </a:r>
          </a:p>
          <a:p>
            <a:pPr algn="r"/>
            <a:r>
              <a:rPr lang="en-US" dirty="0"/>
              <a:t>Dollar (38.1 mm)</a:t>
            </a:r>
          </a:p>
        </p:txBody>
      </p:sp>
      <p:pic>
        <p:nvPicPr>
          <p:cNvPr id="4" name="Picture 3" descr="A group of coins&#10;&#10;AI-generated content may be incorrect.">
            <a:extLst>
              <a:ext uri="{FF2B5EF4-FFF2-40B4-BE49-F238E27FC236}">
                <a16:creationId xmlns:a16="http://schemas.microsoft.com/office/drawing/2014/main" id="{F395C1FB-81D6-CCE3-DFAB-9332B3FBD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270" y="1339063"/>
            <a:ext cx="5467773" cy="5467773"/>
          </a:xfrm>
          <a:prstGeom prst="rect">
            <a:avLst/>
          </a:prstGeom>
        </p:spPr>
      </p:pic>
    </p:spTree>
    <p:extLst>
      <p:ext uri="{BB962C8B-B14F-4D97-AF65-F5344CB8AC3E}">
        <p14:creationId xmlns:p14="http://schemas.microsoft.com/office/powerpoint/2010/main" val="111717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072DB-706A-8233-961E-B6B97AE718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D2F0C4-3668-8391-2801-AECACEC888B0}"/>
              </a:ext>
            </a:extLst>
          </p:cNvPr>
          <p:cNvSpPr/>
          <p:nvPr/>
        </p:nvSpPr>
        <p:spPr>
          <a:xfrm>
            <a:off x="11318240" y="6326293"/>
            <a:ext cx="724747" cy="4976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4093B8D5-D015-DEF8-3F28-B6FBF1645A13}"/>
              </a:ext>
            </a:extLst>
          </p:cNvPr>
          <p:cNvSpPr/>
          <p:nvPr/>
        </p:nvSpPr>
        <p:spPr>
          <a:xfrm>
            <a:off x="4239803" y="851983"/>
            <a:ext cx="753097" cy="55996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E094FE9E-D479-BB19-46B3-48C4002C1779}"/>
              </a:ext>
            </a:extLst>
          </p:cNvPr>
          <p:cNvSpPr/>
          <p:nvPr/>
        </p:nvSpPr>
        <p:spPr>
          <a:xfrm>
            <a:off x="2658685" y="851983"/>
            <a:ext cx="291292" cy="55996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EF5F616B-42BC-5879-924C-53D8BFA82C72}"/>
              </a:ext>
            </a:extLst>
          </p:cNvPr>
          <p:cNvCxnSpPr>
            <a:cxnSpLocks/>
          </p:cNvCxnSpPr>
          <p:nvPr/>
        </p:nvCxnSpPr>
        <p:spPr>
          <a:xfrm>
            <a:off x="2245422" y="584199"/>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9FEA88F-CFF6-F2C3-A65B-36C58A8F2C4E}"/>
              </a:ext>
            </a:extLst>
          </p:cNvPr>
          <p:cNvCxnSpPr>
            <a:cxnSpLocks/>
          </p:cNvCxnSpPr>
          <p:nvPr/>
        </p:nvCxnSpPr>
        <p:spPr>
          <a:xfrm>
            <a:off x="9592733" y="584199"/>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CC1C92B-2487-73A4-4955-79FE3D12D98C}"/>
              </a:ext>
            </a:extLst>
          </p:cNvPr>
          <p:cNvSpPr/>
          <p:nvPr/>
        </p:nvSpPr>
        <p:spPr>
          <a:xfrm>
            <a:off x="5867654" y="879871"/>
            <a:ext cx="243486" cy="548956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B3E686-DD82-28DB-3DC7-5D89F2984899}"/>
              </a:ext>
            </a:extLst>
          </p:cNvPr>
          <p:cNvSpPr/>
          <p:nvPr/>
        </p:nvSpPr>
        <p:spPr>
          <a:xfrm>
            <a:off x="7243144" y="868907"/>
            <a:ext cx="279487" cy="558269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3CA3FBA-BC85-546C-3C1D-46B9CEF9638C}"/>
              </a:ext>
            </a:extLst>
          </p:cNvPr>
          <p:cNvSpPr/>
          <p:nvPr/>
        </p:nvSpPr>
        <p:spPr>
          <a:xfrm>
            <a:off x="3112334" y="851983"/>
            <a:ext cx="289621" cy="559961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B538B75-C7E8-F2C7-3FD8-3ECBF795530D}"/>
              </a:ext>
            </a:extLst>
          </p:cNvPr>
          <p:cNvCxnSpPr/>
          <p:nvPr/>
        </p:nvCxnSpPr>
        <p:spPr>
          <a:xfrm>
            <a:off x="268406" y="868907"/>
            <a:ext cx="116187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480916-1F24-8AAF-67E4-625C24D5B347}"/>
              </a:ext>
            </a:extLst>
          </p:cNvPr>
          <p:cNvCxnSpPr>
            <a:cxnSpLocks/>
          </p:cNvCxnSpPr>
          <p:nvPr/>
        </p:nvCxnSpPr>
        <p:spPr>
          <a:xfrm>
            <a:off x="736599"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6DBB69-C1D4-61E9-10A8-F9291DF1EB98}"/>
              </a:ext>
            </a:extLst>
          </p:cNvPr>
          <p:cNvCxnSpPr>
            <a:cxnSpLocks/>
          </p:cNvCxnSpPr>
          <p:nvPr/>
        </p:nvCxnSpPr>
        <p:spPr>
          <a:xfrm>
            <a:off x="8585200" y="584200"/>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08DA86-607C-CCEF-6856-53FCFCCFCA00}"/>
              </a:ext>
            </a:extLst>
          </p:cNvPr>
          <p:cNvCxnSpPr>
            <a:cxnSpLocks/>
          </p:cNvCxnSpPr>
          <p:nvPr/>
        </p:nvCxnSpPr>
        <p:spPr>
          <a:xfrm>
            <a:off x="10303930"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D465-7CCD-B0A6-0606-516B6BBBF69B}"/>
              </a:ext>
            </a:extLst>
          </p:cNvPr>
          <p:cNvCxnSpPr>
            <a:cxnSpLocks/>
          </p:cNvCxnSpPr>
          <p:nvPr/>
        </p:nvCxnSpPr>
        <p:spPr>
          <a:xfrm>
            <a:off x="5249333"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7448513-EE8F-C560-81EC-805E63385122}"/>
              </a:ext>
            </a:extLst>
          </p:cNvPr>
          <p:cNvSpPr txBox="1"/>
          <p:nvPr/>
        </p:nvSpPr>
        <p:spPr>
          <a:xfrm>
            <a:off x="247774" y="304773"/>
            <a:ext cx="575799" cy="307777"/>
          </a:xfrm>
          <a:prstGeom prst="rect">
            <a:avLst/>
          </a:prstGeom>
          <a:noFill/>
        </p:spPr>
        <p:txBody>
          <a:bodyPr wrap="none" rtlCol="0">
            <a:spAutoFit/>
          </a:bodyPr>
          <a:lstStyle/>
          <a:p>
            <a:r>
              <a:rPr lang="en-US" sz="1400" dirty="0"/>
              <a:t>1793</a:t>
            </a:r>
          </a:p>
        </p:txBody>
      </p:sp>
      <p:sp>
        <p:nvSpPr>
          <p:cNvPr id="15" name="TextBox 14">
            <a:extLst>
              <a:ext uri="{FF2B5EF4-FFF2-40B4-BE49-F238E27FC236}">
                <a16:creationId xmlns:a16="http://schemas.microsoft.com/office/drawing/2014/main" id="{D48F71F5-2FAE-9BCF-A3D6-D2613EA6864C}"/>
              </a:ext>
            </a:extLst>
          </p:cNvPr>
          <p:cNvSpPr txBox="1"/>
          <p:nvPr/>
        </p:nvSpPr>
        <p:spPr>
          <a:xfrm>
            <a:off x="4961433" y="337178"/>
            <a:ext cx="575799" cy="307777"/>
          </a:xfrm>
          <a:prstGeom prst="rect">
            <a:avLst/>
          </a:prstGeom>
          <a:noFill/>
        </p:spPr>
        <p:txBody>
          <a:bodyPr wrap="none" rtlCol="0">
            <a:spAutoFit/>
          </a:bodyPr>
          <a:lstStyle/>
          <a:p>
            <a:r>
              <a:rPr lang="en-US" sz="1400" dirty="0"/>
              <a:t>1900</a:t>
            </a:r>
          </a:p>
        </p:txBody>
      </p:sp>
      <p:sp>
        <p:nvSpPr>
          <p:cNvPr id="16" name="TextBox 15">
            <a:extLst>
              <a:ext uri="{FF2B5EF4-FFF2-40B4-BE49-F238E27FC236}">
                <a16:creationId xmlns:a16="http://schemas.microsoft.com/office/drawing/2014/main" id="{8D6DE06E-A117-2ECC-74C6-64DB29B4273C}"/>
              </a:ext>
            </a:extLst>
          </p:cNvPr>
          <p:cNvSpPr txBox="1"/>
          <p:nvPr/>
        </p:nvSpPr>
        <p:spPr>
          <a:xfrm>
            <a:off x="10016031" y="351366"/>
            <a:ext cx="575799" cy="307777"/>
          </a:xfrm>
          <a:prstGeom prst="rect">
            <a:avLst/>
          </a:prstGeom>
          <a:noFill/>
        </p:spPr>
        <p:txBody>
          <a:bodyPr wrap="none" rtlCol="0">
            <a:spAutoFit/>
          </a:bodyPr>
          <a:lstStyle/>
          <a:p>
            <a:r>
              <a:rPr lang="en-US" sz="1400" dirty="0"/>
              <a:t>2000</a:t>
            </a:r>
          </a:p>
        </p:txBody>
      </p:sp>
      <p:sp>
        <p:nvSpPr>
          <p:cNvPr id="17" name="TextBox 16">
            <a:extLst>
              <a:ext uri="{FF2B5EF4-FFF2-40B4-BE49-F238E27FC236}">
                <a16:creationId xmlns:a16="http://schemas.microsoft.com/office/drawing/2014/main" id="{D69DA397-8327-222F-7E1A-7ABB7D0C720D}"/>
              </a:ext>
            </a:extLst>
          </p:cNvPr>
          <p:cNvSpPr txBox="1"/>
          <p:nvPr/>
        </p:nvSpPr>
        <p:spPr>
          <a:xfrm>
            <a:off x="11595100" y="345644"/>
            <a:ext cx="575799" cy="307777"/>
          </a:xfrm>
          <a:prstGeom prst="rect">
            <a:avLst/>
          </a:prstGeom>
          <a:noFill/>
        </p:spPr>
        <p:txBody>
          <a:bodyPr wrap="none" rtlCol="0">
            <a:spAutoFit/>
          </a:bodyPr>
          <a:lstStyle/>
          <a:p>
            <a:r>
              <a:rPr lang="en-US" sz="1400" dirty="0"/>
              <a:t>2026</a:t>
            </a:r>
          </a:p>
        </p:txBody>
      </p:sp>
      <p:sp>
        <p:nvSpPr>
          <p:cNvPr id="18" name="TextBox 17">
            <a:extLst>
              <a:ext uri="{FF2B5EF4-FFF2-40B4-BE49-F238E27FC236}">
                <a16:creationId xmlns:a16="http://schemas.microsoft.com/office/drawing/2014/main" id="{3F4C5A6B-603A-DDCE-895D-B37484F35323}"/>
              </a:ext>
            </a:extLst>
          </p:cNvPr>
          <p:cNvSpPr txBox="1"/>
          <p:nvPr/>
        </p:nvSpPr>
        <p:spPr>
          <a:xfrm>
            <a:off x="8297300" y="345644"/>
            <a:ext cx="575799" cy="307777"/>
          </a:xfrm>
          <a:prstGeom prst="rect">
            <a:avLst/>
          </a:prstGeom>
          <a:noFill/>
        </p:spPr>
        <p:txBody>
          <a:bodyPr wrap="none" rtlCol="0">
            <a:spAutoFit/>
          </a:bodyPr>
          <a:lstStyle/>
          <a:p>
            <a:r>
              <a:rPr lang="en-US" sz="1400" dirty="0"/>
              <a:t>1964</a:t>
            </a:r>
          </a:p>
        </p:txBody>
      </p:sp>
      <p:sp>
        <p:nvSpPr>
          <p:cNvPr id="19" name="TextBox 18">
            <a:extLst>
              <a:ext uri="{FF2B5EF4-FFF2-40B4-BE49-F238E27FC236}">
                <a16:creationId xmlns:a16="http://schemas.microsoft.com/office/drawing/2014/main" id="{D258700F-0548-71FE-48D6-19AFA3DAE67F}"/>
              </a:ext>
            </a:extLst>
          </p:cNvPr>
          <p:cNvSpPr txBox="1"/>
          <p:nvPr/>
        </p:nvSpPr>
        <p:spPr>
          <a:xfrm>
            <a:off x="6601898" y="337177"/>
            <a:ext cx="575799" cy="307777"/>
          </a:xfrm>
          <a:prstGeom prst="rect">
            <a:avLst/>
          </a:prstGeom>
          <a:noFill/>
        </p:spPr>
        <p:txBody>
          <a:bodyPr wrap="none" rtlCol="0">
            <a:spAutoFit/>
          </a:bodyPr>
          <a:lstStyle/>
          <a:p>
            <a:r>
              <a:rPr lang="en-US" sz="1400" dirty="0"/>
              <a:t>1933</a:t>
            </a:r>
          </a:p>
        </p:txBody>
      </p:sp>
      <p:cxnSp>
        <p:nvCxnSpPr>
          <p:cNvPr id="20" name="Straight Connector 19">
            <a:extLst>
              <a:ext uri="{FF2B5EF4-FFF2-40B4-BE49-F238E27FC236}">
                <a16:creationId xmlns:a16="http://schemas.microsoft.com/office/drawing/2014/main" id="{16961967-10D7-DE19-BC29-88A17A8C5760}"/>
              </a:ext>
            </a:extLst>
          </p:cNvPr>
          <p:cNvCxnSpPr>
            <a:cxnSpLocks/>
          </p:cNvCxnSpPr>
          <p:nvPr/>
        </p:nvCxnSpPr>
        <p:spPr>
          <a:xfrm>
            <a:off x="6889797" y="584200"/>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6D12218-17A5-A50B-25CA-6C0F2EAB2194}"/>
              </a:ext>
            </a:extLst>
          </p:cNvPr>
          <p:cNvSpPr txBox="1"/>
          <p:nvPr/>
        </p:nvSpPr>
        <p:spPr>
          <a:xfrm rot="16200000">
            <a:off x="2830677" y="338491"/>
            <a:ext cx="828688" cy="276999"/>
          </a:xfrm>
          <a:prstGeom prst="rect">
            <a:avLst/>
          </a:prstGeom>
          <a:noFill/>
        </p:spPr>
        <p:txBody>
          <a:bodyPr wrap="none" rtlCol="0">
            <a:spAutoFit/>
          </a:bodyPr>
          <a:lstStyle/>
          <a:p>
            <a:r>
              <a:rPr lang="en-US" sz="1200" dirty="0">
                <a:solidFill>
                  <a:schemeClr val="bg2">
                    <a:lumMod val="50000"/>
                  </a:schemeClr>
                </a:solidFill>
              </a:rPr>
              <a:t>Civil War</a:t>
            </a:r>
          </a:p>
        </p:txBody>
      </p:sp>
      <p:sp>
        <p:nvSpPr>
          <p:cNvPr id="25" name="TextBox 24">
            <a:extLst>
              <a:ext uri="{FF2B5EF4-FFF2-40B4-BE49-F238E27FC236}">
                <a16:creationId xmlns:a16="http://schemas.microsoft.com/office/drawing/2014/main" id="{8F96E00F-5475-6D85-7FFE-FC3CF402F9EB}"/>
              </a:ext>
            </a:extLst>
          </p:cNvPr>
          <p:cNvSpPr txBox="1"/>
          <p:nvPr/>
        </p:nvSpPr>
        <p:spPr>
          <a:xfrm rot="16200000">
            <a:off x="7063998" y="445700"/>
            <a:ext cx="614271" cy="276999"/>
          </a:xfrm>
          <a:prstGeom prst="rect">
            <a:avLst/>
          </a:prstGeom>
          <a:noFill/>
        </p:spPr>
        <p:txBody>
          <a:bodyPr wrap="none" rtlCol="0">
            <a:spAutoFit/>
          </a:bodyPr>
          <a:lstStyle/>
          <a:p>
            <a:r>
              <a:rPr lang="en-US" sz="1200" dirty="0">
                <a:solidFill>
                  <a:schemeClr val="bg2">
                    <a:lumMod val="50000"/>
                  </a:schemeClr>
                </a:solidFill>
              </a:rPr>
              <a:t>WW 2</a:t>
            </a:r>
          </a:p>
        </p:txBody>
      </p:sp>
      <p:sp>
        <p:nvSpPr>
          <p:cNvPr id="27" name="TextBox 26">
            <a:extLst>
              <a:ext uri="{FF2B5EF4-FFF2-40B4-BE49-F238E27FC236}">
                <a16:creationId xmlns:a16="http://schemas.microsoft.com/office/drawing/2014/main" id="{4AEDB329-04DF-D4AB-4626-27BD062DA93F}"/>
              </a:ext>
            </a:extLst>
          </p:cNvPr>
          <p:cNvSpPr txBox="1"/>
          <p:nvPr/>
        </p:nvSpPr>
        <p:spPr>
          <a:xfrm rot="16200000">
            <a:off x="5678321" y="445700"/>
            <a:ext cx="614271" cy="276999"/>
          </a:xfrm>
          <a:prstGeom prst="rect">
            <a:avLst/>
          </a:prstGeom>
          <a:noFill/>
        </p:spPr>
        <p:txBody>
          <a:bodyPr wrap="none" rtlCol="0">
            <a:spAutoFit/>
          </a:bodyPr>
          <a:lstStyle/>
          <a:p>
            <a:r>
              <a:rPr lang="en-US" sz="1200" dirty="0">
                <a:solidFill>
                  <a:schemeClr val="bg2">
                    <a:lumMod val="50000"/>
                  </a:schemeClr>
                </a:solidFill>
              </a:rPr>
              <a:t>WW 1</a:t>
            </a:r>
          </a:p>
        </p:txBody>
      </p:sp>
      <p:sp>
        <p:nvSpPr>
          <p:cNvPr id="29" name="TextBox 28">
            <a:extLst>
              <a:ext uri="{FF2B5EF4-FFF2-40B4-BE49-F238E27FC236}">
                <a16:creationId xmlns:a16="http://schemas.microsoft.com/office/drawing/2014/main" id="{40A457A0-06E6-E08C-6689-4721EB0B76BD}"/>
              </a:ext>
            </a:extLst>
          </p:cNvPr>
          <p:cNvSpPr txBox="1"/>
          <p:nvPr/>
        </p:nvSpPr>
        <p:spPr>
          <a:xfrm>
            <a:off x="-5723" y="913876"/>
            <a:ext cx="794777" cy="292388"/>
          </a:xfrm>
          <a:prstGeom prst="rect">
            <a:avLst/>
          </a:prstGeom>
          <a:noFill/>
        </p:spPr>
        <p:txBody>
          <a:bodyPr wrap="square" rtlCol="0">
            <a:spAutoFit/>
          </a:bodyPr>
          <a:lstStyle/>
          <a:p>
            <a:pPr algn="r"/>
            <a:r>
              <a:rPr lang="en-US" sz="1300" dirty="0"/>
              <a:t>½ Cent</a:t>
            </a:r>
          </a:p>
        </p:txBody>
      </p:sp>
      <p:sp>
        <p:nvSpPr>
          <p:cNvPr id="30" name="TextBox 29">
            <a:extLst>
              <a:ext uri="{FF2B5EF4-FFF2-40B4-BE49-F238E27FC236}">
                <a16:creationId xmlns:a16="http://schemas.microsoft.com/office/drawing/2014/main" id="{5EEB363E-1C7A-3300-010D-CCC6FFD94F34}"/>
              </a:ext>
            </a:extLst>
          </p:cNvPr>
          <p:cNvSpPr txBox="1"/>
          <p:nvPr/>
        </p:nvSpPr>
        <p:spPr>
          <a:xfrm>
            <a:off x="774" y="1186048"/>
            <a:ext cx="788280" cy="292388"/>
          </a:xfrm>
          <a:prstGeom prst="rect">
            <a:avLst/>
          </a:prstGeom>
          <a:noFill/>
        </p:spPr>
        <p:txBody>
          <a:bodyPr wrap="square" rtlCol="0">
            <a:spAutoFit/>
          </a:bodyPr>
          <a:lstStyle/>
          <a:p>
            <a:pPr algn="r"/>
            <a:r>
              <a:rPr lang="en-US" sz="1300" dirty="0"/>
              <a:t>1 Cent</a:t>
            </a:r>
          </a:p>
        </p:txBody>
      </p:sp>
      <p:sp>
        <p:nvSpPr>
          <p:cNvPr id="31" name="TextBox 30">
            <a:extLst>
              <a:ext uri="{FF2B5EF4-FFF2-40B4-BE49-F238E27FC236}">
                <a16:creationId xmlns:a16="http://schemas.microsoft.com/office/drawing/2014/main" id="{2AC33AE3-CBF2-3EEE-A764-F79F54248850}"/>
              </a:ext>
            </a:extLst>
          </p:cNvPr>
          <p:cNvSpPr txBox="1"/>
          <p:nvPr/>
        </p:nvSpPr>
        <p:spPr>
          <a:xfrm>
            <a:off x="774" y="2002565"/>
            <a:ext cx="788280" cy="292388"/>
          </a:xfrm>
          <a:prstGeom prst="rect">
            <a:avLst/>
          </a:prstGeom>
          <a:noFill/>
        </p:spPr>
        <p:txBody>
          <a:bodyPr wrap="square" rtlCol="0">
            <a:spAutoFit/>
          </a:bodyPr>
          <a:lstStyle/>
          <a:p>
            <a:pPr algn="r"/>
            <a:r>
              <a:rPr lang="en-US" sz="1300" dirty="0"/>
              <a:t>5 Cent</a:t>
            </a:r>
          </a:p>
        </p:txBody>
      </p:sp>
      <p:sp>
        <p:nvSpPr>
          <p:cNvPr id="32" name="TextBox 31">
            <a:extLst>
              <a:ext uri="{FF2B5EF4-FFF2-40B4-BE49-F238E27FC236}">
                <a16:creationId xmlns:a16="http://schemas.microsoft.com/office/drawing/2014/main" id="{434A682E-C87D-ACB0-E104-8CAE0B174FA8}"/>
              </a:ext>
            </a:extLst>
          </p:cNvPr>
          <p:cNvSpPr txBox="1"/>
          <p:nvPr/>
        </p:nvSpPr>
        <p:spPr>
          <a:xfrm>
            <a:off x="-6161" y="2639364"/>
            <a:ext cx="788280" cy="292388"/>
          </a:xfrm>
          <a:prstGeom prst="rect">
            <a:avLst/>
          </a:prstGeom>
          <a:noFill/>
        </p:spPr>
        <p:txBody>
          <a:bodyPr wrap="square" rtlCol="0">
            <a:spAutoFit/>
          </a:bodyPr>
          <a:lstStyle/>
          <a:p>
            <a:pPr algn="r"/>
            <a:r>
              <a:rPr lang="en-US" sz="1300" dirty="0"/>
              <a:t>5 Cent</a:t>
            </a:r>
          </a:p>
        </p:txBody>
      </p:sp>
      <p:sp>
        <p:nvSpPr>
          <p:cNvPr id="33" name="TextBox 32">
            <a:extLst>
              <a:ext uri="{FF2B5EF4-FFF2-40B4-BE49-F238E27FC236}">
                <a16:creationId xmlns:a16="http://schemas.microsoft.com/office/drawing/2014/main" id="{8DDB209C-F3D8-475F-DCD8-F68529308628}"/>
              </a:ext>
            </a:extLst>
          </p:cNvPr>
          <p:cNvSpPr txBox="1"/>
          <p:nvPr/>
        </p:nvSpPr>
        <p:spPr>
          <a:xfrm>
            <a:off x="-6161" y="2925831"/>
            <a:ext cx="788280" cy="292388"/>
          </a:xfrm>
          <a:prstGeom prst="rect">
            <a:avLst/>
          </a:prstGeom>
          <a:noFill/>
        </p:spPr>
        <p:txBody>
          <a:bodyPr wrap="square" rtlCol="0">
            <a:spAutoFit/>
          </a:bodyPr>
          <a:lstStyle/>
          <a:p>
            <a:pPr algn="r"/>
            <a:r>
              <a:rPr lang="en-US" sz="1300" dirty="0"/>
              <a:t>10 Cent</a:t>
            </a:r>
          </a:p>
        </p:txBody>
      </p:sp>
      <p:sp>
        <p:nvSpPr>
          <p:cNvPr id="34" name="TextBox 33">
            <a:extLst>
              <a:ext uri="{FF2B5EF4-FFF2-40B4-BE49-F238E27FC236}">
                <a16:creationId xmlns:a16="http://schemas.microsoft.com/office/drawing/2014/main" id="{F08D347F-2931-8C8B-D76F-32A83DD206BD}"/>
              </a:ext>
            </a:extLst>
          </p:cNvPr>
          <p:cNvSpPr txBox="1"/>
          <p:nvPr/>
        </p:nvSpPr>
        <p:spPr>
          <a:xfrm>
            <a:off x="-6161" y="3212298"/>
            <a:ext cx="788280" cy="292388"/>
          </a:xfrm>
          <a:prstGeom prst="rect">
            <a:avLst/>
          </a:prstGeom>
          <a:noFill/>
        </p:spPr>
        <p:txBody>
          <a:bodyPr wrap="square" rtlCol="0">
            <a:spAutoFit/>
          </a:bodyPr>
          <a:lstStyle/>
          <a:p>
            <a:pPr algn="r"/>
            <a:r>
              <a:rPr lang="en-US" sz="1300" dirty="0"/>
              <a:t>20 Cent</a:t>
            </a:r>
          </a:p>
        </p:txBody>
      </p:sp>
      <p:sp>
        <p:nvSpPr>
          <p:cNvPr id="35" name="TextBox 34">
            <a:extLst>
              <a:ext uri="{FF2B5EF4-FFF2-40B4-BE49-F238E27FC236}">
                <a16:creationId xmlns:a16="http://schemas.microsoft.com/office/drawing/2014/main" id="{18C333EA-E546-226D-45B7-5A232960087B}"/>
              </a:ext>
            </a:extLst>
          </p:cNvPr>
          <p:cNvSpPr txBox="1"/>
          <p:nvPr/>
        </p:nvSpPr>
        <p:spPr>
          <a:xfrm>
            <a:off x="774" y="3498765"/>
            <a:ext cx="788280" cy="292388"/>
          </a:xfrm>
          <a:prstGeom prst="rect">
            <a:avLst/>
          </a:prstGeom>
          <a:noFill/>
        </p:spPr>
        <p:txBody>
          <a:bodyPr wrap="square" rtlCol="0">
            <a:spAutoFit/>
          </a:bodyPr>
          <a:lstStyle/>
          <a:p>
            <a:pPr algn="r"/>
            <a:r>
              <a:rPr lang="en-US" sz="1300" dirty="0"/>
              <a:t>25 Cent</a:t>
            </a:r>
          </a:p>
        </p:txBody>
      </p:sp>
      <p:sp>
        <p:nvSpPr>
          <p:cNvPr id="36" name="TextBox 35">
            <a:extLst>
              <a:ext uri="{FF2B5EF4-FFF2-40B4-BE49-F238E27FC236}">
                <a16:creationId xmlns:a16="http://schemas.microsoft.com/office/drawing/2014/main" id="{B584AFA2-CFAC-637D-61E8-C83B2B1F6DCC}"/>
              </a:ext>
            </a:extLst>
          </p:cNvPr>
          <p:cNvSpPr txBox="1"/>
          <p:nvPr/>
        </p:nvSpPr>
        <p:spPr>
          <a:xfrm>
            <a:off x="906" y="3785232"/>
            <a:ext cx="788280" cy="292388"/>
          </a:xfrm>
          <a:prstGeom prst="rect">
            <a:avLst/>
          </a:prstGeom>
          <a:noFill/>
        </p:spPr>
        <p:txBody>
          <a:bodyPr wrap="square" rtlCol="0">
            <a:spAutoFit/>
          </a:bodyPr>
          <a:lstStyle/>
          <a:p>
            <a:pPr algn="r"/>
            <a:r>
              <a:rPr lang="en-US" sz="1300" dirty="0"/>
              <a:t>50 Cent</a:t>
            </a:r>
          </a:p>
        </p:txBody>
      </p:sp>
      <p:sp>
        <p:nvSpPr>
          <p:cNvPr id="37" name="TextBox 36">
            <a:extLst>
              <a:ext uri="{FF2B5EF4-FFF2-40B4-BE49-F238E27FC236}">
                <a16:creationId xmlns:a16="http://schemas.microsoft.com/office/drawing/2014/main" id="{3FE3D3E6-48CF-DB76-7E7B-E9C6EDA79EA6}"/>
              </a:ext>
            </a:extLst>
          </p:cNvPr>
          <p:cNvSpPr txBox="1"/>
          <p:nvPr/>
        </p:nvSpPr>
        <p:spPr>
          <a:xfrm>
            <a:off x="14621" y="4071701"/>
            <a:ext cx="788280" cy="292388"/>
          </a:xfrm>
          <a:prstGeom prst="rect">
            <a:avLst/>
          </a:prstGeom>
          <a:noFill/>
        </p:spPr>
        <p:txBody>
          <a:bodyPr wrap="square" rtlCol="0">
            <a:spAutoFit/>
          </a:bodyPr>
          <a:lstStyle/>
          <a:p>
            <a:pPr algn="r"/>
            <a:r>
              <a:rPr lang="en-US" sz="1300" dirty="0"/>
              <a:t>$1.00</a:t>
            </a:r>
          </a:p>
        </p:txBody>
      </p:sp>
      <p:sp>
        <p:nvSpPr>
          <p:cNvPr id="38" name="TextBox 37">
            <a:extLst>
              <a:ext uri="{FF2B5EF4-FFF2-40B4-BE49-F238E27FC236}">
                <a16:creationId xmlns:a16="http://schemas.microsoft.com/office/drawing/2014/main" id="{7480A26A-DA0D-A635-A3CE-E642C5D2B56F}"/>
              </a:ext>
            </a:extLst>
          </p:cNvPr>
          <p:cNvSpPr txBox="1"/>
          <p:nvPr/>
        </p:nvSpPr>
        <p:spPr>
          <a:xfrm>
            <a:off x="12120" y="4754008"/>
            <a:ext cx="788280" cy="292388"/>
          </a:xfrm>
          <a:prstGeom prst="rect">
            <a:avLst/>
          </a:prstGeom>
          <a:noFill/>
        </p:spPr>
        <p:txBody>
          <a:bodyPr wrap="square" rtlCol="0">
            <a:spAutoFit/>
          </a:bodyPr>
          <a:lstStyle/>
          <a:p>
            <a:pPr algn="r"/>
            <a:r>
              <a:rPr lang="en-US" sz="1300" dirty="0"/>
              <a:t>$2.50</a:t>
            </a:r>
          </a:p>
        </p:txBody>
      </p:sp>
      <p:sp>
        <p:nvSpPr>
          <p:cNvPr id="39" name="TextBox 38">
            <a:extLst>
              <a:ext uri="{FF2B5EF4-FFF2-40B4-BE49-F238E27FC236}">
                <a16:creationId xmlns:a16="http://schemas.microsoft.com/office/drawing/2014/main" id="{B0DDE685-7C73-4A79-4497-B1179AFBEA25}"/>
              </a:ext>
            </a:extLst>
          </p:cNvPr>
          <p:cNvSpPr txBox="1"/>
          <p:nvPr/>
        </p:nvSpPr>
        <p:spPr>
          <a:xfrm>
            <a:off x="12120" y="4460162"/>
            <a:ext cx="788280" cy="292388"/>
          </a:xfrm>
          <a:prstGeom prst="rect">
            <a:avLst/>
          </a:prstGeom>
          <a:noFill/>
        </p:spPr>
        <p:txBody>
          <a:bodyPr wrap="square" rtlCol="0">
            <a:spAutoFit/>
          </a:bodyPr>
          <a:lstStyle/>
          <a:p>
            <a:pPr algn="r"/>
            <a:r>
              <a:rPr lang="en-US" sz="1300" dirty="0"/>
              <a:t>$1.00</a:t>
            </a:r>
          </a:p>
        </p:txBody>
      </p:sp>
      <p:sp>
        <p:nvSpPr>
          <p:cNvPr id="40" name="TextBox 39">
            <a:extLst>
              <a:ext uri="{FF2B5EF4-FFF2-40B4-BE49-F238E27FC236}">
                <a16:creationId xmlns:a16="http://schemas.microsoft.com/office/drawing/2014/main" id="{7BED83B7-5863-10F5-DF57-DB187D626FAF}"/>
              </a:ext>
            </a:extLst>
          </p:cNvPr>
          <p:cNvSpPr txBox="1"/>
          <p:nvPr/>
        </p:nvSpPr>
        <p:spPr>
          <a:xfrm>
            <a:off x="12120" y="5047854"/>
            <a:ext cx="788280" cy="292388"/>
          </a:xfrm>
          <a:prstGeom prst="rect">
            <a:avLst/>
          </a:prstGeom>
          <a:noFill/>
        </p:spPr>
        <p:txBody>
          <a:bodyPr wrap="square" rtlCol="0">
            <a:spAutoFit/>
          </a:bodyPr>
          <a:lstStyle/>
          <a:p>
            <a:pPr algn="r"/>
            <a:r>
              <a:rPr lang="en-US" sz="1300" dirty="0"/>
              <a:t>$3.00</a:t>
            </a:r>
          </a:p>
        </p:txBody>
      </p:sp>
      <p:sp>
        <p:nvSpPr>
          <p:cNvPr id="41" name="TextBox 40">
            <a:extLst>
              <a:ext uri="{FF2B5EF4-FFF2-40B4-BE49-F238E27FC236}">
                <a16:creationId xmlns:a16="http://schemas.microsoft.com/office/drawing/2014/main" id="{5CBCC996-CB97-B35E-8937-45D6668047FB}"/>
              </a:ext>
            </a:extLst>
          </p:cNvPr>
          <p:cNvSpPr txBox="1"/>
          <p:nvPr/>
        </p:nvSpPr>
        <p:spPr>
          <a:xfrm>
            <a:off x="12120" y="5341700"/>
            <a:ext cx="788280" cy="292388"/>
          </a:xfrm>
          <a:prstGeom prst="rect">
            <a:avLst/>
          </a:prstGeom>
          <a:noFill/>
        </p:spPr>
        <p:txBody>
          <a:bodyPr wrap="square" rtlCol="0">
            <a:spAutoFit/>
          </a:bodyPr>
          <a:lstStyle/>
          <a:p>
            <a:pPr algn="r"/>
            <a:r>
              <a:rPr lang="en-US" sz="1300" dirty="0"/>
              <a:t>$4.00</a:t>
            </a:r>
          </a:p>
        </p:txBody>
      </p:sp>
      <p:sp>
        <p:nvSpPr>
          <p:cNvPr id="42" name="TextBox 41">
            <a:extLst>
              <a:ext uri="{FF2B5EF4-FFF2-40B4-BE49-F238E27FC236}">
                <a16:creationId xmlns:a16="http://schemas.microsoft.com/office/drawing/2014/main" id="{4B52CB65-BEE8-95CD-0230-DB6F795CE29A}"/>
              </a:ext>
            </a:extLst>
          </p:cNvPr>
          <p:cNvSpPr txBox="1"/>
          <p:nvPr/>
        </p:nvSpPr>
        <p:spPr>
          <a:xfrm>
            <a:off x="12120" y="5635546"/>
            <a:ext cx="788280" cy="292388"/>
          </a:xfrm>
          <a:prstGeom prst="rect">
            <a:avLst/>
          </a:prstGeom>
          <a:noFill/>
        </p:spPr>
        <p:txBody>
          <a:bodyPr wrap="square" rtlCol="0">
            <a:spAutoFit/>
          </a:bodyPr>
          <a:lstStyle/>
          <a:p>
            <a:pPr algn="r"/>
            <a:r>
              <a:rPr lang="en-US" sz="1300" dirty="0"/>
              <a:t>$5.00</a:t>
            </a:r>
          </a:p>
        </p:txBody>
      </p:sp>
      <p:sp>
        <p:nvSpPr>
          <p:cNvPr id="43" name="TextBox 42">
            <a:extLst>
              <a:ext uri="{FF2B5EF4-FFF2-40B4-BE49-F238E27FC236}">
                <a16:creationId xmlns:a16="http://schemas.microsoft.com/office/drawing/2014/main" id="{F7E3D66B-8BAB-D83D-600E-E66E03665E6A}"/>
              </a:ext>
            </a:extLst>
          </p:cNvPr>
          <p:cNvSpPr txBox="1"/>
          <p:nvPr/>
        </p:nvSpPr>
        <p:spPr>
          <a:xfrm>
            <a:off x="12120" y="5929392"/>
            <a:ext cx="788280" cy="292388"/>
          </a:xfrm>
          <a:prstGeom prst="rect">
            <a:avLst/>
          </a:prstGeom>
          <a:noFill/>
        </p:spPr>
        <p:txBody>
          <a:bodyPr wrap="square" rtlCol="0">
            <a:spAutoFit/>
          </a:bodyPr>
          <a:lstStyle/>
          <a:p>
            <a:pPr algn="r"/>
            <a:r>
              <a:rPr lang="en-US" sz="1300" dirty="0"/>
              <a:t>$10.00</a:t>
            </a:r>
          </a:p>
        </p:txBody>
      </p:sp>
      <p:sp>
        <p:nvSpPr>
          <p:cNvPr id="44" name="TextBox 43">
            <a:extLst>
              <a:ext uri="{FF2B5EF4-FFF2-40B4-BE49-F238E27FC236}">
                <a16:creationId xmlns:a16="http://schemas.microsoft.com/office/drawing/2014/main" id="{6534B2C1-3470-C111-5330-1E8E61AD9C7B}"/>
              </a:ext>
            </a:extLst>
          </p:cNvPr>
          <p:cNvSpPr txBox="1"/>
          <p:nvPr/>
        </p:nvSpPr>
        <p:spPr>
          <a:xfrm>
            <a:off x="12120" y="6223237"/>
            <a:ext cx="788280" cy="292388"/>
          </a:xfrm>
          <a:prstGeom prst="rect">
            <a:avLst/>
          </a:prstGeom>
          <a:noFill/>
        </p:spPr>
        <p:txBody>
          <a:bodyPr wrap="square" rtlCol="0">
            <a:spAutoFit/>
          </a:bodyPr>
          <a:lstStyle/>
          <a:p>
            <a:pPr algn="r"/>
            <a:r>
              <a:rPr lang="en-US" sz="1300" dirty="0"/>
              <a:t>$20.00</a:t>
            </a:r>
          </a:p>
        </p:txBody>
      </p:sp>
      <p:cxnSp>
        <p:nvCxnSpPr>
          <p:cNvPr id="45" name="Straight Connector 44">
            <a:extLst>
              <a:ext uri="{FF2B5EF4-FFF2-40B4-BE49-F238E27FC236}">
                <a16:creationId xmlns:a16="http://schemas.microsoft.com/office/drawing/2014/main" id="{2B265B06-18D3-02A7-7C85-2DA3F11AABD9}"/>
              </a:ext>
            </a:extLst>
          </p:cNvPr>
          <p:cNvCxnSpPr/>
          <p:nvPr/>
        </p:nvCxnSpPr>
        <p:spPr>
          <a:xfrm>
            <a:off x="264205" y="4445170"/>
            <a:ext cx="11618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36AEE04-B62A-6976-E4AB-A37E60331BD8}"/>
              </a:ext>
            </a:extLst>
          </p:cNvPr>
          <p:cNvCxnSpPr>
            <a:cxnSpLocks/>
          </p:cNvCxnSpPr>
          <p:nvPr/>
        </p:nvCxnSpPr>
        <p:spPr>
          <a:xfrm>
            <a:off x="1036747" y="584199"/>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F2CB794-FFED-9245-7D68-646EAE7C00BD}"/>
              </a:ext>
            </a:extLst>
          </p:cNvPr>
          <p:cNvSpPr txBox="1"/>
          <p:nvPr/>
        </p:nvSpPr>
        <p:spPr>
          <a:xfrm>
            <a:off x="768384" y="312410"/>
            <a:ext cx="575799" cy="307777"/>
          </a:xfrm>
          <a:prstGeom prst="rect">
            <a:avLst/>
          </a:prstGeom>
          <a:noFill/>
        </p:spPr>
        <p:txBody>
          <a:bodyPr wrap="none" rtlCol="0">
            <a:spAutoFit/>
          </a:bodyPr>
          <a:lstStyle/>
          <a:p>
            <a:r>
              <a:rPr lang="en-US" sz="1400" dirty="0"/>
              <a:t>1800</a:t>
            </a:r>
          </a:p>
        </p:txBody>
      </p:sp>
      <p:sp>
        <p:nvSpPr>
          <p:cNvPr id="48" name="Rectangle 47">
            <a:extLst>
              <a:ext uri="{FF2B5EF4-FFF2-40B4-BE49-F238E27FC236}">
                <a16:creationId xmlns:a16="http://schemas.microsoft.com/office/drawing/2014/main" id="{B7007952-6AA1-E153-A01E-D095D85D8D21}"/>
              </a:ext>
            </a:extLst>
          </p:cNvPr>
          <p:cNvSpPr/>
          <p:nvPr/>
        </p:nvSpPr>
        <p:spPr>
          <a:xfrm>
            <a:off x="743943" y="964257"/>
            <a:ext cx="205825" cy="182880"/>
          </a:xfrm>
          <a:prstGeom prst="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rgbClr val="FF0000"/>
                </a:solidFill>
                <a:latin typeface="Calibri" panose="020F0502020204030204" pitchFamily="34" charset="0"/>
                <a:cs typeface="Calibri" panose="020F0502020204030204" pitchFamily="34" charset="0"/>
              </a:rPr>
              <a:t>LC</a:t>
            </a:r>
          </a:p>
        </p:txBody>
      </p:sp>
      <p:sp>
        <p:nvSpPr>
          <p:cNvPr id="49" name="Rectangle 48">
            <a:extLst>
              <a:ext uri="{FF2B5EF4-FFF2-40B4-BE49-F238E27FC236}">
                <a16:creationId xmlns:a16="http://schemas.microsoft.com/office/drawing/2014/main" id="{64F33371-CD4D-9888-BF6F-12F626F5334F}"/>
              </a:ext>
            </a:extLst>
          </p:cNvPr>
          <p:cNvSpPr/>
          <p:nvPr/>
        </p:nvSpPr>
        <p:spPr>
          <a:xfrm>
            <a:off x="1043245" y="964257"/>
            <a:ext cx="277318" cy="182880"/>
          </a:xfrm>
          <a:prstGeom prst="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rgbClr val="FF0000"/>
                </a:solidFill>
                <a:latin typeface="Calibri" panose="020F0502020204030204" pitchFamily="34" charset="0"/>
                <a:cs typeface="Calibri" panose="020F0502020204030204" pitchFamily="34" charset="0"/>
              </a:rPr>
              <a:t>DB</a:t>
            </a:r>
          </a:p>
        </p:txBody>
      </p:sp>
      <p:sp>
        <p:nvSpPr>
          <p:cNvPr id="50" name="Rectangle 49">
            <a:extLst>
              <a:ext uri="{FF2B5EF4-FFF2-40B4-BE49-F238E27FC236}">
                <a16:creationId xmlns:a16="http://schemas.microsoft.com/office/drawing/2014/main" id="{350BF8B3-583F-B773-597D-4097B9E3A2EF}"/>
              </a:ext>
            </a:extLst>
          </p:cNvPr>
          <p:cNvSpPr/>
          <p:nvPr/>
        </p:nvSpPr>
        <p:spPr>
          <a:xfrm>
            <a:off x="739076" y="1242816"/>
            <a:ext cx="29365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FH</a:t>
            </a:r>
          </a:p>
        </p:txBody>
      </p:sp>
      <p:sp>
        <p:nvSpPr>
          <p:cNvPr id="51" name="Rectangle 50">
            <a:extLst>
              <a:ext uri="{FF2B5EF4-FFF2-40B4-BE49-F238E27FC236}">
                <a16:creationId xmlns:a16="http://schemas.microsoft.com/office/drawing/2014/main" id="{64D3823D-DBF6-AD94-5F67-F3356CB505C1}"/>
              </a:ext>
            </a:extLst>
          </p:cNvPr>
          <p:cNvSpPr/>
          <p:nvPr/>
        </p:nvSpPr>
        <p:spPr>
          <a:xfrm>
            <a:off x="1026911" y="1242816"/>
            <a:ext cx="29365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3" name="Rectangle 52">
            <a:extLst>
              <a:ext uri="{FF2B5EF4-FFF2-40B4-BE49-F238E27FC236}">
                <a16:creationId xmlns:a16="http://schemas.microsoft.com/office/drawing/2014/main" id="{FA93A8E7-29EB-0756-A4D0-ABCDB1050058}"/>
              </a:ext>
            </a:extLst>
          </p:cNvPr>
          <p:cNvSpPr/>
          <p:nvPr/>
        </p:nvSpPr>
        <p:spPr>
          <a:xfrm>
            <a:off x="843269" y="2684605"/>
            <a:ext cx="34053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4" name="Rectangle 53">
            <a:extLst>
              <a:ext uri="{FF2B5EF4-FFF2-40B4-BE49-F238E27FC236}">
                <a16:creationId xmlns:a16="http://schemas.microsoft.com/office/drawing/2014/main" id="{CC9E69C5-195F-E8FD-DAFC-4196336B5C9F}"/>
              </a:ext>
            </a:extLst>
          </p:cNvPr>
          <p:cNvSpPr/>
          <p:nvPr/>
        </p:nvSpPr>
        <p:spPr>
          <a:xfrm>
            <a:off x="823125" y="2989450"/>
            <a:ext cx="430546"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5" name="Rectangle 54">
            <a:extLst>
              <a:ext uri="{FF2B5EF4-FFF2-40B4-BE49-F238E27FC236}">
                <a16:creationId xmlns:a16="http://schemas.microsoft.com/office/drawing/2014/main" id="{2C89204A-9067-8CA9-30F2-70240D68F03C}"/>
              </a:ext>
            </a:extLst>
          </p:cNvPr>
          <p:cNvSpPr/>
          <p:nvPr/>
        </p:nvSpPr>
        <p:spPr>
          <a:xfrm>
            <a:off x="831204" y="3831194"/>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6" name="Rectangle 55">
            <a:extLst>
              <a:ext uri="{FF2B5EF4-FFF2-40B4-BE49-F238E27FC236}">
                <a16:creationId xmlns:a16="http://schemas.microsoft.com/office/drawing/2014/main" id="{40B6B638-9D9F-FE6D-2C72-8B63B79DF0DF}"/>
              </a:ext>
            </a:extLst>
          </p:cNvPr>
          <p:cNvSpPr/>
          <p:nvPr/>
        </p:nvSpPr>
        <p:spPr>
          <a:xfrm>
            <a:off x="833591" y="3542697"/>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7" name="Rectangle 56">
            <a:extLst>
              <a:ext uri="{FF2B5EF4-FFF2-40B4-BE49-F238E27FC236}">
                <a16:creationId xmlns:a16="http://schemas.microsoft.com/office/drawing/2014/main" id="{D49DD485-6982-FD0D-BC86-54B2B2F01292}"/>
              </a:ext>
            </a:extLst>
          </p:cNvPr>
          <p:cNvSpPr/>
          <p:nvPr/>
        </p:nvSpPr>
        <p:spPr>
          <a:xfrm>
            <a:off x="870125" y="4111274"/>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8" name="Rectangle 57">
            <a:extLst>
              <a:ext uri="{FF2B5EF4-FFF2-40B4-BE49-F238E27FC236}">
                <a16:creationId xmlns:a16="http://schemas.microsoft.com/office/drawing/2014/main" id="{AD2EB90A-3EA3-B21D-6B87-5D8B2FB07084}"/>
              </a:ext>
            </a:extLst>
          </p:cNvPr>
          <p:cNvSpPr/>
          <p:nvPr/>
        </p:nvSpPr>
        <p:spPr>
          <a:xfrm>
            <a:off x="803616" y="4111274"/>
            <a:ext cx="6492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6CB80B7-77A2-8A19-6D73-EE63B4081257}"/>
              </a:ext>
            </a:extLst>
          </p:cNvPr>
          <p:cNvSpPr/>
          <p:nvPr/>
        </p:nvSpPr>
        <p:spPr>
          <a:xfrm>
            <a:off x="853461" y="4789576"/>
            <a:ext cx="44215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a:t>
            </a:r>
          </a:p>
        </p:txBody>
      </p:sp>
      <p:sp>
        <p:nvSpPr>
          <p:cNvPr id="60" name="Rectangle 59">
            <a:extLst>
              <a:ext uri="{FF2B5EF4-FFF2-40B4-BE49-F238E27FC236}">
                <a16:creationId xmlns:a16="http://schemas.microsoft.com/office/drawing/2014/main" id="{84F9D3BB-7817-51FD-1A3F-3A0D524092B6}"/>
              </a:ext>
            </a:extLst>
          </p:cNvPr>
          <p:cNvSpPr/>
          <p:nvPr/>
        </p:nvSpPr>
        <p:spPr>
          <a:xfrm>
            <a:off x="859770" y="5667366"/>
            <a:ext cx="44215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a:t>
            </a:r>
          </a:p>
        </p:txBody>
      </p:sp>
      <p:sp>
        <p:nvSpPr>
          <p:cNvPr id="61" name="Rectangle 60">
            <a:extLst>
              <a:ext uri="{FF2B5EF4-FFF2-40B4-BE49-F238E27FC236}">
                <a16:creationId xmlns:a16="http://schemas.microsoft.com/office/drawing/2014/main" id="{4DC92285-F6E0-39BE-5470-7A4DEF386682}"/>
              </a:ext>
            </a:extLst>
          </p:cNvPr>
          <p:cNvSpPr/>
          <p:nvPr/>
        </p:nvSpPr>
        <p:spPr>
          <a:xfrm>
            <a:off x="857428" y="5943633"/>
            <a:ext cx="105468"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B3255CD-AF00-F12E-F586-E9247A6F1AB5}"/>
              </a:ext>
            </a:extLst>
          </p:cNvPr>
          <p:cNvSpPr/>
          <p:nvPr/>
        </p:nvSpPr>
        <p:spPr>
          <a:xfrm>
            <a:off x="1324647" y="964257"/>
            <a:ext cx="895238" cy="182880"/>
          </a:xfrm>
          <a:prstGeom prst="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latin typeface="Calibri" panose="020F0502020204030204" pitchFamily="34" charset="0"/>
                <a:cs typeface="Calibri" panose="020F0502020204030204" pitchFamily="34" charset="0"/>
              </a:rPr>
              <a:t>Classic</a:t>
            </a:r>
          </a:p>
        </p:txBody>
      </p:sp>
      <p:sp>
        <p:nvSpPr>
          <p:cNvPr id="63" name="Rectangle 62">
            <a:extLst>
              <a:ext uri="{FF2B5EF4-FFF2-40B4-BE49-F238E27FC236}">
                <a16:creationId xmlns:a16="http://schemas.microsoft.com/office/drawing/2014/main" id="{1B368151-7D0A-6C38-33A7-07A76BE89BA4}"/>
              </a:ext>
            </a:extLst>
          </p:cNvPr>
          <p:cNvSpPr/>
          <p:nvPr/>
        </p:nvSpPr>
        <p:spPr>
          <a:xfrm>
            <a:off x="1326847" y="1242816"/>
            <a:ext cx="271317"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CL</a:t>
            </a:r>
          </a:p>
        </p:txBody>
      </p:sp>
      <p:sp>
        <p:nvSpPr>
          <p:cNvPr id="64" name="Rectangle 63">
            <a:extLst>
              <a:ext uri="{FF2B5EF4-FFF2-40B4-BE49-F238E27FC236}">
                <a16:creationId xmlns:a16="http://schemas.microsoft.com/office/drawing/2014/main" id="{08B037F4-236E-82F4-52E1-FF9B56D62E1A}"/>
              </a:ext>
            </a:extLst>
          </p:cNvPr>
          <p:cNvSpPr/>
          <p:nvPr/>
        </p:nvSpPr>
        <p:spPr>
          <a:xfrm>
            <a:off x="1635036" y="1242816"/>
            <a:ext cx="6707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Coronet</a:t>
            </a:r>
          </a:p>
        </p:txBody>
      </p:sp>
      <p:sp>
        <p:nvSpPr>
          <p:cNvPr id="65" name="Rectangle 64">
            <a:extLst>
              <a:ext uri="{FF2B5EF4-FFF2-40B4-BE49-F238E27FC236}">
                <a16:creationId xmlns:a16="http://schemas.microsoft.com/office/drawing/2014/main" id="{C5E6625E-9311-19F0-77F0-C87225DDEB30}"/>
              </a:ext>
            </a:extLst>
          </p:cNvPr>
          <p:cNvSpPr/>
          <p:nvPr/>
        </p:nvSpPr>
        <p:spPr>
          <a:xfrm>
            <a:off x="1867078" y="2684605"/>
            <a:ext cx="34053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50" dirty="0">
                <a:solidFill>
                  <a:schemeClr val="tx1"/>
                </a:solidFill>
                <a:latin typeface="Calibri" panose="020F0502020204030204" pitchFamily="34" charset="0"/>
                <a:cs typeface="Calibri" panose="020F0502020204030204" pitchFamily="34" charset="0"/>
              </a:rPr>
              <a:t>Cap</a:t>
            </a:r>
          </a:p>
        </p:txBody>
      </p:sp>
      <p:sp>
        <p:nvSpPr>
          <p:cNvPr id="66" name="Rectangle 65">
            <a:extLst>
              <a:ext uri="{FF2B5EF4-FFF2-40B4-BE49-F238E27FC236}">
                <a16:creationId xmlns:a16="http://schemas.microsoft.com/office/drawing/2014/main" id="{F4102F5C-8F99-BDE3-FB64-94B7D634343E}"/>
              </a:ext>
            </a:extLst>
          </p:cNvPr>
          <p:cNvSpPr/>
          <p:nvPr/>
        </p:nvSpPr>
        <p:spPr>
          <a:xfrm>
            <a:off x="1253435" y="2989450"/>
            <a:ext cx="979486"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67" name="Rectangle 66">
            <a:extLst>
              <a:ext uri="{FF2B5EF4-FFF2-40B4-BE49-F238E27FC236}">
                <a16:creationId xmlns:a16="http://schemas.microsoft.com/office/drawing/2014/main" id="{843FEDC2-D287-0C91-3B5B-9AA8B1E3CF32}"/>
              </a:ext>
            </a:extLst>
          </p:cNvPr>
          <p:cNvSpPr/>
          <p:nvPr/>
        </p:nvSpPr>
        <p:spPr>
          <a:xfrm>
            <a:off x="1627578" y="3542697"/>
            <a:ext cx="64506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panose="020F0502020204030204" pitchFamily="34" charset="0"/>
                <a:cs typeface="Calibri" panose="020F0502020204030204" pitchFamily="34" charset="0"/>
              </a:rPr>
              <a:t>Capped</a:t>
            </a:r>
          </a:p>
        </p:txBody>
      </p:sp>
      <p:sp>
        <p:nvSpPr>
          <p:cNvPr id="68" name="Rectangle 67">
            <a:extLst>
              <a:ext uri="{FF2B5EF4-FFF2-40B4-BE49-F238E27FC236}">
                <a16:creationId xmlns:a16="http://schemas.microsoft.com/office/drawing/2014/main" id="{214BEA47-3A1F-48D4-0898-BF5511E79815}"/>
              </a:ext>
            </a:extLst>
          </p:cNvPr>
          <p:cNvSpPr/>
          <p:nvPr/>
        </p:nvSpPr>
        <p:spPr>
          <a:xfrm>
            <a:off x="1283193" y="3831194"/>
            <a:ext cx="101682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69" name="Rectangle 68">
            <a:extLst>
              <a:ext uri="{FF2B5EF4-FFF2-40B4-BE49-F238E27FC236}">
                <a16:creationId xmlns:a16="http://schemas.microsoft.com/office/drawing/2014/main" id="{3A925A26-F712-07DC-E28C-10BEF56B1C34}"/>
              </a:ext>
            </a:extLst>
          </p:cNvPr>
          <p:cNvSpPr/>
          <p:nvPr/>
        </p:nvSpPr>
        <p:spPr>
          <a:xfrm>
            <a:off x="2206784" y="4111274"/>
            <a:ext cx="13049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96882E0-11EA-1012-2004-95BB95A0B3B1}"/>
              </a:ext>
            </a:extLst>
          </p:cNvPr>
          <p:cNvSpPr/>
          <p:nvPr/>
        </p:nvSpPr>
        <p:spPr>
          <a:xfrm>
            <a:off x="1291821" y="4789576"/>
            <a:ext cx="87519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71" name="Rectangle 70">
            <a:extLst>
              <a:ext uri="{FF2B5EF4-FFF2-40B4-BE49-F238E27FC236}">
                <a16:creationId xmlns:a16="http://schemas.microsoft.com/office/drawing/2014/main" id="{1E437617-7F4C-0F78-5C87-8008041BFC00}"/>
              </a:ext>
            </a:extLst>
          </p:cNvPr>
          <p:cNvSpPr/>
          <p:nvPr/>
        </p:nvSpPr>
        <p:spPr>
          <a:xfrm>
            <a:off x="2164299" y="4789576"/>
            <a:ext cx="157976"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9987E33-B0A0-E381-4A53-6F3422B639A4}"/>
              </a:ext>
            </a:extLst>
          </p:cNvPr>
          <p:cNvSpPr/>
          <p:nvPr/>
        </p:nvSpPr>
        <p:spPr>
          <a:xfrm>
            <a:off x="1296316" y="5667366"/>
            <a:ext cx="87519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73" name="Rectangle 72">
            <a:extLst>
              <a:ext uri="{FF2B5EF4-FFF2-40B4-BE49-F238E27FC236}">
                <a16:creationId xmlns:a16="http://schemas.microsoft.com/office/drawing/2014/main" id="{7B534E44-9749-2170-C6C3-07616C0CC3CD}"/>
              </a:ext>
            </a:extLst>
          </p:cNvPr>
          <p:cNvSpPr/>
          <p:nvPr/>
        </p:nvSpPr>
        <p:spPr>
          <a:xfrm>
            <a:off x="2168794" y="5667366"/>
            <a:ext cx="157976"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584416E-CDDD-217B-7662-5D38869D1E81}"/>
              </a:ext>
            </a:extLst>
          </p:cNvPr>
          <p:cNvSpPr/>
          <p:nvPr/>
        </p:nvSpPr>
        <p:spPr>
          <a:xfrm>
            <a:off x="2292839" y="964257"/>
            <a:ext cx="704137" cy="182880"/>
          </a:xfrm>
          <a:prstGeom prst="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latin typeface="Calibri" panose="020F0502020204030204" pitchFamily="34" charset="0"/>
                <a:cs typeface="Calibri" panose="020F0502020204030204" pitchFamily="34" charset="0"/>
              </a:rPr>
              <a:t>Braided</a:t>
            </a:r>
          </a:p>
        </p:txBody>
      </p:sp>
      <p:sp>
        <p:nvSpPr>
          <p:cNvPr id="75" name="Rectangle 74">
            <a:extLst>
              <a:ext uri="{FF2B5EF4-FFF2-40B4-BE49-F238E27FC236}">
                <a16:creationId xmlns:a16="http://schemas.microsoft.com/office/drawing/2014/main" id="{2B77AF51-5F2E-A17E-CC6F-73D2F37AC85E}"/>
              </a:ext>
            </a:extLst>
          </p:cNvPr>
          <p:cNvSpPr/>
          <p:nvPr/>
        </p:nvSpPr>
        <p:spPr>
          <a:xfrm>
            <a:off x="2316344" y="1242816"/>
            <a:ext cx="6707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Braided</a:t>
            </a:r>
          </a:p>
        </p:txBody>
      </p:sp>
      <p:sp>
        <p:nvSpPr>
          <p:cNvPr id="76" name="Rectangle 75">
            <a:extLst>
              <a:ext uri="{FF2B5EF4-FFF2-40B4-BE49-F238E27FC236}">
                <a16:creationId xmlns:a16="http://schemas.microsoft.com/office/drawing/2014/main" id="{B52D1014-DC26-1485-0DBD-98920BC4ACA1}"/>
              </a:ext>
            </a:extLst>
          </p:cNvPr>
          <p:cNvSpPr/>
          <p:nvPr/>
        </p:nvSpPr>
        <p:spPr>
          <a:xfrm>
            <a:off x="2206784" y="2684605"/>
            <a:ext cx="2012322"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7" name="Rectangle 76">
            <a:extLst>
              <a:ext uri="{FF2B5EF4-FFF2-40B4-BE49-F238E27FC236}">
                <a16:creationId xmlns:a16="http://schemas.microsoft.com/office/drawing/2014/main" id="{3F02C944-1A76-9EF7-1D27-245E3256A4A0}"/>
              </a:ext>
            </a:extLst>
          </p:cNvPr>
          <p:cNvSpPr/>
          <p:nvPr/>
        </p:nvSpPr>
        <p:spPr>
          <a:xfrm>
            <a:off x="2232921" y="2989450"/>
            <a:ext cx="269582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8" name="Rectangle 77">
            <a:extLst>
              <a:ext uri="{FF2B5EF4-FFF2-40B4-BE49-F238E27FC236}">
                <a16:creationId xmlns:a16="http://schemas.microsoft.com/office/drawing/2014/main" id="{86075B60-4878-AE18-532E-5FDABFF740C9}"/>
              </a:ext>
            </a:extLst>
          </p:cNvPr>
          <p:cNvSpPr/>
          <p:nvPr/>
        </p:nvSpPr>
        <p:spPr>
          <a:xfrm>
            <a:off x="2272648" y="3542697"/>
            <a:ext cx="26576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9" name="Rectangle 78">
            <a:extLst>
              <a:ext uri="{FF2B5EF4-FFF2-40B4-BE49-F238E27FC236}">
                <a16:creationId xmlns:a16="http://schemas.microsoft.com/office/drawing/2014/main" id="{6CD54FF0-C0BE-E6C7-18CB-1957D2D3BEFB}"/>
              </a:ext>
            </a:extLst>
          </p:cNvPr>
          <p:cNvSpPr/>
          <p:nvPr/>
        </p:nvSpPr>
        <p:spPr>
          <a:xfrm>
            <a:off x="2307832" y="3831194"/>
            <a:ext cx="262569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81" name="Rectangle 80">
            <a:extLst>
              <a:ext uri="{FF2B5EF4-FFF2-40B4-BE49-F238E27FC236}">
                <a16:creationId xmlns:a16="http://schemas.microsoft.com/office/drawing/2014/main" id="{CBFBFE94-399C-A5A3-332B-FAB4CE754D06}"/>
              </a:ext>
            </a:extLst>
          </p:cNvPr>
          <p:cNvSpPr/>
          <p:nvPr/>
        </p:nvSpPr>
        <p:spPr>
          <a:xfrm>
            <a:off x="2337280" y="4111274"/>
            <a:ext cx="193280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82" name="Rectangle 81">
            <a:extLst>
              <a:ext uri="{FF2B5EF4-FFF2-40B4-BE49-F238E27FC236}">
                <a16:creationId xmlns:a16="http://schemas.microsoft.com/office/drawing/2014/main" id="{1FF41F2A-BCA1-4833-1FF0-EAE1DBA624AD}"/>
              </a:ext>
            </a:extLst>
          </p:cNvPr>
          <p:cNvSpPr/>
          <p:nvPr/>
        </p:nvSpPr>
        <p:spPr>
          <a:xfrm>
            <a:off x="2324487" y="4789576"/>
            <a:ext cx="320652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4" name="Rectangle 83">
            <a:extLst>
              <a:ext uri="{FF2B5EF4-FFF2-40B4-BE49-F238E27FC236}">
                <a16:creationId xmlns:a16="http://schemas.microsoft.com/office/drawing/2014/main" id="{014DD2D4-472F-2E37-6D2A-879C82FED81E}"/>
              </a:ext>
            </a:extLst>
          </p:cNvPr>
          <p:cNvSpPr/>
          <p:nvPr/>
        </p:nvSpPr>
        <p:spPr>
          <a:xfrm>
            <a:off x="2337280" y="5667366"/>
            <a:ext cx="320652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5" name="Rectangle 84">
            <a:extLst>
              <a:ext uri="{FF2B5EF4-FFF2-40B4-BE49-F238E27FC236}">
                <a16:creationId xmlns:a16="http://schemas.microsoft.com/office/drawing/2014/main" id="{587D8494-AC2D-2D6D-8452-F1299C249F16}"/>
              </a:ext>
            </a:extLst>
          </p:cNvPr>
          <p:cNvSpPr/>
          <p:nvPr/>
        </p:nvSpPr>
        <p:spPr>
          <a:xfrm>
            <a:off x="2300017" y="5943633"/>
            <a:ext cx="3248025"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6" name="Rectangle 85">
            <a:extLst>
              <a:ext uri="{FF2B5EF4-FFF2-40B4-BE49-F238E27FC236}">
                <a16:creationId xmlns:a16="http://schemas.microsoft.com/office/drawing/2014/main" id="{E84D825B-7CF8-CC4B-DCC2-276578A03034}"/>
              </a:ext>
            </a:extLst>
          </p:cNvPr>
          <p:cNvSpPr/>
          <p:nvPr/>
        </p:nvSpPr>
        <p:spPr>
          <a:xfrm>
            <a:off x="2292839" y="6236107"/>
            <a:ext cx="3248025"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7" name="Rectangle 86">
            <a:extLst>
              <a:ext uri="{FF2B5EF4-FFF2-40B4-BE49-F238E27FC236}">
                <a16:creationId xmlns:a16="http://schemas.microsoft.com/office/drawing/2014/main" id="{F548FF92-9BBC-2456-8109-ACC27B652329}"/>
              </a:ext>
            </a:extLst>
          </p:cNvPr>
          <p:cNvSpPr/>
          <p:nvPr/>
        </p:nvSpPr>
        <p:spPr>
          <a:xfrm>
            <a:off x="2666212" y="4505809"/>
            <a:ext cx="28962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50" dirty="0">
                <a:solidFill>
                  <a:schemeClr val="tx1"/>
                </a:solidFill>
                <a:latin typeface="Calibri" panose="020F0502020204030204" pitchFamily="34" charset="0"/>
                <a:cs typeface="Calibri" panose="020F0502020204030204" pitchFamily="34" charset="0"/>
              </a:rPr>
              <a:t>T1/2</a:t>
            </a:r>
          </a:p>
        </p:txBody>
      </p:sp>
      <p:sp>
        <p:nvSpPr>
          <p:cNvPr id="88" name="Rectangle 87">
            <a:extLst>
              <a:ext uri="{FF2B5EF4-FFF2-40B4-BE49-F238E27FC236}">
                <a16:creationId xmlns:a16="http://schemas.microsoft.com/office/drawing/2014/main" id="{B855058E-FD73-0712-C490-8F4D444909F4}"/>
              </a:ext>
            </a:extLst>
          </p:cNvPr>
          <p:cNvSpPr/>
          <p:nvPr/>
        </p:nvSpPr>
        <p:spPr>
          <a:xfrm>
            <a:off x="2984163" y="1242816"/>
            <a:ext cx="107828" cy="182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B3CA7D1-AEC3-AF80-76AD-68C938840593}"/>
              </a:ext>
            </a:extLst>
          </p:cNvPr>
          <p:cNvSpPr/>
          <p:nvPr/>
        </p:nvSpPr>
        <p:spPr>
          <a:xfrm>
            <a:off x="3098706" y="1242816"/>
            <a:ext cx="241782" cy="182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18288" rtlCol="0" anchor="ctr"/>
          <a:lstStyle/>
          <a:p>
            <a:pPr algn="ctr"/>
            <a:r>
              <a:rPr lang="en-US" sz="1100" dirty="0">
                <a:solidFill>
                  <a:schemeClr val="tx1"/>
                </a:solidFill>
                <a:latin typeface="Calibri" panose="020F0502020204030204" pitchFamily="34" charset="0"/>
                <a:cs typeface="Calibri" panose="020F0502020204030204" pitchFamily="34" charset="0"/>
              </a:rPr>
              <a:t>IH</a:t>
            </a:r>
          </a:p>
        </p:txBody>
      </p:sp>
      <p:sp>
        <p:nvSpPr>
          <p:cNvPr id="90" name="Rectangle 89">
            <a:extLst>
              <a:ext uri="{FF2B5EF4-FFF2-40B4-BE49-F238E27FC236}">
                <a16:creationId xmlns:a16="http://schemas.microsoft.com/office/drawing/2014/main" id="{D961D10A-4ED8-94A3-2FAA-715593B47696}"/>
              </a:ext>
            </a:extLst>
          </p:cNvPr>
          <p:cNvSpPr/>
          <p:nvPr/>
        </p:nvSpPr>
        <p:spPr>
          <a:xfrm>
            <a:off x="3340487" y="1242816"/>
            <a:ext cx="2229433"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91" name="Rectangle 90">
            <a:extLst>
              <a:ext uri="{FF2B5EF4-FFF2-40B4-BE49-F238E27FC236}">
                <a16:creationId xmlns:a16="http://schemas.microsoft.com/office/drawing/2014/main" id="{759ED539-2249-5C40-62C1-0229155FBCDD}"/>
              </a:ext>
            </a:extLst>
          </p:cNvPr>
          <p:cNvSpPr/>
          <p:nvPr/>
        </p:nvSpPr>
        <p:spPr>
          <a:xfrm>
            <a:off x="2700764" y="2403148"/>
            <a:ext cx="1518342" cy="182880"/>
          </a:xfrm>
          <a:prstGeom prst="rect">
            <a:avLst/>
          </a:prstGeom>
          <a:solidFill>
            <a:schemeClr val="tx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latin typeface="Calibri" panose="020F0502020204030204" pitchFamily="34" charset="0"/>
                <a:cs typeface="Calibri" panose="020F0502020204030204" pitchFamily="34" charset="0"/>
              </a:rPr>
              <a:t>Three Cent</a:t>
            </a:r>
          </a:p>
        </p:txBody>
      </p:sp>
      <p:sp>
        <p:nvSpPr>
          <p:cNvPr id="92" name="Rectangle 91">
            <a:extLst>
              <a:ext uri="{FF2B5EF4-FFF2-40B4-BE49-F238E27FC236}">
                <a16:creationId xmlns:a16="http://schemas.microsoft.com/office/drawing/2014/main" id="{4A5A1DE0-D612-5DDA-AD45-D2F7FE4B6251}"/>
              </a:ext>
            </a:extLst>
          </p:cNvPr>
          <p:cNvSpPr/>
          <p:nvPr/>
        </p:nvSpPr>
        <p:spPr>
          <a:xfrm>
            <a:off x="3426210" y="4505809"/>
            <a:ext cx="1469777"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Type 3</a:t>
            </a:r>
          </a:p>
        </p:txBody>
      </p:sp>
      <p:sp>
        <p:nvSpPr>
          <p:cNvPr id="93" name="Rectangle 92">
            <a:extLst>
              <a:ext uri="{FF2B5EF4-FFF2-40B4-BE49-F238E27FC236}">
                <a16:creationId xmlns:a16="http://schemas.microsoft.com/office/drawing/2014/main" id="{221B0CD7-23F5-CB46-B9D9-033329ECF386}"/>
              </a:ext>
            </a:extLst>
          </p:cNvPr>
          <p:cNvSpPr/>
          <p:nvPr/>
        </p:nvSpPr>
        <p:spPr>
          <a:xfrm>
            <a:off x="2947079" y="5078399"/>
            <a:ext cx="1940151"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Three Dollar</a:t>
            </a:r>
          </a:p>
        </p:txBody>
      </p:sp>
      <p:sp>
        <p:nvSpPr>
          <p:cNvPr id="94" name="Rectangle 93">
            <a:extLst>
              <a:ext uri="{FF2B5EF4-FFF2-40B4-BE49-F238E27FC236}">
                <a16:creationId xmlns:a16="http://schemas.microsoft.com/office/drawing/2014/main" id="{BCBC7573-4F85-20C0-94BB-0A80F27958A3}"/>
              </a:ext>
            </a:extLst>
          </p:cNvPr>
          <p:cNvSpPr/>
          <p:nvPr/>
        </p:nvSpPr>
        <p:spPr>
          <a:xfrm>
            <a:off x="4567727" y="5377658"/>
            <a:ext cx="11914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CFC87022-EF41-3F69-CC50-118CA0B92F47}"/>
              </a:ext>
            </a:extLst>
          </p:cNvPr>
          <p:cNvSpPr txBox="1"/>
          <p:nvPr/>
        </p:nvSpPr>
        <p:spPr>
          <a:xfrm>
            <a:off x="774" y="1458220"/>
            <a:ext cx="788280" cy="292388"/>
          </a:xfrm>
          <a:prstGeom prst="rect">
            <a:avLst/>
          </a:prstGeom>
          <a:noFill/>
        </p:spPr>
        <p:txBody>
          <a:bodyPr wrap="square" rtlCol="0">
            <a:spAutoFit/>
          </a:bodyPr>
          <a:lstStyle/>
          <a:p>
            <a:pPr algn="r"/>
            <a:r>
              <a:rPr lang="en-US" sz="1300" dirty="0"/>
              <a:t>2 Cent</a:t>
            </a:r>
          </a:p>
        </p:txBody>
      </p:sp>
      <p:sp>
        <p:nvSpPr>
          <p:cNvPr id="96" name="TextBox 95">
            <a:extLst>
              <a:ext uri="{FF2B5EF4-FFF2-40B4-BE49-F238E27FC236}">
                <a16:creationId xmlns:a16="http://schemas.microsoft.com/office/drawing/2014/main" id="{64995EEC-E85F-40CD-4FF3-680CF7F7FBDA}"/>
              </a:ext>
            </a:extLst>
          </p:cNvPr>
          <p:cNvSpPr txBox="1"/>
          <p:nvPr/>
        </p:nvSpPr>
        <p:spPr>
          <a:xfrm>
            <a:off x="774" y="2352897"/>
            <a:ext cx="788280" cy="292388"/>
          </a:xfrm>
          <a:prstGeom prst="rect">
            <a:avLst/>
          </a:prstGeom>
          <a:noFill/>
        </p:spPr>
        <p:txBody>
          <a:bodyPr wrap="square" rtlCol="0">
            <a:spAutoFit/>
          </a:bodyPr>
          <a:lstStyle/>
          <a:p>
            <a:pPr algn="r"/>
            <a:r>
              <a:rPr lang="en-US" sz="1300" dirty="0"/>
              <a:t>3 Cent</a:t>
            </a:r>
          </a:p>
        </p:txBody>
      </p:sp>
      <p:sp>
        <p:nvSpPr>
          <p:cNvPr id="97" name="Rectangle 96">
            <a:extLst>
              <a:ext uri="{FF2B5EF4-FFF2-40B4-BE49-F238E27FC236}">
                <a16:creationId xmlns:a16="http://schemas.microsoft.com/office/drawing/2014/main" id="{C7835E96-E6A1-C848-EA90-35E6F8D5059C}"/>
              </a:ext>
            </a:extLst>
          </p:cNvPr>
          <p:cNvSpPr/>
          <p:nvPr/>
        </p:nvSpPr>
        <p:spPr>
          <a:xfrm>
            <a:off x="3351258" y="1508532"/>
            <a:ext cx="898398" cy="182880"/>
          </a:xfrm>
          <a:prstGeom prst="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latin typeface="Calibri" panose="020F0502020204030204" pitchFamily="34" charset="0"/>
                <a:cs typeface="Calibri" panose="020F0502020204030204" pitchFamily="34" charset="0"/>
              </a:rPr>
              <a:t>Two Cent</a:t>
            </a:r>
          </a:p>
        </p:txBody>
      </p:sp>
      <p:sp>
        <p:nvSpPr>
          <p:cNvPr id="98" name="Rectangle 97">
            <a:extLst>
              <a:ext uri="{FF2B5EF4-FFF2-40B4-BE49-F238E27FC236}">
                <a16:creationId xmlns:a16="http://schemas.microsoft.com/office/drawing/2014/main" id="{8269ACC9-ABC4-1F48-FC40-EF0BBA1DE28F}"/>
              </a:ext>
            </a:extLst>
          </p:cNvPr>
          <p:cNvSpPr/>
          <p:nvPr/>
        </p:nvSpPr>
        <p:spPr>
          <a:xfrm>
            <a:off x="3448193" y="2058013"/>
            <a:ext cx="1144163"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Shield</a:t>
            </a:r>
          </a:p>
        </p:txBody>
      </p:sp>
      <p:sp>
        <p:nvSpPr>
          <p:cNvPr id="99" name="Rectangle 98">
            <a:extLst>
              <a:ext uri="{FF2B5EF4-FFF2-40B4-BE49-F238E27FC236}">
                <a16:creationId xmlns:a16="http://schemas.microsoft.com/office/drawing/2014/main" id="{997FC476-2C28-90E1-F9A9-D28AB3C21DE4}"/>
              </a:ext>
            </a:extLst>
          </p:cNvPr>
          <p:cNvSpPr/>
          <p:nvPr/>
        </p:nvSpPr>
        <p:spPr>
          <a:xfrm>
            <a:off x="4307165" y="3258066"/>
            <a:ext cx="188935" cy="182880"/>
          </a:xfrm>
          <a:prstGeom prst="rect">
            <a:avLst/>
          </a:prstGeom>
          <a:solidFill>
            <a:schemeClr val="tx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rgbClr val="FF0000"/>
                </a:solidFill>
                <a:latin typeface="Calibri" panose="020F0502020204030204" pitchFamily="34" charset="0"/>
                <a:cs typeface="Calibri" panose="020F0502020204030204" pitchFamily="34" charset="0"/>
              </a:rPr>
              <a:t>20</a:t>
            </a:r>
          </a:p>
        </p:txBody>
      </p:sp>
      <p:sp>
        <p:nvSpPr>
          <p:cNvPr id="100" name="Rectangle 99">
            <a:extLst>
              <a:ext uri="{FF2B5EF4-FFF2-40B4-BE49-F238E27FC236}">
                <a16:creationId xmlns:a16="http://schemas.microsoft.com/office/drawing/2014/main" id="{D78064CD-BF47-3C24-3EFF-4459BA03B4CC}"/>
              </a:ext>
            </a:extLst>
          </p:cNvPr>
          <p:cNvSpPr/>
          <p:nvPr/>
        </p:nvSpPr>
        <p:spPr>
          <a:xfrm>
            <a:off x="4927428" y="2989450"/>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1" name="Rectangle 100">
            <a:extLst>
              <a:ext uri="{FF2B5EF4-FFF2-40B4-BE49-F238E27FC236}">
                <a16:creationId xmlns:a16="http://schemas.microsoft.com/office/drawing/2014/main" id="{E0FC207B-6A3D-5C38-2ACF-0FB52AD22242}"/>
              </a:ext>
            </a:extLst>
          </p:cNvPr>
          <p:cNvSpPr/>
          <p:nvPr/>
        </p:nvSpPr>
        <p:spPr>
          <a:xfrm>
            <a:off x="4934843" y="3542697"/>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2" name="Rectangle 101">
            <a:extLst>
              <a:ext uri="{FF2B5EF4-FFF2-40B4-BE49-F238E27FC236}">
                <a16:creationId xmlns:a16="http://schemas.microsoft.com/office/drawing/2014/main" id="{2EC59308-C41E-32CB-2E81-6FEF2578744A}"/>
              </a:ext>
            </a:extLst>
          </p:cNvPr>
          <p:cNvSpPr/>
          <p:nvPr/>
        </p:nvSpPr>
        <p:spPr>
          <a:xfrm>
            <a:off x="4927918" y="3831194"/>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3" name="Rectangle 102">
            <a:extLst>
              <a:ext uri="{FF2B5EF4-FFF2-40B4-BE49-F238E27FC236}">
                <a16:creationId xmlns:a16="http://schemas.microsoft.com/office/drawing/2014/main" id="{F681C764-AA8E-31DC-60B4-908D5076058A}"/>
              </a:ext>
            </a:extLst>
          </p:cNvPr>
          <p:cNvSpPr/>
          <p:nvPr/>
        </p:nvSpPr>
        <p:spPr>
          <a:xfrm>
            <a:off x="4468826" y="4111274"/>
            <a:ext cx="100124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Morgan</a:t>
            </a:r>
          </a:p>
        </p:txBody>
      </p:sp>
      <p:sp>
        <p:nvSpPr>
          <p:cNvPr id="104" name="Rectangle 103">
            <a:extLst>
              <a:ext uri="{FF2B5EF4-FFF2-40B4-BE49-F238E27FC236}">
                <a16:creationId xmlns:a16="http://schemas.microsoft.com/office/drawing/2014/main" id="{B94A6008-5610-2EF6-1982-2E587A59BA09}"/>
              </a:ext>
            </a:extLst>
          </p:cNvPr>
          <p:cNvSpPr/>
          <p:nvPr/>
        </p:nvSpPr>
        <p:spPr>
          <a:xfrm>
            <a:off x="6370870" y="4111274"/>
            <a:ext cx="4571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AEE94896-75F2-FFE4-267F-FCF45CBC32A8}"/>
              </a:ext>
            </a:extLst>
          </p:cNvPr>
          <p:cNvCxnSpPr>
            <a:stCxn id="103" idx="3"/>
            <a:endCxn id="104" idx="1"/>
          </p:cNvCxnSpPr>
          <p:nvPr/>
        </p:nvCxnSpPr>
        <p:spPr>
          <a:xfrm>
            <a:off x="5470069" y="4202714"/>
            <a:ext cx="9008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DAD93B6-9A9C-4AE5-4188-2992B4004669}"/>
              </a:ext>
            </a:extLst>
          </p:cNvPr>
          <p:cNvSpPr/>
          <p:nvPr/>
        </p:nvSpPr>
        <p:spPr>
          <a:xfrm>
            <a:off x="4275896" y="4262290"/>
            <a:ext cx="5443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Trade</a:t>
            </a:r>
          </a:p>
        </p:txBody>
      </p:sp>
      <p:cxnSp>
        <p:nvCxnSpPr>
          <p:cNvPr id="108" name="Straight Connector 107">
            <a:extLst>
              <a:ext uri="{FF2B5EF4-FFF2-40B4-BE49-F238E27FC236}">
                <a16:creationId xmlns:a16="http://schemas.microsoft.com/office/drawing/2014/main" id="{0A59C9D6-1298-9BED-726F-99E04C5EF34F}"/>
              </a:ext>
            </a:extLst>
          </p:cNvPr>
          <p:cNvCxnSpPr/>
          <p:nvPr/>
        </p:nvCxnSpPr>
        <p:spPr>
          <a:xfrm>
            <a:off x="264205" y="2322198"/>
            <a:ext cx="11618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18429BD5-EFE3-182A-E70C-38086953A932}"/>
              </a:ext>
            </a:extLst>
          </p:cNvPr>
          <p:cNvSpPr txBox="1"/>
          <p:nvPr/>
        </p:nvSpPr>
        <p:spPr>
          <a:xfrm>
            <a:off x="774" y="1730392"/>
            <a:ext cx="788280" cy="292388"/>
          </a:xfrm>
          <a:prstGeom prst="rect">
            <a:avLst/>
          </a:prstGeom>
          <a:noFill/>
        </p:spPr>
        <p:txBody>
          <a:bodyPr wrap="square" rtlCol="0">
            <a:spAutoFit/>
          </a:bodyPr>
          <a:lstStyle/>
          <a:p>
            <a:pPr algn="r"/>
            <a:r>
              <a:rPr lang="en-US" sz="1300" dirty="0"/>
              <a:t>3 Cent</a:t>
            </a:r>
          </a:p>
        </p:txBody>
      </p:sp>
      <p:sp>
        <p:nvSpPr>
          <p:cNvPr id="110" name="Rectangle 109">
            <a:extLst>
              <a:ext uri="{FF2B5EF4-FFF2-40B4-BE49-F238E27FC236}">
                <a16:creationId xmlns:a16="http://schemas.microsoft.com/office/drawing/2014/main" id="{C5897022-308E-C44A-BD2F-C70FF04CC09E}"/>
              </a:ext>
            </a:extLst>
          </p:cNvPr>
          <p:cNvSpPr/>
          <p:nvPr/>
        </p:nvSpPr>
        <p:spPr>
          <a:xfrm>
            <a:off x="3448193" y="1787123"/>
            <a:ext cx="1384592" cy="182880"/>
          </a:xfrm>
          <a:prstGeom prst="rect">
            <a:avLst/>
          </a:prstGeom>
          <a:solidFill>
            <a:srgbClr val="CCEC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latin typeface="Calibri" panose="020F0502020204030204" pitchFamily="34" charset="0"/>
                <a:cs typeface="Calibri" panose="020F0502020204030204" pitchFamily="34" charset="0"/>
              </a:rPr>
              <a:t>Three Cent</a:t>
            </a:r>
          </a:p>
        </p:txBody>
      </p:sp>
      <p:sp>
        <p:nvSpPr>
          <p:cNvPr id="111" name="Rectangle 110">
            <a:extLst>
              <a:ext uri="{FF2B5EF4-FFF2-40B4-BE49-F238E27FC236}">
                <a16:creationId xmlns:a16="http://schemas.microsoft.com/office/drawing/2014/main" id="{A88F2430-AED0-4287-BD54-FB4FA97454D1}"/>
              </a:ext>
            </a:extLst>
          </p:cNvPr>
          <p:cNvSpPr/>
          <p:nvPr/>
        </p:nvSpPr>
        <p:spPr>
          <a:xfrm>
            <a:off x="4573450" y="2058013"/>
            <a:ext cx="1283913"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Liberty “V”</a:t>
            </a:r>
          </a:p>
        </p:txBody>
      </p:sp>
      <p:sp>
        <p:nvSpPr>
          <p:cNvPr id="112" name="Rectangle 111">
            <a:extLst>
              <a:ext uri="{FF2B5EF4-FFF2-40B4-BE49-F238E27FC236}">
                <a16:creationId xmlns:a16="http://schemas.microsoft.com/office/drawing/2014/main" id="{5CB5C7BD-AE60-8496-F719-FA2317DB976F}"/>
              </a:ext>
            </a:extLst>
          </p:cNvPr>
          <p:cNvSpPr/>
          <p:nvPr/>
        </p:nvSpPr>
        <p:spPr>
          <a:xfrm>
            <a:off x="5540865" y="4789576"/>
            <a:ext cx="1230344"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3" name="Rectangle 112">
            <a:extLst>
              <a:ext uri="{FF2B5EF4-FFF2-40B4-BE49-F238E27FC236}">
                <a16:creationId xmlns:a16="http://schemas.microsoft.com/office/drawing/2014/main" id="{C41DD09F-DE07-456F-7BE6-3C28111706AC}"/>
              </a:ext>
            </a:extLst>
          </p:cNvPr>
          <p:cNvSpPr/>
          <p:nvPr/>
        </p:nvSpPr>
        <p:spPr>
          <a:xfrm>
            <a:off x="5540864" y="5667366"/>
            <a:ext cx="1230344"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4" name="Rectangle 113">
            <a:extLst>
              <a:ext uri="{FF2B5EF4-FFF2-40B4-BE49-F238E27FC236}">
                <a16:creationId xmlns:a16="http://schemas.microsoft.com/office/drawing/2014/main" id="{1B4C34C6-3170-44AE-6863-5202999F1ED2}"/>
              </a:ext>
            </a:extLst>
          </p:cNvPr>
          <p:cNvSpPr/>
          <p:nvPr/>
        </p:nvSpPr>
        <p:spPr>
          <a:xfrm>
            <a:off x="5543809" y="5943633"/>
            <a:ext cx="1348932"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5" name="Rectangle 114">
            <a:extLst>
              <a:ext uri="{FF2B5EF4-FFF2-40B4-BE49-F238E27FC236}">
                <a16:creationId xmlns:a16="http://schemas.microsoft.com/office/drawing/2014/main" id="{49028FF7-4608-624A-3EC3-B979D8FB3E1A}"/>
              </a:ext>
            </a:extLst>
          </p:cNvPr>
          <p:cNvSpPr/>
          <p:nvPr/>
        </p:nvSpPr>
        <p:spPr>
          <a:xfrm>
            <a:off x="5545096" y="6236107"/>
            <a:ext cx="134473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Saint Gaudens</a:t>
            </a:r>
          </a:p>
        </p:txBody>
      </p:sp>
      <p:sp>
        <p:nvSpPr>
          <p:cNvPr id="116" name="Rectangle 115">
            <a:extLst>
              <a:ext uri="{FF2B5EF4-FFF2-40B4-BE49-F238E27FC236}">
                <a16:creationId xmlns:a16="http://schemas.microsoft.com/office/drawing/2014/main" id="{BA8288A8-A81D-1304-DDDC-459D9E5A55C8}"/>
              </a:ext>
            </a:extLst>
          </p:cNvPr>
          <p:cNvSpPr/>
          <p:nvPr/>
        </p:nvSpPr>
        <p:spPr>
          <a:xfrm>
            <a:off x="5565448" y="1242816"/>
            <a:ext cx="278606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Wheat</a:t>
            </a:r>
          </a:p>
        </p:txBody>
      </p:sp>
      <p:sp>
        <p:nvSpPr>
          <p:cNvPr id="117" name="Rectangle 116">
            <a:extLst>
              <a:ext uri="{FF2B5EF4-FFF2-40B4-BE49-F238E27FC236}">
                <a16:creationId xmlns:a16="http://schemas.microsoft.com/office/drawing/2014/main" id="{C6297B31-962E-6453-8AD0-4858BF67320C}"/>
              </a:ext>
            </a:extLst>
          </p:cNvPr>
          <p:cNvSpPr/>
          <p:nvPr/>
        </p:nvSpPr>
        <p:spPr>
          <a:xfrm>
            <a:off x="5846957" y="2058013"/>
            <a:ext cx="130740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Buffalo</a:t>
            </a:r>
          </a:p>
        </p:txBody>
      </p:sp>
      <p:sp>
        <p:nvSpPr>
          <p:cNvPr id="118" name="Rectangle 117">
            <a:extLst>
              <a:ext uri="{FF2B5EF4-FFF2-40B4-BE49-F238E27FC236}">
                <a16:creationId xmlns:a16="http://schemas.microsoft.com/office/drawing/2014/main" id="{82724483-11E7-EF6A-7C0D-3570F65241C6}"/>
              </a:ext>
            </a:extLst>
          </p:cNvPr>
          <p:cNvSpPr/>
          <p:nvPr/>
        </p:nvSpPr>
        <p:spPr>
          <a:xfrm>
            <a:off x="7141962" y="2058013"/>
            <a:ext cx="3390565"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Jefferson v1</a:t>
            </a:r>
          </a:p>
        </p:txBody>
      </p:sp>
      <p:sp>
        <p:nvSpPr>
          <p:cNvPr id="119" name="Rectangle 118">
            <a:extLst>
              <a:ext uri="{FF2B5EF4-FFF2-40B4-BE49-F238E27FC236}">
                <a16:creationId xmlns:a16="http://schemas.microsoft.com/office/drawing/2014/main" id="{6A61EF47-E430-348B-128A-C7D9D8FD6D3D}"/>
              </a:ext>
            </a:extLst>
          </p:cNvPr>
          <p:cNvSpPr/>
          <p:nvPr/>
        </p:nvSpPr>
        <p:spPr>
          <a:xfrm>
            <a:off x="6066484" y="2989450"/>
            <a:ext cx="144315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Mercury</a:t>
            </a:r>
          </a:p>
        </p:txBody>
      </p:sp>
      <p:sp>
        <p:nvSpPr>
          <p:cNvPr id="120" name="Rectangle 119">
            <a:extLst>
              <a:ext uri="{FF2B5EF4-FFF2-40B4-BE49-F238E27FC236}">
                <a16:creationId xmlns:a16="http://schemas.microsoft.com/office/drawing/2014/main" id="{C4CB1127-5CB8-E881-3F2F-28B45456ECAC}"/>
              </a:ext>
            </a:extLst>
          </p:cNvPr>
          <p:cNvSpPr/>
          <p:nvPr/>
        </p:nvSpPr>
        <p:spPr>
          <a:xfrm>
            <a:off x="8585199" y="2989450"/>
            <a:ext cx="32977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Roosevelt</a:t>
            </a:r>
          </a:p>
        </p:txBody>
      </p:sp>
      <p:sp>
        <p:nvSpPr>
          <p:cNvPr id="121" name="Rectangle 120">
            <a:extLst>
              <a:ext uri="{FF2B5EF4-FFF2-40B4-BE49-F238E27FC236}">
                <a16:creationId xmlns:a16="http://schemas.microsoft.com/office/drawing/2014/main" id="{955E8D2C-EB48-3279-D0A4-59326BAE0082}"/>
              </a:ext>
            </a:extLst>
          </p:cNvPr>
          <p:cNvSpPr/>
          <p:nvPr/>
        </p:nvSpPr>
        <p:spPr>
          <a:xfrm>
            <a:off x="7509633" y="2989450"/>
            <a:ext cx="107556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Roosevelt</a:t>
            </a:r>
          </a:p>
        </p:txBody>
      </p:sp>
      <p:sp>
        <p:nvSpPr>
          <p:cNvPr id="122" name="Rectangle 121">
            <a:extLst>
              <a:ext uri="{FF2B5EF4-FFF2-40B4-BE49-F238E27FC236}">
                <a16:creationId xmlns:a16="http://schemas.microsoft.com/office/drawing/2014/main" id="{D32EE28C-4C9D-A45C-2940-EAD579A812E0}"/>
              </a:ext>
            </a:extLst>
          </p:cNvPr>
          <p:cNvSpPr/>
          <p:nvPr/>
        </p:nvSpPr>
        <p:spPr>
          <a:xfrm>
            <a:off x="6074542" y="3542697"/>
            <a:ext cx="7538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Standing</a:t>
            </a:r>
          </a:p>
        </p:txBody>
      </p:sp>
      <p:sp>
        <p:nvSpPr>
          <p:cNvPr id="123" name="Rectangle 122">
            <a:extLst>
              <a:ext uri="{FF2B5EF4-FFF2-40B4-BE49-F238E27FC236}">
                <a16:creationId xmlns:a16="http://schemas.microsoft.com/office/drawing/2014/main" id="{A36DEB5C-7869-C5EB-033D-3437D0BDF849}"/>
              </a:ext>
            </a:extLst>
          </p:cNvPr>
          <p:cNvSpPr/>
          <p:nvPr/>
        </p:nvSpPr>
        <p:spPr>
          <a:xfrm>
            <a:off x="6828402" y="3542697"/>
            <a:ext cx="175259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v1</a:t>
            </a:r>
          </a:p>
        </p:txBody>
      </p:sp>
      <p:sp>
        <p:nvSpPr>
          <p:cNvPr id="124" name="Rectangle 123">
            <a:extLst>
              <a:ext uri="{FF2B5EF4-FFF2-40B4-BE49-F238E27FC236}">
                <a16:creationId xmlns:a16="http://schemas.microsoft.com/office/drawing/2014/main" id="{F0DEDD14-8CB3-27E7-5E06-1CDCBD93F48F}"/>
              </a:ext>
            </a:extLst>
          </p:cNvPr>
          <p:cNvSpPr/>
          <p:nvPr/>
        </p:nvSpPr>
        <p:spPr>
          <a:xfrm>
            <a:off x="8585201" y="3542697"/>
            <a:ext cx="1659466"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v1</a:t>
            </a:r>
          </a:p>
        </p:txBody>
      </p:sp>
      <p:sp>
        <p:nvSpPr>
          <p:cNvPr id="125" name="Rectangle 124">
            <a:extLst>
              <a:ext uri="{FF2B5EF4-FFF2-40B4-BE49-F238E27FC236}">
                <a16:creationId xmlns:a16="http://schemas.microsoft.com/office/drawing/2014/main" id="{AD850D69-96D5-A123-EC14-8ABC6B486EC0}"/>
              </a:ext>
            </a:extLst>
          </p:cNvPr>
          <p:cNvSpPr/>
          <p:nvPr/>
        </p:nvSpPr>
        <p:spPr>
          <a:xfrm>
            <a:off x="6070767" y="3831194"/>
            <a:ext cx="154376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Walking Liberty</a:t>
            </a:r>
          </a:p>
        </p:txBody>
      </p:sp>
      <p:sp>
        <p:nvSpPr>
          <p:cNvPr id="126" name="Rectangle 125">
            <a:extLst>
              <a:ext uri="{FF2B5EF4-FFF2-40B4-BE49-F238E27FC236}">
                <a16:creationId xmlns:a16="http://schemas.microsoft.com/office/drawing/2014/main" id="{0E118EEE-2B19-E950-7025-9EEEC870AFAA}"/>
              </a:ext>
            </a:extLst>
          </p:cNvPr>
          <p:cNvSpPr/>
          <p:nvPr/>
        </p:nvSpPr>
        <p:spPr>
          <a:xfrm>
            <a:off x="7614541" y="3831194"/>
            <a:ext cx="91572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Franklin</a:t>
            </a:r>
          </a:p>
        </p:txBody>
      </p:sp>
      <p:sp>
        <p:nvSpPr>
          <p:cNvPr id="127" name="Rectangle 126">
            <a:extLst>
              <a:ext uri="{FF2B5EF4-FFF2-40B4-BE49-F238E27FC236}">
                <a16:creationId xmlns:a16="http://schemas.microsoft.com/office/drawing/2014/main" id="{13BAA92B-DAD0-4D06-0B5F-E5738058AE63}"/>
              </a:ext>
            </a:extLst>
          </p:cNvPr>
          <p:cNvSpPr/>
          <p:nvPr/>
        </p:nvSpPr>
        <p:spPr>
          <a:xfrm>
            <a:off x="8528846" y="3831194"/>
            <a:ext cx="344250" cy="18288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K</a:t>
            </a:r>
          </a:p>
        </p:txBody>
      </p:sp>
      <p:sp>
        <p:nvSpPr>
          <p:cNvPr id="128" name="Rectangle 127">
            <a:extLst>
              <a:ext uri="{FF2B5EF4-FFF2-40B4-BE49-F238E27FC236}">
                <a16:creationId xmlns:a16="http://schemas.microsoft.com/office/drawing/2014/main" id="{ACD6A3EC-1AF2-2279-74DD-772D446F2990}"/>
              </a:ext>
            </a:extLst>
          </p:cNvPr>
          <p:cNvSpPr/>
          <p:nvPr/>
        </p:nvSpPr>
        <p:spPr>
          <a:xfrm>
            <a:off x="8873100" y="3831194"/>
            <a:ext cx="3005700"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Kennedy</a:t>
            </a:r>
          </a:p>
        </p:txBody>
      </p:sp>
      <p:sp>
        <p:nvSpPr>
          <p:cNvPr id="129" name="Rectangle 128">
            <a:extLst>
              <a:ext uri="{FF2B5EF4-FFF2-40B4-BE49-F238E27FC236}">
                <a16:creationId xmlns:a16="http://schemas.microsoft.com/office/drawing/2014/main" id="{9D0D4581-0371-8C4E-C321-87F62B3F865B}"/>
              </a:ext>
            </a:extLst>
          </p:cNvPr>
          <p:cNvSpPr/>
          <p:nvPr/>
        </p:nvSpPr>
        <p:spPr>
          <a:xfrm>
            <a:off x="8879401" y="4111274"/>
            <a:ext cx="413612"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Ike</a:t>
            </a:r>
          </a:p>
        </p:txBody>
      </p:sp>
      <p:sp>
        <p:nvSpPr>
          <p:cNvPr id="130" name="Rectangle 129">
            <a:extLst>
              <a:ext uri="{FF2B5EF4-FFF2-40B4-BE49-F238E27FC236}">
                <a16:creationId xmlns:a16="http://schemas.microsoft.com/office/drawing/2014/main" id="{D2630D94-C79A-72E8-B2F7-7D556883A90C}"/>
              </a:ext>
            </a:extLst>
          </p:cNvPr>
          <p:cNvSpPr/>
          <p:nvPr/>
        </p:nvSpPr>
        <p:spPr>
          <a:xfrm>
            <a:off x="8877489" y="4264730"/>
            <a:ext cx="331497" cy="18288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Ike</a:t>
            </a:r>
          </a:p>
        </p:txBody>
      </p:sp>
      <p:sp>
        <p:nvSpPr>
          <p:cNvPr id="131" name="Rectangle 130">
            <a:extLst>
              <a:ext uri="{FF2B5EF4-FFF2-40B4-BE49-F238E27FC236}">
                <a16:creationId xmlns:a16="http://schemas.microsoft.com/office/drawing/2014/main" id="{8213E1B6-8107-2BF1-76C7-A6E47AA06D67}"/>
              </a:ext>
            </a:extLst>
          </p:cNvPr>
          <p:cNvSpPr/>
          <p:nvPr/>
        </p:nvSpPr>
        <p:spPr>
          <a:xfrm>
            <a:off x="9284655" y="4111274"/>
            <a:ext cx="177258"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2" name="Rectangle 131">
            <a:extLst>
              <a:ext uri="{FF2B5EF4-FFF2-40B4-BE49-F238E27FC236}">
                <a16:creationId xmlns:a16="http://schemas.microsoft.com/office/drawing/2014/main" id="{0EF0AC6B-1354-F572-1A6D-EE4A989B1104}"/>
              </a:ext>
            </a:extLst>
          </p:cNvPr>
          <p:cNvSpPr/>
          <p:nvPr/>
        </p:nvSpPr>
        <p:spPr>
          <a:xfrm>
            <a:off x="10164269" y="4111274"/>
            <a:ext cx="116334"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3" name="Rectangle 132">
            <a:extLst>
              <a:ext uri="{FF2B5EF4-FFF2-40B4-BE49-F238E27FC236}">
                <a16:creationId xmlns:a16="http://schemas.microsoft.com/office/drawing/2014/main" id="{F0592FBB-3254-5C34-C334-FCA4095B207D}"/>
              </a:ext>
            </a:extLst>
          </p:cNvPr>
          <p:cNvSpPr/>
          <p:nvPr/>
        </p:nvSpPr>
        <p:spPr>
          <a:xfrm>
            <a:off x="10280602" y="4111274"/>
            <a:ext cx="1598193"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Sacagawea</a:t>
            </a:r>
          </a:p>
        </p:txBody>
      </p:sp>
      <p:sp>
        <p:nvSpPr>
          <p:cNvPr id="134" name="Rectangle 133">
            <a:extLst>
              <a:ext uri="{FF2B5EF4-FFF2-40B4-BE49-F238E27FC236}">
                <a16:creationId xmlns:a16="http://schemas.microsoft.com/office/drawing/2014/main" id="{268A34AD-0A1C-3D87-08A4-2F621FE6DAEF}"/>
              </a:ext>
            </a:extLst>
          </p:cNvPr>
          <p:cNvSpPr/>
          <p:nvPr/>
        </p:nvSpPr>
        <p:spPr>
          <a:xfrm>
            <a:off x="10640906" y="4316674"/>
            <a:ext cx="753657"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Calibri" panose="020F0502020204030204" pitchFamily="34" charset="0"/>
                <a:cs typeface="Calibri" panose="020F0502020204030204" pitchFamily="34" charset="0"/>
              </a:rPr>
              <a:t>President</a:t>
            </a:r>
          </a:p>
        </p:txBody>
      </p:sp>
      <p:sp>
        <p:nvSpPr>
          <p:cNvPr id="135" name="Rectangle 134">
            <a:extLst>
              <a:ext uri="{FF2B5EF4-FFF2-40B4-BE49-F238E27FC236}">
                <a16:creationId xmlns:a16="http://schemas.microsoft.com/office/drawing/2014/main" id="{88325183-421E-505C-2F0A-1C7C03F5B830}"/>
              </a:ext>
            </a:extLst>
          </p:cNvPr>
          <p:cNvSpPr/>
          <p:nvPr/>
        </p:nvSpPr>
        <p:spPr>
          <a:xfrm>
            <a:off x="11391038" y="4316674"/>
            <a:ext cx="491960"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latin typeface="Calibri" panose="020F0502020204030204" pitchFamily="34" charset="0"/>
                <a:cs typeface="Calibri" panose="020F0502020204030204" pitchFamily="34" charset="0"/>
              </a:rPr>
              <a:t>Innov</a:t>
            </a:r>
            <a:endParaRPr lang="en-US" sz="1050" dirty="0">
              <a:solidFill>
                <a:schemeClr val="tx1"/>
              </a:solidFill>
              <a:latin typeface="Calibri" panose="020F0502020204030204" pitchFamily="34" charset="0"/>
              <a:cs typeface="Calibri" panose="020F0502020204030204" pitchFamily="34" charset="0"/>
            </a:endParaRPr>
          </a:p>
        </p:txBody>
      </p:sp>
      <p:sp>
        <p:nvSpPr>
          <p:cNvPr id="136" name="Rectangle 135">
            <a:extLst>
              <a:ext uri="{FF2B5EF4-FFF2-40B4-BE49-F238E27FC236}">
                <a16:creationId xmlns:a16="http://schemas.microsoft.com/office/drawing/2014/main" id="{B30CFFE2-293E-A0CB-1630-091EA5C15927}"/>
              </a:ext>
            </a:extLst>
          </p:cNvPr>
          <p:cNvSpPr/>
          <p:nvPr/>
        </p:nvSpPr>
        <p:spPr>
          <a:xfrm>
            <a:off x="8351520" y="1242816"/>
            <a:ext cx="243077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Memorial</a:t>
            </a:r>
          </a:p>
        </p:txBody>
      </p:sp>
      <p:sp>
        <p:nvSpPr>
          <p:cNvPr id="137" name="Rectangle 136">
            <a:extLst>
              <a:ext uri="{FF2B5EF4-FFF2-40B4-BE49-F238E27FC236}">
                <a16:creationId xmlns:a16="http://schemas.microsoft.com/office/drawing/2014/main" id="{1B7DF32F-19B4-4FB8-26F7-D3810F99AF06}"/>
              </a:ext>
            </a:extLst>
          </p:cNvPr>
          <p:cNvSpPr/>
          <p:nvPr/>
        </p:nvSpPr>
        <p:spPr>
          <a:xfrm>
            <a:off x="10817013" y="1242816"/>
            <a:ext cx="1061785"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Shield</a:t>
            </a:r>
          </a:p>
        </p:txBody>
      </p:sp>
      <p:sp>
        <p:nvSpPr>
          <p:cNvPr id="138" name="Rectangle 137">
            <a:extLst>
              <a:ext uri="{FF2B5EF4-FFF2-40B4-BE49-F238E27FC236}">
                <a16:creationId xmlns:a16="http://schemas.microsoft.com/office/drawing/2014/main" id="{6FDBEA13-A36C-39DA-0D86-1D3D66B3B47D}"/>
              </a:ext>
            </a:extLst>
          </p:cNvPr>
          <p:cNvSpPr/>
          <p:nvPr/>
        </p:nvSpPr>
        <p:spPr>
          <a:xfrm>
            <a:off x="10766213" y="1242816"/>
            <a:ext cx="45719"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9" name="Rectangle 138">
            <a:extLst>
              <a:ext uri="{FF2B5EF4-FFF2-40B4-BE49-F238E27FC236}">
                <a16:creationId xmlns:a16="http://schemas.microsoft.com/office/drawing/2014/main" id="{1F7C5E65-A3FC-D7FE-AB50-15F6D5D06E64}"/>
              </a:ext>
            </a:extLst>
          </p:cNvPr>
          <p:cNvSpPr/>
          <p:nvPr/>
        </p:nvSpPr>
        <p:spPr>
          <a:xfrm>
            <a:off x="6437931" y="4111274"/>
            <a:ext cx="29153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a:t>
            </a:r>
          </a:p>
        </p:txBody>
      </p:sp>
      <p:sp>
        <p:nvSpPr>
          <p:cNvPr id="140" name="Rectangle 139">
            <a:extLst>
              <a:ext uri="{FF2B5EF4-FFF2-40B4-BE49-F238E27FC236}">
                <a16:creationId xmlns:a16="http://schemas.microsoft.com/office/drawing/2014/main" id="{0DE7DDEC-BC5C-F838-C9F9-14E16941E11C}"/>
              </a:ext>
            </a:extLst>
          </p:cNvPr>
          <p:cNvSpPr/>
          <p:nvPr/>
        </p:nvSpPr>
        <p:spPr>
          <a:xfrm>
            <a:off x="6992637" y="4111274"/>
            <a:ext cx="4571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891578E4-A510-197B-C797-1220BA00B050}"/>
              </a:ext>
            </a:extLst>
          </p:cNvPr>
          <p:cNvCxnSpPr>
            <a:cxnSpLocks/>
            <a:stCxn id="139" idx="3"/>
            <a:endCxn id="140" idx="1"/>
          </p:cNvCxnSpPr>
          <p:nvPr/>
        </p:nvCxnSpPr>
        <p:spPr>
          <a:xfrm>
            <a:off x="6729461" y="4202714"/>
            <a:ext cx="263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F1CD4FE4-C9DD-9966-9565-0617AFEBA668}"/>
              </a:ext>
            </a:extLst>
          </p:cNvPr>
          <p:cNvSpPr txBox="1"/>
          <p:nvPr/>
        </p:nvSpPr>
        <p:spPr>
          <a:xfrm>
            <a:off x="2875412" y="1353469"/>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FE</a:t>
            </a:r>
          </a:p>
        </p:txBody>
      </p:sp>
      <p:sp>
        <p:nvSpPr>
          <p:cNvPr id="145" name="TextBox 144">
            <a:extLst>
              <a:ext uri="{FF2B5EF4-FFF2-40B4-BE49-F238E27FC236}">
                <a16:creationId xmlns:a16="http://schemas.microsoft.com/office/drawing/2014/main" id="{08DEDFFB-2EA7-C78F-3A56-AEA2F81211F9}"/>
              </a:ext>
            </a:extLst>
          </p:cNvPr>
          <p:cNvSpPr txBox="1"/>
          <p:nvPr/>
        </p:nvSpPr>
        <p:spPr>
          <a:xfrm>
            <a:off x="2130806" y="4070906"/>
            <a:ext cx="28245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G</a:t>
            </a:r>
          </a:p>
        </p:txBody>
      </p:sp>
      <p:sp>
        <p:nvSpPr>
          <p:cNvPr id="146" name="Rectangle 145">
            <a:extLst>
              <a:ext uri="{FF2B5EF4-FFF2-40B4-BE49-F238E27FC236}">
                <a16:creationId xmlns:a16="http://schemas.microsoft.com/office/drawing/2014/main" id="{FC22BB5B-0C3E-66BB-CA64-17AE36A67A68}"/>
              </a:ext>
            </a:extLst>
          </p:cNvPr>
          <p:cNvSpPr/>
          <p:nvPr/>
        </p:nvSpPr>
        <p:spPr>
          <a:xfrm>
            <a:off x="9588619" y="6236107"/>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 oz Gold Eagle</a:t>
            </a:r>
          </a:p>
        </p:txBody>
      </p:sp>
      <p:sp>
        <p:nvSpPr>
          <p:cNvPr id="147" name="Rectangle 146">
            <a:extLst>
              <a:ext uri="{FF2B5EF4-FFF2-40B4-BE49-F238E27FC236}">
                <a16:creationId xmlns:a16="http://schemas.microsoft.com/office/drawing/2014/main" id="{00787A66-DE66-3B92-FB18-8C573B8CB734}"/>
              </a:ext>
            </a:extLst>
          </p:cNvPr>
          <p:cNvSpPr/>
          <p:nvPr/>
        </p:nvSpPr>
        <p:spPr>
          <a:xfrm>
            <a:off x="9592819" y="5943633"/>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½ oz Gold Eagle</a:t>
            </a:r>
          </a:p>
        </p:txBody>
      </p:sp>
      <p:sp>
        <p:nvSpPr>
          <p:cNvPr id="148" name="Rectangle 147">
            <a:extLst>
              <a:ext uri="{FF2B5EF4-FFF2-40B4-BE49-F238E27FC236}">
                <a16:creationId xmlns:a16="http://schemas.microsoft.com/office/drawing/2014/main" id="{0FE201AD-D29B-2B6A-1127-95E71710275D}"/>
              </a:ext>
            </a:extLst>
          </p:cNvPr>
          <p:cNvSpPr/>
          <p:nvPr/>
        </p:nvSpPr>
        <p:spPr>
          <a:xfrm>
            <a:off x="9592819" y="5667366"/>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¼ oz Gold Eagle</a:t>
            </a:r>
          </a:p>
        </p:txBody>
      </p:sp>
      <p:sp>
        <p:nvSpPr>
          <p:cNvPr id="149" name="Rectangle 148">
            <a:extLst>
              <a:ext uri="{FF2B5EF4-FFF2-40B4-BE49-F238E27FC236}">
                <a16:creationId xmlns:a16="http://schemas.microsoft.com/office/drawing/2014/main" id="{81EF4F6B-78E0-81F5-03DB-6E9867EFE153}"/>
              </a:ext>
            </a:extLst>
          </p:cNvPr>
          <p:cNvSpPr/>
          <p:nvPr/>
        </p:nvSpPr>
        <p:spPr>
          <a:xfrm>
            <a:off x="9592819" y="5396454"/>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1/10 oz Gold Eagle</a:t>
            </a:r>
          </a:p>
        </p:txBody>
      </p:sp>
      <p:sp>
        <p:nvSpPr>
          <p:cNvPr id="150" name="Rectangle 149">
            <a:extLst>
              <a:ext uri="{FF2B5EF4-FFF2-40B4-BE49-F238E27FC236}">
                <a16:creationId xmlns:a16="http://schemas.microsoft.com/office/drawing/2014/main" id="{FB211771-DAD9-52FD-5F93-2CB894B3BC71}"/>
              </a:ext>
            </a:extLst>
          </p:cNvPr>
          <p:cNvSpPr/>
          <p:nvPr/>
        </p:nvSpPr>
        <p:spPr>
          <a:xfrm>
            <a:off x="9593181" y="4665031"/>
            <a:ext cx="228981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 oz Silver Eagle</a:t>
            </a:r>
          </a:p>
        </p:txBody>
      </p:sp>
      <p:sp>
        <p:nvSpPr>
          <p:cNvPr id="151" name="TextBox 150">
            <a:extLst>
              <a:ext uri="{FF2B5EF4-FFF2-40B4-BE49-F238E27FC236}">
                <a16:creationId xmlns:a16="http://schemas.microsoft.com/office/drawing/2014/main" id="{5B93A6B7-EE23-8B0D-9BA9-565240873A05}"/>
              </a:ext>
            </a:extLst>
          </p:cNvPr>
          <p:cNvSpPr txBox="1"/>
          <p:nvPr/>
        </p:nvSpPr>
        <p:spPr>
          <a:xfrm>
            <a:off x="4626197" y="5328231"/>
            <a:ext cx="526041"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Stella</a:t>
            </a:r>
          </a:p>
        </p:txBody>
      </p:sp>
      <p:sp>
        <p:nvSpPr>
          <p:cNvPr id="152" name="TextBox 151">
            <a:extLst>
              <a:ext uri="{FF2B5EF4-FFF2-40B4-BE49-F238E27FC236}">
                <a16:creationId xmlns:a16="http://schemas.microsoft.com/office/drawing/2014/main" id="{047ECE50-8932-7AF3-98F0-82E40651B20F}"/>
              </a:ext>
            </a:extLst>
          </p:cNvPr>
          <p:cNvSpPr txBox="1"/>
          <p:nvPr/>
        </p:nvSpPr>
        <p:spPr>
          <a:xfrm>
            <a:off x="732068" y="6072326"/>
            <a:ext cx="35618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TH</a:t>
            </a:r>
          </a:p>
        </p:txBody>
      </p:sp>
      <p:sp>
        <p:nvSpPr>
          <p:cNvPr id="153" name="TextBox 152">
            <a:extLst>
              <a:ext uri="{FF2B5EF4-FFF2-40B4-BE49-F238E27FC236}">
                <a16:creationId xmlns:a16="http://schemas.microsoft.com/office/drawing/2014/main" id="{84B68504-1604-3240-20C9-1B9DCB0A6058}"/>
              </a:ext>
            </a:extLst>
          </p:cNvPr>
          <p:cNvSpPr txBox="1"/>
          <p:nvPr/>
        </p:nvSpPr>
        <p:spPr>
          <a:xfrm>
            <a:off x="2078262" y="4740409"/>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CL</a:t>
            </a:r>
          </a:p>
        </p:txBody>
      </p:sp>
      <p:sp>
        <p:nvSpPr>
          <p:cNvPr id="154" name="TextBox 153">
            <a:extLst>
              <a:ext uri="{FF2B5EF4-FFF2-40B4-BE49-F238E27FC236}">
                <a16:creationId xmlns:a16="http://schemas.microsoft.com/office/drawing/2014/main" id="{A973B2AA-44C1-2936-A81F-BF2149E28074}"/>
              </a:ext>
            </a:extLst>
          </p:cNvPr>
          <p:cNvSpPr txBox="1"/>
          <p:nvPr/>
        </p:nvSpPr>
        <p:spPr>
          <a:xfrm>
            <a:off x="2085240" y="5627678"/>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CL</a:t>
            </a:r>
          </a:p>
        </p:txBody>
      </p:sp>
      <p:sp>
        <p:nvSpPr>
          <p:cNvPr id="155" name="TextBox 154">
            <a:extLst>
              <a:ext uri="{FF2B5EF4-FFF2-40B4-BE49-F238E27FC236}">
                <a16:creationId xmlns:a16="http://schemas.microsoft.com/office/drawing/2014/main" id="{738A5D88-6385-190F-733D-68DFA43A8949}"/>
              </a:ext>
            </a:extLst>
          </p:cNvPr>
          <p:cNvSpPr txBox="1"/>
          <p:nvPr/>
        </p:nvSpPr>
        <p:spPr>
          <a:xfrm>
            <a:off x="9375091" y="4128733"/>
            <a:ext cx="42684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SBA</a:t>
            </a:r>
          </a:p>
        </p:txBody>
      </p:sp>
      <p:cxnSp>
        <p:nvCxnSpPr>
          <p:cNvPr id="156" name="Straight Connector 155">
            <a:extLst>
              <a:ext uri="{FF2B5EF4-FFF2-40B4-BE49-F238E27FC236}">
                <a16:creationId xmlns:a16="http://schemas.microsoft.com/office/drawing/2014/main" id="{3A3193F4-20FD-D175-F585-BA118A58586D}"/>
              </a:ext>
            </a:extLst>
          </p:cNvPr>
          <p:cNvCxnSpPr>
            <a:cxnSpLocks/>
            <a:stCxn id="131" idx="3"/>
            <a:endCxn id="132" idx="1"/>
          </p:cNvCxnSpPr>
          <p:nvPr/>
        </p:nvCxnSpPr>
        <p:spPr>
          <a:xfrm>
            <a:off x="9461913" y="4202714"/>
            <a:ext cx="702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FF3663E0-3D3E-B457-25B2-DF02139E756B}"/>
              </a:ext>
            </a:extLst>
          </p:cNvPr>
          <p:cNvSpPr/>
          <p:nvPr/>
        </p:nvSpPr>
        <p:spPr>
          <a:xfrm>
            <a:off x="10629899" y="2057319"/>
            <a:ext cx="12530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Jefferson v2</a:t>
            </a:r>
          </a:p>
        </p:txBody>
      </p:sp>
      <p:sp>
        <p:nvSpPr>
          <p:cNvPr id="161" name="Rectangle 160">
            <a:extLst>
              <a:ext uri="{FF2B5EF4-FFF2-40B4-BE49-F238E27FC236}">
                <a16:creationId xmlns:a16="http://schemas.microsoft.com/office/drawing/2014/main" id="{34FB328A-91D7-1937-BCA3-0377FEFDF249}"/>
              </a:ext>
            </a:extLst>
          </p:cNvPr>
          <p:cNvSpPr/>
          <p:nvPr/>
        </p:nvSpPr>
        <p:spPr>
          <a:xfrm>
            <a:off x="10528704" y="2057319"/>
            <a:ext cx="101196"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62" name="Rectangle 161">
            <a:extLst>
              <a:ext uri="{FF2B5EF4-FFF2-40B4-BE49-F238E27FC236}">
                <a16:creationId xmlns:a16="http://schemas.microsoft.com/office/drawing/2014/main" id="{11E9D97E-4A5F-6057-CD6A-27A03750D3AF}"/>
              </a:ext>
            </a:extLst>
          </p:cNvPr>
          <p:cNvSpPr/>
          <p:nvPr/>
        </p:nvSpPr>
        <p:spPr>
          <a:xfrm>
            <a:off x="10236197" y="3542697"/>
            <a:ext cx="1358900"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v2</a:t>
            </a:r>
          </a:p>
        </p:txBody>
      </p:sp>
      <p:sp>
        <p:nvSpPr>
          <p:cNvPr id="163" name="Rectangle 162">
            <a:extLst>
              <a:ext uri="{FF2B5EF4-FFF2-40B4-BE49-F238E27FC236}">
                <a16:creationId xmlns:a16="http://schemas.microsoft.com/office/drawing/2014/main" id="{94172D92-0749-BCE5-52D3-FC7513D2BC50}"/>
              </a:ext>
            </a:extLst>
          </p:cNvPr>
          <p:cNvSpPr/>
          <p:nvPr/>
        </p:nvSpPr>
        <p:spPr>
          <a:xfrm>
            <a:off x="11595099" y="3542697"/>
            <a:ext cx="2878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v3</a:t>
            </a:r>
          </a:p>
        </p:txBody>
      </p:sp>
      <p:sp>
        <p:nvSpPr>
          <p:cNvPr id="164" name="TextBox 163">
            <a:extLst>
              <a:ext uri="{FF2B5EF4-FFF2-40B4-BE49-F238E27FC236}">
                <a16:creationId xmlns:a16="http://schemas.microsoft.com/office/drawing/2014/main" id="{CF5CDF6D-2141-4D8B-9899-020651F0A358}"/>
              </a:ext>
            </a:extLst>
          </p:cNvPr>
          <p:cNvSpPr txBox="1"/>
          <p:nvPr/>
        </p:nvSpPr>
        <p:spPr>
          <a:xfrm>
            <a:off x="4312677" y="29167"/>
            <a:ext cx="2582951" cy="369332"/>
          </a:xfrm>
          <a:prstGeom prst="rect">
            <a:avLst/>
          </a:prstGeom>
          <a:noFill/>
        </p:spPr>
        <p:txBody>
          <a:bodyPr wrap="none" rtlCol="0">
            <a:spAutoFit/>
          </a:bodyPr>
          <a:lstStyle/>
          <a:p>
            <a:r>
              <a:rPr lang="en-US" dirty="0"/>
              <a:t>United States Coinage</a:t>
            </a:r>
          </a:p>
        </p:txBody>
      </p:sp>
      <p:sp>
        <p:nvSpPr>
          <p:cNvPr id="165" name="TextBox 164">
            <a:extLst>
              <a:ext uri="{FF2B5EF4-FFF2-40B4-BE49-F238E27FC236}">
                <a16:creationId xmlns:a16="http://schemas.microsoft.com/office/drawing/2014/main" id="{2692482B-7793-99B1-38C1-BFA9AA5821B8}"/>
              </a:ext>
            </a:extLst>
          </p:cNvPr>
          <p:cNvSpPr txBox="1"/>
          <p:nvPr/>
        </p:nvSpPr>
        <p:spPr>
          <a:xfrm rot="16200000">
            <a:off x="6181925" y="5338928"/>
            <a:ext cx="1577163" cy="276999"/>
          </a:xfrm>
          <a:prstGeom prst="rect">
            <a:avLst/>
          </a:prstGeom>
          <a:noFill/>
        </p:spPr>
        <p:txBody>
          <a:bodyPr wrap="non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End of Circulated Gold</a:t>
            </a:r>
          </a:p>
        </p:txBody>
      </p:sp>
      <p:sp>
        <p:nvSpPr>
          <p:cNvPr id="166" name="TextBox 165">
            <a:extLst>
              <a:ext uri="{FF2B5EF4-FFF2-40B4-BE49-F238E27FC236}">
                <a16:creationId xmlns:a16="http://schemas.microsoft.com/office/drawing/2014/main" id="{63401DB5-E4BF-C9C0-0A2A-B0ECBD8DF243}"/>
              </a:ext>
            </a:extLst>
          </p:cNvPr>
          <p:cNvSpPr txBox="1"/>
          <p:nvPr/>
        </p:nvSpPr>
        <p:spPr>
          <a:xfrm rot="16200000">
            <a:off x="7858475" y="5325014"/>
            <a:ext cx="1620572" cy="276999"/>
          </a:xfrm>
          <a:prstGeom prst="rect">
            <a:avLst/>
          </a:prstGeom>
          <a:noFill/>
        </p:spPr>
        <p:txBody>
          <a:bodyPr wrap="none" rtlCol="0">
            <a:spAutoFit/>
          </a:bodyPr>
          <a:lstStyle/>
          <a:p>
            <a:r>
              <a:rPr lang="en-US" sz="1200" dirty="0">
                <a:solidFill>
                  <a:schemeClr val="tx2">
                    <a:lumMod val="60000"/>
                    <a:lumOff val="40000"/>
                  </a:schemeClr>
                </a:solidFill>
                <a:latin typeface="Calibri" panose="020F0502020204030204" pitchFamily="34" charset="0"/>
                <a:cs typeface="Calibri" panose="020F0502020204030204" pitchFamily="34" charset="0"/>
              </a:rPr>
              <a:t>End of Circulated Silver</a:t>
            </a:r>
          </a:p>
        </p:txBody>
      </p:sp>
      <p:sp>
        <p:nvSpPr>
          <p:cNvPr id="167" name="Rectangle 166">
            <a:extLst>
              <a:ext uri="{FF2B5EF4-FFF2-40B4-BE49-F238E27FC236}">
                <a16:creationId xmlns:a16="http://schemas.microsoft.com/office/drawing/2014/main" id="{F8C1C64D-A958-177D-FE8B-ECA81339D7BB}"/>
              </a:ext>
            </a:extLst>
          </p:cNvPr>
          <p:cNvSpPr/>
          <p:nvPr/>
        </p:nvSpPr>
        <p:spPr>
          <a:xfrm>
            <a:off x="11408022" y="4912961"/>
            <a:ext cx="47497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Morgan</a:t>
            </a:r>
          </a:p>
        </p:txBody>
      </p:sp>
      <p:sp>
        <p:nvSpPr>
          <p:cNvPr id="168" name="Rectangle 167">
            <a:extLst>
              <a:ext uri="{FF2B5EF4-FFF2-40B4-BE49-F238E27FC236}">
                <a16:creationId xmlns:a16="http://schemas.microsoft.com/office/drawing/2014/main" id="{11F11821-8085-BDF4-60FB-AF196F1CA3E3}"/>
              </a:ext>
            </a:extLst>
          </p:cNvPr>
          <p:cNvSpPr/>
          <p:nvPr/>
        </p:nvSpPr>
        <p:spPr>
          <a:xfrm>
            <a:off x="11408022" y="5151324"/>
            <a:ext cx="47497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Peace</a:t>
            </a:r>
          </a:p>
        </p:txBody>
      </p:sp>
      <p:sp>
        <p:nvSpPr>
          <p:cNvPr id="169" name="Rectangle 168">
            <a:extLst>
              <a:ext uri="{FF2B5EF4-FFF2-40B4-BE49-F238E27FC236}">
                <a16:creationId xmlns:a16="http://schemas.microsoft.com/office/drawing/2014/main" id="{1BF4688E-4402-17D8-2F5E-70EECCDB6A55}"/>
              </a:ext>
            </a:extLst>
          </p:cNvPr>
          <p:cNvSpPr/>
          <p:nvPr/>
        </p:nvSpPr>
        <p:spPr>
          <a:xfrm>
            <a:off x="9876369" y="3261887"/>
            <a:ext cx="2006629" cy="182880"/>
          </a:xfrm>
          <a:prstGeom prst="rect">
            <a:avLst/>
          </a:prstGeom>
          <a:solidFill>
            <a:schemeClr val="tx2">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lumMod val="50000"/>
                  </a:schemeClr>
                </a:solidFill>
                <a:latin typeface="Calibri" panose="020F0502020204030204" pitchFamily="34" charset="0"/>
                <a:cs typeface="Calibri" panose="020F0502020204030204" pitchFamily="34" charset="0"/>
              </a:rPr>
              <a:t>Proof only dime/quarter/half</a:t>
            </a:r>
          </a:p>
        </p:txBody>
      </p:sp>
      <p:cxnSp>
        <p:nvCxnSpPr>
          <p:cNvPr id="9" name="Straight Connector 8">
            <a:extLst>
              <a:ext uri="{FF2B5EF4-FFF2-40B4-BE49-F238E27FC236}">
                <a16:creationId xmlns:a16="http://schemas.microsoft.com/office/drawing/2014/main" id="{A4296950-EBEB-6ED0-4766-AA261503B67C}"/>
              </a:ext>
            </a:extLst>
          </p:cNvPr>
          <p:cNvCxnSpPr>
            <a:cxnSpLocks/>
          </p:cNvCxnSpPr>
          <p:nvPr/>
        </p:nvCxnSpPr>
        <p:spPr>
          <a:xfrm>
            <a:off x="11882999"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F087E43E-0D6F-0C9C-8F06-AC4AA76FCC73}"/>
              </a:ext>
            </a:extLst>
          </p:cNvPr>
          <p:cNvSpPr txBox="1"/>
          <p:nvPr/>
        </p:nvSpPr>
        <p:spPr>
          <a:xfrm>
            <a:off x="1955663" y="312409"/>
            <a:ext cx="575799" cy="307777"/>
          </a:xfrm>
          <a:prstGeom prst="rect">
            <a:avLst/>
          </a:prstGeom>
          <a:noFill/>
        </p:spPr>
        <p:txBody>
          <a:bodyPr wrap="none" rtlCol="0">
            <a:spAutoFit/>
          </a:bodyPr>
          <a:lstStyle/>
          <a:p>
            <a:r>
              <a:rPr lang="en-US" sz="1400" dirty="0"/>
              <a:t>1837</a:t>
            </a:r>
          </a:p>
        </p:txBody>
      </p:sp>
      <p:sp>
        <p:nvSpPr>
          <p:cNvPr id="175" name="TextBox 174">
            <a:extLst>
              <a:ext uri="{FF2B5EF4-FFF2-40B4-BE49-F238E27FC236}">
                <a16:creationId xmlns:a16="http://schemas.microsoft.com/office/drawing/2014/main" id="{89117EF3-C873-A787-9023-8FEF57D64E0B}"/>
              </a:ext>
            </a:extLst>
          </p:cNvPr>
          <p:cNvSpPr txBox="1"/>
          <p:nvPr/>
        </p:nvSpPr>
        <p:spPr>
          <a:xfrm>
            <a:off x="9304833" y="345644"/>
            <a:ext cx="575799" cy="307777"/>
          </a:xfrm>
          <a:prstGeom prst="rect">
            <a:avLst/>
          </a:prstGeom>
          <a:noFill/>
        </p:spPr>
        <p:txBody>
          <a:bodyPr wrap="none" rtlCol="0">
            <a:spAutoFit/>
          </a:bodyPr>
          <a:lstStyle/>
          <a:p>
            <a:r>
              <a:rPr lang="en-US" sz="1400" dirty="0"/>
              <a:t>1986</a:t>
            </a:r>
          </a:p>
        </p:txBody>
      </p:sp>
      <p:sp>
        <p:nvSpPr>
          <p:cNvPr id="176" name="TextBox 175">
            <a:extLst>
              <a:ext uri="{FF2B5EF4-FFF2-40B4-BE49-F238E27FC236}">
                <a16:creationId xmlns:a16="http://schemas.microsoft.com/office/drawing/2014/main" id="{F751653E-72FB-4EEC-0BF0-A058E1CD254C}"/>
              </a:ext>
            </a:extLst>
          </p:cNvPr>
          <p:cNvSpPr txBox="1"/>
          <p:nvPr/>
        </p:nvSpPr>
        <p:spPr>
          <a:xfrm rot="16200000">
            <a:off x="8745962" y="5338473"/>
            <a:ext cx="1499641" cy="276999"/>
          </a:xfrm>
          <a:prstGeom prst="rect">
            <a:avLst/>
          </a:prstGeom>
          <a:noFill/>
        </p:spPr>
        <p:txBody>
          <a:bodyPr wrap="non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Minting bullion again</a:t>
            </a:r>
          </a:p>
        </p:txBody>
      </p:sp>
      <p:sp>
        <p:nvSpPr>
          <p:cNvPr id="178" name="TextBox 177">
            <a:extLst>
              <a:ext uri="{FF2B5EF4-FFF2-40B4-BE49-F238E27FC236}">
                <a16:creationId xmlns:a16="http://schemas.microsoft.com/office/drawing/2014/main" id="{DA531D76-3D67-873F-E311-6AAD38BA1E68}"/>
              </a:ext>
            </a:extLst>
          </p:cNvPr>
          <p:cNvSpPr txBox="1"/>
          <p:nvPr/>
        </p:nvSpPr>
        <p:spPr>
          <a:xfrm rot="16200000">
            <a:off x="2334332" y="315932"/>
            <a:ext cx="914033" cy="276999"/>
          </a:xfrm>
          <a:prstGeom prst="rect">
            <a:avLst/>
          </a:prstGeom>
          <a:noFill/>
        </p:spPr>
        <p:txBody>
          <a:bodyPr wrap="none" rtlCol="0">
            <a:spAutoFit/>
          </a:bodyPr>
          <a:lstStyle/>
          <a:p>
            <a:r>
              <a:rPr lang="en-US" sz="1200" dirty="0">
                <a:solidFill>
                  <a:schemeClr val="accent5">
                    <a:lumMod val="60000"/>
                    <a:lumOff val="40000"/>
                  </a:schemeClr>
                </a:solidFill>
              </a:rPr>
              <a:t>Gold Rush</a:t>
            </a:r>
          </a:p>
        </p:txBody>
      </p:sp>
      <p:sp>
        <p:nvSpPr>
          <p:cNvPr id="181" name="TextBox 180">
            <a:extLst>
              <a:ext uri="{FF2B5EF4-FFF2-40B4-BE49-F238E27FC236}">
                <a16:creationId xmlns:a16="http://schemas.microsoft.com/office/drawing/2014/main" id="{E9C675ED-F305-4060-B803-98FE6DC121BE}"/>
              </a:ext>
            </a:extLst>
          </p:cNvPr>
          <p:cNvSpPr txBox="1"/>
          <p:nvPr/>
        </p:nvSpPr>
        <p:spPr>
          <a:xfrm rot="16200000">
            <a:off x="4274684" y="389053"/>
            <a:ext cx="587981" cy="461665"/>
          </a:xfrm>
          <a:prstGeom prst="rect">
            <a:avLst/>
          </a:prstGeom>
          <a:noFill/>
        </p:spPr>
        <p:txBody>
          <a:bodyPr wrap="none" rtlCol="0">
            <a:spAutoFit/>
          </a:bodyPr>
          <a:lstStyle/>
          <a:p>
            <a:r>
              <a:rPr lang="en-US" sz="1200" dirty="0">
                <a:solidFill>
                  <a:schemeClr val="accent5">
                    <a:lumMod val="60000"/>
                    <a:lumOff val="40000"/>
                  </a:schemeClr>
                </a:solidFill>
              </a:rPr>
              <a:t>Silver</a:t>
            </a:r>
          </a:p>
          <a:p>
            <a:r>
              <a:rPr lang="en-US" sz="1200" dirty="0">
                <a:solidFill>
                  <a:schemeClr val="accent5">
                    <a:lumMod val="60000"/>
                    <a:lumOff val="40000"/>
                  </a:schemeClr>
                </a:solidFill>
              </a:rPr>
              <a:t>Boom</a:t>
            </a:r>
          </a:p>
        </p:txBody>
      </p:sp>
    </p:spTree>
    <p:extLst>
      <p:ext uri="{BB962C8B-B14F-4D97-AF65-F5344CB8AC3E}">
        <p14:creationId xmlns:p14="http://schemas.microsoft.com/office/powerpoint/2010/main" val="49235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C07B-DEAE-7823-05A4-07D7AD6C679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E8D1489-05B0-F82C-DD11-29834DB895BF}"/>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3FBE8-7646-2560-7A6E-A6AB0388892A}"/>
              </a:ext>
            </a:extLst>
          </p:cNvPr>
          <p:cNvSpPr>
            <a:spLocks noGrp="1"/>
          </p:cNvSpPr>
          <p:nvPr>
            <p:ph type="title"/>
          </p:nvPr>
        </p:nvSpPr>
        <p:spPr>
          <a:xfrm>
            <a:off x="1069848" y="484632"/>
            <a:ext cx="10058400" cy="809075"/>
          </a:xfrm>
          <a:ln>
            <a:noFill/>
          </a:ln>
        </p:spPr>
        <p:txBody>
          <a:bodyPr>
            <a:normAutofit fontScale="90000"/>
          </a:bodyPr>
          <a:lstStyle/>
          <a:p>
            <a:r>
              <a:rPr lang="en-US" dirty="0"/>
              <a:t>US Drama in Coinage</a:t>
            </a:r>
          </a:p>
        </p:txBody>
      </p:sp>
      <p:sp>
        <p:nvSpPr>
          <p:cNvPr id="3" name="Content Placeholder 2">
            <a:extLst>
              <a:ext uri="{FF2B5EF4-FFF2-40B4-BE49-F238E27FC236}">
                <a16:creationId xmlns:a16="http://schemas.microsoft.com/office/drawing/2014/main" id="{02F3A974-0D86-1BB2-EB79-5F8314074C60}"/>
              </a:ext>
            </a:extLst>
          </p:cNvPr>
          <p:cNvSpPr>
            <a:spLocks noGrp="1"/>
          </p:cNvSpPr>
          <p:nvPr>
            <p:ph idx="1"/>
          </p:nvPr>
        </p:nvSpPr>
        <p:spPr>
          <a:xfrm>
            <a:off x="1069848" y="1293707"/>
            <a:ext cx="8029764" cy="5249333"/>
          </a:xfrm>
        </p:spPr>
        <p:txBody>
          <a:bodyPr/>
          <a:lstStyle/>
          <a:p>
            <a:r>
              <a:rPr lang="en-US" dirty="0"/>
              <a:t>From 1850 to 1878, a series of  decisions were made that had ripple effects on American coinage.</a:t>
            </a:r>
          </a:p>
          <a:p>
            <a:endParaRPr lang="en-US" dirty="0"/>
          </a:p>
          <a:p>
            <a:r>
              <a:rPr lang="en-US" dirty="0"/>
              <a:t>Today’s Talk Includes:</a:t>
            </a:r>
          </a:p>
          <a:p>
            <a:pPr lvl="1"/>
            <a:r>
              <a:rPr lang="en-US" dirty="0"/>
              <a:t>Half Cent Bronze</a:t>
            </a:r>
          </a:p>
          <a:p>
            <a:pPr lvl="1"/>
            <a:r>
              <a:rPr lang="en-US" dirty="0"/>
              <a:t>Two Cent Nickel</a:t>
            </a:r>
          </a:p>
          <a:p>
            <a:pPr lvl="1"/>
            <a:r>
              <a:rPr lang="en-US" dirty="0"/>
              <a:t>Three Cent Silver</a:t>
            </a:r>
          </a:p>
          <a:p>
            <a:pPr lvl="1"/>
            <a:r>
              <a:rPr lang="en-US" dirty="0"/>
              <a:t>Three Cent Nickel</a:t>
            </a:r>
          </a:p>
          <a:p>
            <a:pPr lvl="1"/>
            <a:r>
              <a:rPr lang="en-US" dirty="0"/>
              <a:t>Twenty Cent Silver</a:t>
            </a:r>
          </a:p>
          <a:p>
            <a:pPr lvl="1"/>
            <a:r>
              <a:rPr lang="en-US" dirty="0"/>
              <a:t>And some other coins that influenced them!</a:t>
            </a:r>
          </a:p>
          <a:p>
            <a:pPr marL="0" indent="0">
              <a:buNone/>
            </a:pPr>
            <a:endParaRPr lang="en-US" dirty="0"/>
          </a:p>
        </p:txBody>
      </p:sp>
    </p:spTree>
    <p:extLst>
      <p:ext uri="{BB962C8B-B14F-4D97-AF65-F5344CB8AC3E}">
        <p14:creationId xmlns:p14="http://schemas.microsoft.com/office/powerpoint/2010/main" val="187350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Rectangle 182">
            <a:extLst>
              <a:ext uri="{FF2B5EF4-FFF2-40B4-BE49-F238E27FC236}">
                <a16:creationId xmlns:a16="http://schemas.microsoft.com/office/drawing/2014/main" id="{2ACA7F01-D036-F1E0-87EF-40A1AD7A0BF7}"/>
              </a:ext>
            </a:extLst>
          </p:cNvPr>
          <p:cNvSpPr/>
          <p:nvPr/>
        </p:nvSpPr>
        <p:spPr>
          <a:xfrm>
            <a:off x="11318240" y="6326293"/>
            <a:ext cx="724747" cy="4976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FC87688F-97B4-48C9-957D-33F63223F381}"/>
              </a:ext>
            </a:extLst>
          </p:cNvPr>
          <p:cNvSpPr/>
          <p:nvPr/>
        </p:nvSpPr>
        <p:spPr>
          <a:xfrm>
            <a:off x="4239803" y="851983"/>
            <a:ext cx="753097" cy="55996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9E740CF6-9974-B63A-909C-0E8AB9DDA2E5}"/>
              </a:ext>
            </a:extLst>
          </p:cNvPr>
          <p:cNvSpPr/>
          <p:nvPr/>
        </p:nvSpPr>
        <p:spPr>
          <a:xfrm>
            <a:off x="2658685" y="851983"/>
            <a:ext cx="291292" cy="55996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E68B9B8A-66AF-3B81-9B3C-A70C2900A4FE}"/>
              </a:ext>
            </a:extLst>
          </p:cNvPr>
          <p:cNvCxnSpPr>
            <a:cxnSpLocks/>
          </p:cNvCxnSpPr>
          <p:nvPr/>
        </p:nvCxnSpPr>
        <p:spPr>
          <a:xfrm>
            <a:off x="2245422" y="584199"/>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6873E31-6A2B-2252-08D9-D492FCF2E53A}"/>
              </a:ext>
            </a:extLst>
          </p:cNvPr>
          <p:cNvCxnSpPr>
            <a:cxnSpLocks/>
          </p:cNvCxnSpPr>
          <p:nvPr/>
        </p:nvCxnSpPr>
        <p:spPr>
          <a:xfrm>
            <a:off x="9592733" y="584199"/>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F193A7D-235E-ED4F-B5E4-28C93067D6E9}"/>
              </a:ext>
            </a:extLst>
          </p:cNvPr>
          <p:cNvSpPr/>
          <p:nvPr/>
        </p:nvSpPr>
        <p:spPr>
          <a:xfrm>
            <a:off x="5867654" y="879871"/>
            <a:ext cx="243486" cy="548956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1B70B7-F846-F2AD-27B9-E7C8B2C1EA02}"/>
              </a:ext>
            </a:extLst>
          </p:cNvPr>
          <p:cNvSpPr/>
          <p:nvPr/>
        </p:nvSpPr>
        <p:spPr>
          <a:xfrm>
            <a:off x="7243144" y="868907"/>
            <a:ext cx="279487" cy="558269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6CAE7BC-999C-5E93-DF93-8983F7537808}"/>
              </a:ext>
            </a:extLst>
          </p:cNvPr>
          <p:cNvSpPr/>
          <p:nvPr/>
        </p:nvSpPr>
        <p:spPr>
          <a:xfrm>
            <a:off x="3112334" y="851983"/>
            <a:ext cx="289621" cy="559961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54B47C87-B6CD-F05F-C86C-E747B39D45C5}"/>
              </a:ext>
            </a:extLst>
          </p:cNvPr>
          <p:cNvCxnSpPr/>
          <p:nvPr/>
        </p:nvCxnSpPr>
        <p:spPr>
          <a:xfrm>
            <a:off x="268406" y="868907"/>
            <a:ext cx="116187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61CFD8-7E77-C4A6-1DD2-A92A8DDB46B5}"/>
              </a:ext>
            </a:extLst>
          </p:cNvPr>
          <p:cNvCxnSpPr>
            <a:cxnSpLocks/>
          </p:cNvCxnSpPr>
          <p:nvPr/>
        </p:nvCxnSpPr>
        <p:spPr>
          <a:xfrm>
            <a:off x="736599"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80444D-C089-9A28-0B65-9F52E3326467}"/>
              </a:ext>
            </a:extLst>
          </p:cNvPr>
          <p:cNvCxnSpPr>
            <a:cxnSpLocks/>
          </p:cNvCxnSpPr>
          <p:nvPr/>
        </p:nvCxnSpPr>
        <p:spPr>
          <a:xfrm>
            <a:off x="8585200" y="584200"/>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B3011FD-AEE7-FD73-2817-381AEF17EB1C}"/>
              </a:ext>
            </a:extLst>
          </p:cNvPr>
          <p:cNvCxnSpPr>
            <a:cxnSpLocks/>
          </p:cNvCxnSpPr>
          <p:nvPr/>
        </p:nvCxnSpPr>
        <p:spPr>
          <a:xfrm>
            <a:off x="10303930"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C1E138-6724-0E6B-2247-7EFB6AF43E5B}"/>
              </a:ext>
            </a:extLst>
          </p:cNvPr>
          <p:cNvCxnSpPr>
            <a:cxnSpLocks/>
          </p:cNvCxnSpPr>
          <p:nvPr/>
        </p:nvCxnSpPr>
        <p:spPr>
          <a:xfrm>
            <a:off x="5249333"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5FC7E8-70FF-F605-4671-965EF4D3A3ED}"/>
              </a:ext>
            </a:extLst>
          </p:cNvPr>
          <p:cNvSpPr txBox="1"/>
          <p:nvPr/>
        </p:nvSpPr>
        <p:spPr>
          <a:xfrm>
            <a:off x="247774" y="304773"/>
            <a:ext cx="575799" cy="307777"/>
          </a:xfrm>
          <a:prstGeom prst="rect">
            <a:avLst/>
          </a:prstGeom>
          <a:noFill/>
        </p:spPr>
        <p:txBody>
          <a:bodyPr wrap="none" rtlCol="0">
            <a:spAutoFit/>
          </a:bodyPr>
          <a:lstStyle/>
          <a:p>
            <a:r>
              <a:rPr lang="en-US" sz="1400" dirty="0"/>
              <a:t>1793</a:t>
            </a:r>
          </a:p>
        </p:txBody>
      </p:sp>
      <p:sp>
        <p:nvSpPr>
          <p:cNvPr id="15" name="TextBox 14">
            <a:extLst>
              <a:ext uri="{FF2B5EF4-FFF2-40B4-BE49-F238E27FC236}">
                <a16:creationId xmlns:a16="http://schemas.microsoft.com/office/drawing/2014/main" id="{48261BC6-CFE6-F170-EA54-569A47346316}"/>
              </a:ext>
            </a:extLst>
          </p:cNvPr>
          <p:cNvSpPr txBox="1"/>
          <p:nvPr/>
        </p:nvSpPr>
        <p:spPr>
          <a:xfrm>
            <a:off x="4961433" y="337178"/>
            <a:ext cx="575799" cy="307777"/>
          </a:xfrm>
          <a:prstGeom prst="rect">
            <a:avLst/>
          </a:prstGeom>
          <a:noFill/>
        </p:spPr>
        <p:txBody>
          <a:bodyPr wrap="none" rtlCol="0">
            <a:spAutoFit/>
          </a:bodyPr>
          <a:lstStyle/>
          <a:p>
            <a:r>
              <a:rPr lang="en-US" sz="1400" dirty="0"/>
              <a:t>1900</a:t>
            </a:r>
          </a:p>
        </p:txBody>
      </p:sp>
      <p:sp>
        <p:nvSpPr>
          <p:cNvPr id="16" name="TextBox 15">
            <a:extLst>
              <a:ext uri="{FF2B5EF4-FFF2-40B4-BE49-F238E27FC236}">
                <a16:creationId xmlns:a16="http://schemas.microsoft.com/office/drawing/2014/main" id="{7C9CB9EE-E7EE-7D9B-703D-D4BD665AF4F9}"/>
              </a:ext>
            </a:extLst>
          </p:cNvPr>
          <p:cNvSpPr txBox="1"/>
          <p:nvPr/>
        </p:nvSpPr>
        <p:spPr>
          <a:xfrm>
            <a:off x="10016031" y="351366"/>
            <a:ext cx="575799" cy="307777"/>
          </a:xfrm>
          <a:prstGeom prst="rect">
            <a:avLst/>
          </a:prstGeom>
          <a:noFill/>
        </p:spPr>
        <p:txBody>
          <a:bodyPr wrap="none" rtlCol="0">
            <a:spAutoFit/>
          </a:bodyPr>
          <a:lstStyle/>
          <a:p>
            <a:r>
              <a:rPr lang="en-US" sz="1400" dirty="0"/>
              <a:t>2000</a:t>
            </a:r>
          </a:p>
        </p:txBody>
      </p:sp>
      <p:sp>
        <p:nvSpPr>
          <p:cNvPr id="17" name="TextBox 16">
            <a:extLst>
              <a:ext uri="{FF2B5EF4-FFF2-40B4-BE49-F238E27FC236}">
                <a16:creationId xmlns:a16="http://schemas.microsoft.com/office/drawing/2014/main" id="{FD4152E6-12C5-65B6-6BF0-D6C033BB631E}"/>
              </a:ext>
            </a:extLst>
          </p:cNvPr>
          <p:cNvSpPr txBox="1"/>
          <p:nvPr/>
        </p:nvSpPr>
        <p:spPr>
          <a:xfrm>
            <a:off x="11595100" y="345644"/>
            <a:ext cx="575799" cy="307777"/>
          </a:xfrm>
          <a:prstGeom prst="rect">
            <a:avLst/>
          </a:prstGeom>
          <a:noFill/>
        </p:spPr>
        <p:txBody>
          <a:bodyPr wrap="none" rtlCol="0">
            <a:spAutoFit/>
          </a:bodyPr>
          <a:lstStyle/>
          <a:p>
            <a:r>
              <a:rPr lang="en-US" sz="1400" dirty="0"/>
              <a:t>2026</a:t>
            </a:r>
          </a:p>
        </p:txBody>
      </p:sp>
      <p:sp>
        <p:nvSpPr>
          <p:cNvPr id="18" name="TextBox 17">
            <a:extLst>
              <a:ext uri="{FF2B5EF4-FFF2-40B4-BE49-F238E27FC236}">
                <a16:creationId xmlns:a16="http://schemas.microsoft.com/office/drawing/2014/main" id="{72438DCB-4ADE-8BAC-AD90-EA60B034D1DD}"/>
              </a:ext>
            </a:extLst>
          </p:cNvPr>
          <p:cNvSpPr txBox="1"/>
          <p:nvPr/>
        </p:nvSpPr>
        <p:spPr>
          <a:xfrm>
            <a:off x="8297300" y="345644"/>
            <a:ext cx="575799" cy="307777"/>
          </a:xfrm>
          <a:prstGeom prst="rect">
            <a:avLst/>
          </a:prstGeom>
          <a:noFill/>
        </p:spPr>
        <p:txBody>
          <a:bodyPr wrap="none" rtlCol="0">
            <a:spAutoFit/>
          </a:bodyPr>
          <a:lstStyle/>
          <a:p>
            <a:r>
              <a:rPr lang="en-US" sz="1400" dirty="0"/>
              <a:t>1964</a:t>
            </a:r>
          </a:p>
        </p:txBody>
      </p:sp>
      <p:sp>
        <p:nvSpPr>
          <p:cNvPr id="19" name="TextBox 18">
            <a:extLst>
              <a:ext uri="{FF2B5EF4-FFF2-40B4-BE49-F238E27FC236}">
                <a16:creationId xmlns:a16="http://schemas.microsoft.com/office/drawing/2014/main" id="{5DCDFB24-5DBB-F3A5-2FD6-88DA5F84DC68}"/>
              </a:ext>
            </a:extLst>
          </p:cNvPr>
          <p:cNvSpPr txBox="1"/>
          <p:nvPr/>
        </p:nvSpPr>
        <p:spPr>
          <a:xfrm>
            <a:off x="6601898" y="337177"/>
            <a:ext cx="575799" cy="307777"/>
          </a:xfrm>
          <a:prstGeom prst="rect">
            <a:avLst/>
          </a:prstGeom>
          <a:noFill/>
        </p:spPr>
        <p:txBody>
          <a:bodyPr wrap="none" rtlCol="0">
            <a:spAutoFit/>
          </a:bodyPr>
          <a:lstStyle/>
          <a:p>
            <a:r>
              <a:rPr lang="en-US" sz="1400" dirty="0"/>
              <a:t>1933</a:t>
            </a:r>
          </a:p>
        </p:txBody>
      </p:sp>
      <p:cxnSp>
        <p:nvCxnSpPr>
          <p:cNvPr id="20" name="Straight Connector 19">
            <a:extLst>
              <a:ext uri="{FF2B5EF4-FFF2-40B4-BE49-F238E27FC236}">
                <a16:creationId xmlns:a16="http://schemas.microsoft.com/office/drawing/2014/main" id="{AFD1F664-7F9E-51E5-3E44-075C800E1A0F}"/>
              </a:ext>
            </a:extLst>
          </p:cNvPr>
          <p:cNvCxnSpPr>
            <a:cxnSpLocks/>
          </p:cNvCxnSpPr>
          <p:nvPr/>
        </p:nvCxnSpPr>
        <p:spPr>
          <a:xfrm>
            <a:off x="6889797" y="584200"/>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690BB7-C6C8-FF93-6FE3-C8177AB8909F}"/>
              </a:ext>
            </a:extLst>
          </p:cNvPr>
          <p:cNvSpPr txBox="1"/>
          <p:nvPr/>
        </p:nvSpPr>
        <p:spPr>
          <a:xfrm rot="16200000">
            <a:off x="2830677" y="338491"/>
            <a:ext cx="828688" cy="276999"/>
          </a:xfrm>
          <a:prstGeom prst="rect">
            <a:avLst/>
          </a:prstGeom>
          <a:noFill/>
        </p:spPr>
        <p:txBody>
          <a:bodyPr wrap="none" rtlCol="0">
            <a:spAutoFit/>
          </a:bodyPr>
          <a:lstStyle/>
          <a:p>
            <a:r>
              <a:rPr lang="en-US" sz="1200" dirty="0">
                <a:solidFill>
                  <a:schemeClr val="bg2">
                    <a:lumMod val="50000"/>
                  </a:schemeClr>
                </a:solidFill>
              </a:rPr>
              <a:t>Civil War</a:t>
            </a:r>
          </a:p>
        </p:txBody>
      </p:sp>
      <p:sp>
        <p:nvSpPr>
          <p:cNvPr id="25" name="TextBox 24">
            <a:extLst>
              <a:ext uri="{FF2B5EF4-FFF2-40B4-BE49-F238E27FC236}">
                <a16:creationId xmlns:a16="http://schemas.microsoft.com/office/drawing/2014/main" id="{A714665C-5115-9C0A-70FB-4E452CD0C30B}"/>
              </a:ext>
            </a:extLst>
          </p:cNvPr>
          <p:cNvSpPr txBox="1"/>
          <p:nvPr/>
        </p:nvSpPr>
        <p:spPr>
          <a:xfrm rot="16200000">
            <a:off x="7063998" y="445700"/>
            <a:ext cx="614271" cy="276999"/>
          </a:xfrm>
          <a:prstGeom prst="rect">
            <a:avLst/>
          </a:prstGeom>
          <a:noFill/>
        </p:spPr>
        <p:txBody>
          <a:bodyPr wrap="none" rtlCol="0">
            <a:spAutoFit/>
          </a:bodyPr>
          <a:lstStyle/>
          <a:p>
            <a:r>
              <a:rPr lang="en-US" sz="1200" dirty="0">
                <a:solidFill>
                  <a:schemeClr val="bg2">
                    <a:lumMod val="50000"/>
                  </a:schemeClr>
                </a:solidFill>
              </a:rPr>
              <a:t>WW 2</a:t>
            </a:r>
          </a:p>
        </p:txBody>
      </p:sp>
      <p:sp>
        <p:nvSpPr>
          <p:cNvPr id="27" name="TextBox 26">
            <a:extLst>
              <a:ext uri="{FF2B5EF4-FFF2-40B4-BE49-F238E27FC236}">
                <a16:creationId xmlns:a16="http://schemas.microsoft.com/office/drawing/2014/main" id="{D980424E-FD65-EA7B-55C4-B2408EA25D32}"/>
              </a:ext>
            </a:extLst>
          </p:cNvPr>
          <p:cNvSpPr txBox="1"/>
          <p:nvPr/>
        </p:nvSpPr>
        <p:spPr>
          <a:xfrm rot="16200000">
            <a:off x="5678321" y="445700"/>
            <a:ext cx="614271" cy="276999"/>
          </a:xfrm>
          <a:prstGeom prst="rect">
            <a:avLst/>
          </a:prstGeom>
          <a:noFill/>
        </p:spPr>
        <p:txBody>
          <a:bodyPr wrap="none" rtlCol="0">
            <a:spAutoFit/>
          </a:bodyPr>
          <a:lstStyle/>
          <a:p>
            <a:r>
              <a:rPr lang="en-US" sz="1200" dirty="0">
                <a:solidFill>
                  <a:schemeClr val="bg2">
                    <a:lumMod val="50000"/>
                  </a:schemeClr>
                </a:solidFill>
              </a:rPr>
              <a:t>WW 1</a:t>
            </a:r>
          </a:p>
        </p:txBody>
      </p:sp>
      <p:sp>
        <p:nvSpPr>
          <p:cNvPr id="29" name="TextBox 28">
            <a:extLst>
              <a:ext uri="{FF2B5EF4-FFF2-40B4-BE49-F238E27FC236}">
                <a16:creationId xmlns:a16="http://schemas.microsoft.com/office/drawing/2014/main" id="{0D9F73DD-9689-488C-CDD7-2695E2EA80F2}"/>
              </a:ext>
            </a:extLst>
          </p:cNvPr>
          <p:cNvSpPr txBox="1"/>
          <p:nvPr/>
        </p:nvSpPr>
        <p:spPr>
          <a:xfrm>
            <a:off x="-5723" y="913876"/>
            <a:ext cx="794777" cy="292388"/>
          </a:xfrm>
          <a:prstGeom prst="rect">
            <a:avLst/>
          </a:prstGeom>
          <a:noFill/>
        </p:spPr>
        <p:txBody>
          <a:bodyPr wrap="square" rtlCol="0">
            <a:spAutoFit/>
          </a:bodyPr>
          <a:lstStyle/>
          <a:p>
            <a:pPr algn="r"/>
            <a:r>
              <a:rPr lang="en-US" sz="1300" dirty="0"/>
              <a:t>½ Cent</a:t>
            </a:r>
          </a:p>
        </p:txBody>
      </p:sp>
      <p:sp>
        <p:nvSpPr>
          <p:cNvPr id="30" name="TextBox 29">
            <a:extLst>
              <a:ext uri="{FF2B5EF4-FFF2-40B4-BE49-F238E27FC236}">
                <a16:creationId xmlns:a16="http://schemas.microsoft.com/office/drawing/2014/main" id="{C0515E8F-5CAC-1369-7319-B483C2C68B9E}"/>
              </a:ext>
            </a:extLst>
          </p:cNvPr>
          <p:cNvSpPr txBox="1"/>
          <p:nvPr/>
        </p:nvSpPr>
        <p:spPr>
          <a:xfrm>
            <a:off x="774" y="1186048"/>
            <a:ext cx="788280" cy="292388"/>
          </a:xfrm>
          <a:prstGeom prst="rect">
            <a:avLst/>
          </a:prstGeom>
          <a:noFill/>
        </p:spPr>
        <p:txBody>
          <a:bodyPr wrap="square" rtlCol="0">
            <a:spAutoFit/>
          </a:bodyPr>
          <a:lstStyle/>
          <a:p>
            <a:pPr algn="r"/>
            <a:r>
              <a:rPr lang="en-US" sz="1300" dirty="0"/>
              <a:t>1 Cent</a:t>
            </a:r>
          </a:p>
        </p:txBody>
      </p:sp>
      <p:sp>
        <p:nvSpPr>
          <p:cNvPr id="31" name="TextBox 30">
            <a:extLst>
              <a:ext uri="{FF2B5EF4-FFF2-40B4-BE49-F238E27FC236}">
                <a16:creationId xmlns:a16="http://schemas.microsoft.com/office/drawing/2014/main" id="{98396EF9-84E7-4EC1-C2FF-FC1F599387C6}"/>
              </a:ext>
            </a:extLst>
          </p:cNvPr>
          <p:cNvSpPr txBox="1"/>
          <p:nvPr/>
        </p:nvSpPr>
        <p:spPr>
          <a:xfrm>
            <a:off x="774" y="2002565"/>
            <a:ext cx="788280" cy="292388"/>
          </a:xfrm>
          <a:prstGeom prst="rect">
            <a:avLst/>
          </a:prstGeom>
          <a:noFill/>
        </p:spPr>
        <p:txBody>
          <a:bodyPr wrap="square" rtlCol="0">
            <a:spAutoFit/>
          </a:bodyPr>
          <a:lstStyle/>
          <a:p>
            <a:pPr algn="r"/>
            <a:r>
              <a:rPr lang="en-US" sz="1300" dirty="0"/>
              <a:t>5 Cent</a:t>
            </a:r>
          </a:p>
        </p:txBody>
      </p:sp>
      <p:sp>
        <p:nvSpPr>
          <p:cNvPr id="32" name="TextBox 31">
            <a:extLst>
              <a:ext uri="{FF2B5EF4-FFF2-40B4-BE49-F238E27FC236}">
                <a16:creationId xmlns:a16="http://schemas.microsoft.com/office/drawing/2014/main" id="{891DD2FB-3FAF-BF7C-6961-72F0DADDC356}"/>
              </a:ext>
            </a:extLst>
          </p:cNvPr>
          <p:cNvSpPr txBox="1"/>
          <p:nvPr/>
        </p:nvSpPr>
        <p:spPr>
          <a:xfrm>
            <a:off x="-6161" y="2639364"/>
            <a:ext cx="788280" cy="292388"/>
          </a:xfrm>
          <a:prstGeom prst="rect">
            <a:avLst/>
          </a:prstGeom>
          <a:noFill/>
        </p:spPr>
        <p:txBody>
          <a:bodyPr wrap="square" rtlCol="0">
            <a:spAutoFit/>
          </a:bodyPr>
          <a:lstStyle/>
          <a:p>
            <a:pPr algn="r"/>
            <a:r>
              <a:rPr lang="en-US" sz="1300" dirty="0"/>
              <a:t>5 Cent</a:t>
            </a:r>
          </a:p>
        </p:txBody>
      </p:sp>
      <p:sp>
        <p:nvSpPr>
          <p:cNvPr id="33" name="TextBox 32">
            <a:extLst>
              <a:ext uri="{FF2B5EF4-FFF2-40B4-BE49-F238E27FC236}">
                <a16:creationId xmlns:a16="http://schemas.microsoft.com/office/drawing/2014/main" id="{40CCFB3A-B8CD-6612-49FD-FFB17CF07FD6}"/>
              </a:ext>
            </a:extLst>
          </p:cNvPr>
          <p:cNvSpPr txBox="1"/>
          <p:nvPr/>
        </p:nvSpPr>
        <p:spPr>
          <a:xfrm>
            <a:off x="-6161" y="2925831"/>
            <a:ext cx="788280" cy="292388"/>
          </a:xfrm>
          <a:prstGeom prst="rect">
            <a:avLst/>
          </a:prstGeom>
          <a:noFill/>
        </p:spPr>
        <p:txBody>
          <a:bodyPr wrap="square" rtlCol="0">
            <a:spAutoFit/>
          </a:bodyPr>
          <a:lstStyle/>
          <a:p>
            <a:pPr algn="r"/>
            <a:r>
              <a:rPr lang="en-US" sz="1300" dirty="0"/>
              <a:t>10 Cent</a:t>
            </a:r>
          </a:p>
        </p:txBody>
      </p:sp>
      <p:sp>
        <p:nvSpPr>
          <p:cNvPr id="34" name="TextBox 33">
            <a:extLst>
              <a:ext uri="{FF2B5EF4-FFF2-40B4-BE49-F238E27FC236}">
                <a16:creationId xmlns:a16="http://schemas.microsoft.com/office/drawing/2014/main" id="{27D7D110-051A-C9C0-911F-A123EB43677E}"/>
              </a:ext>
            </a:extLst>
          </p:cNvPr>
          <p:cNvSpPr txBox="1"/>
          <p:nvPr/>
        </p:nvSpPr>
        <p:spPr>
          <a:xfrm>
            <a:off x="-6161" y="3212298"/>
            <a:ext cx="788280" cy="292388"/>
          </a:xfrm>
          <a:prstGeom prst="rect">
            <a:avLst/>
          </a:prstGeom>
          <a:noFill/>
        </p:spPr>
        <p:txBody>
          <a:bodyPr wrap="square" rtlCol="0">
            <a:spAutoFit/>
          </a:bodyPr>
          <a:lstStyle/>
          <a:p>
            <a:pPr algn="r"/>
            <a:r>
              <a:rPr lang="en-US" sz="1300" dirty="0"/>
              <a:t>20 Cent</a:t>
            </a:r>
          </a:p>
        </p:txBody>
      </p:sp>
      <p:sp>
        <p:nvSpPr>
          <p:cNvPr id="35" name="TextBox 34">
            <a:extLst>
              <a:ext uri="{FF2B5EF4-FFF2-40B4-BE49-F238E27FC236}">
                <a16:creationId xmlns:a16="http://schemas.microsoft.com/office/drawing/2014/main" id="{497FF9B3-2D1C-F060-17C2-6CEBF9E331CF}"/>
              </a:ext>
            </a:extLst>
          </p:cNvPr>
          <p:cNvSpPr txBox="1"/>
          <p:nvPr/>
        </p:nvSpPr>
        <p:spPr>
          <a:xfrm>
            <a:off x="774" y="3498765"/>
            <a:ext cx="788280" cy="292388"/>
          </a:xfrm>
          <a:prstGeom prst="rect">
            <a:avLst/>
          </a:prstGeom>
          <a:noFill/>
        </p:spPr>
        <p:txBody>
          <a:bodyPr wrap="square" rtlCol="0">
            <a:spAutoFit/>
          </a:bodyPr>
          <a:lstStyle/>
          <a:p>
            <a:pPr algn="r"/>
            <a:r>
              <a:rPr lang="en-US" sz="1300" dirty="0"/>
              <a:t>25 Cent</a:t>
            </a:r>
          </a:p>
        </p:txBody>
      </p:sp>
      <p:sp>
        <p:nvSpPr>
          <p:cNvPr id="36" name="TextBox 35">
            <a:extLst>
              <a:ext uri="{FF2B5EF4-FFF2-40B4-BE49-F238E27FC236}">
                <a16:creationId xmlns:a16="http://schemas.microsoft.com/office/drawing/2014/main" id="{6F75FC29-A105-1540-5F20-77FBE12C42F5}"/>
              </a:ext>
            </a:extLst>
          </p:cNvPr>
          <p:cNvSpPr txBox="1"/>
          <p:nvPr/>
        </p:nvSpPr>
        <p:spPr>
          <a:xfrm>
            <a:off x="906" y="3785232"/>
            <a:ext cx="788280" cy="292388"/>
          </a:xfrm>
          <a:prstGeom prst="rect">
            <a:avLst/>
          </a:prstGeom>
          <a:noFill/>
        </p:spPr>
        <p:txBody>
          <a:bodyPr wrap="square" rtlCol="0">
            <a:spAutoFit/>
          </a:bodyPr>
          <a:lstStyle/>
          <a:p>
            <a:pPr algn="r"/>
            <a:r>
              <a:rPr lang="en-US" sz="1300" dirty="0"/>
              <a:t>50 Cent</a:t>
            </a:r>
          </a:p>
        </p:txBody>
      </p:sp>
      <p:sp>
        <p:nvSpPr>
          <p:cNvPr id="37" name="TextBox 36">
            <a:extLst>
              <a:ext uri="{FF2B5EF4-FFF2-40B4-BE49-F238E27FC236}">
                <a16:creationId xmlns:a16="http://schemas.microsoft.com/office/drawing/2014/main" id="{4894B36E-54D6-24A9-5F67-32288CF7173A}"/>
              </a:ext>
            </a:extLst>
          </p:cNvPr>
          <p:cNvSpPr txBox="1"/>
          <p:nvPr/>
        </p:nvSpPr>
        <p:spPr>
          <a:xfrm>
            <a:off x="14621" y="4071701"/>
            <a:ext cx="788280" cy="292388"/>
          </a:xfrm>
          <a:prstGeom prst="rect">
            <a:avLst/>
          </a:prstGeom>
          <a:noFill/>
        </p:spPr>
        <p:txBody>
          <a:bodyPr wrap="square" rtlCol="0">
            <a:spAutoFit/>
          </a:bodyPr>
          <a:lstStyle/>
          <a:p>
            <a:pPr algn="r"/>
            <a:r>
              <a:rPr lang="en-US" sz="1300" dirty="0"/>
              <a:t>$1.00</a:t>
            </a:r>
          </a:p>
        </p:txBody>
      </p:sp>
      <p:sp>
        <p:nvSpPr>
          <p:cNvPr id="38" name="TextBox 37">
            <a:extLst>
              <a:ext uri="{FF2B5EF4-FFF2-40B4-BE49-F238E27FC236}">
                <a16:creationId xmlns:a16="http://schemas.microsoft.com/office/drawing/2014/main" id="{E9118564-94EB-438D-1109-6CFAE4C59BA0}"/>
              </a:ext>
            </a:extLst>
          </p:cNvPr>
          <p:cNvSpPr txBox="1"/>
          <p:nvPr/>
        </p:nvSpPr>
        <p:spPr>
          <a:xfrm>
            <a:off x="12120" y="4754008"/>
            <a:ext cx="788280" cy="292388"/>
          </a:xfrm>
          <a:prstGeom prst="rect">
            <a:avLst/>
          </a:prstGeom>
          <a:noFill/>
        </p:spPr>
        <p:txBody>
          <a:bodyPr wrap="square" rtlCol="0">
            <a:spAutoFit/>
          </a:bodyPr>
          <a:lstStyle/>
          <a:p>
            <a:pPr algn="r"/>
            <a:r>
              <a:rPr lang="en-US" sz="1300" dirty="0"/>
              <a:t>$2.50</a:t>
            </a:r>
          </a:p>
        </p:txBody>
      </p:sp>
      <p:sp>
        <p:nvSpPr>
          <p:cNvPr id="39" name="TextBox 38">
            <a:extLst>
              <a:ext uri="{FF2B5EF4-FFF2-40B4-BE49-F238E27FC236}">
                <a16:creationId xmlns:a16="http://schemas.microsoft.com/office/drawing/2014/main" id="{E09E990E-6AF7-993C-FDC3-97C01B424B79}"/>
              </a:ext>
            </a:extLst>
          </p:cNvPr>
          <p:cNvSpPr txBox="1"/>
          <p:nvPr/>
        </p:nvSpPr>
        <p:spPr>
          <a:xfrm>
            <a:off x="12120" y="4460162"/>
            <a:ext cx="788280" cy="292388"/>
          </a:xfrm>
          <a:prstGeom prst="rect">
            <a:avLst/>
          </a:prstGeom>
          <a:noFill/>
        </p:spPr>
        <p:txBody>
          <a:bodyPr wrap="square" rtlCol="0">
            <a:spAutoFit/>
          </a:bodyPr>
          <a:lstStyle/>
          <a:p>
            <a:pPr algn="r"/>
            <a:r>
              <a:rPr lang="en-US" sz="1300" dirty="0"/>
              <a:t>$1.00</a:t>
            </a:r>
          </a:p>
        </p:txBody>
      </p:sp>
      <p:sp>
        <p:nvSpPr>
          <p:cNvPr id="40" name="TextBox 39">
            <a:extLst>
              <a:ext uri="{FF2B5EF4-FFF2-40B4-BE49-F238E27FC236}">
                <a16:creationId xmlns:a16="http://schemas.microsoft.com/office/drawing/2014/main" id="{0E370B21-FE21-48D1-37D6-BD79186F49B6}"/>
              </a:ext>
            </a:extLst>
          </p:cNvPr>
          <p:cNvSpPr txBox="1"/>
          <p:nvPr/>
        </p:nvSpPr>
        <p:spPr>
          <a:xfrm>
            <a:off x="12120" y="5047854"/>
            <a:ext cx="788280" cy="292388"/>
          </a:xfrm>
          <a:prstGeom prst="rect">
            <a:avLst/>
          </a:prstGeom>
          <a:noFill/>
        </p:spPr>
        <p:txBody>
          <a:bodyPr wrap="square" rtlCol="0">
            <a:spAutoFit/>
          </a:bodyPr>
          <a:lstStyle/>
          <a:p>
            <a:pPr algn="r"/>
            <a:r>
              <a:rPr lang="en-US" sz="1300" dirty="0"/>
              <a:t>$3.00</a:t>
            </a:r>
          </a:p>
        </p:txBody>
      </p:sp>
      <p:sp>
        <p:nvSpPr>
          <p:cNvPr id="41" name="TextBox 40">
            <a:extLst>
              <a:ext uri="{FF2B5EF4-FFF2-40B4-BE49-F238E27FC236}">
                <a16:creationId xmlns:a16="http://schemas.microsoft.com/office/drawing/2014/main" id="{F622BBF5-26A9-1A63-B08A-FEB9DF850388}"/>
              </a:ext>
            </a:extLst>
          </p:cNvPr>
          <p:cNvSpPr txBox="1"/>
          <p:nvPr/>
        </p:nvSpPr>
        <p:spPr>
          <a:xfrm>
            <a:off x="12120" y="5341700"/>
            <a:ext cx="788280" cy="292388"/>
          </a:xfrm>
          <a:prstGeom prst="rect">
            <a:avLst/>
          </a:prstGeom>
          <a:noFill/>
        </p:spPr>
        <p:txBody>
          <a:bodyPr wrap="square" rtlCol="0">
            <a:spAutoFit/>
          </a:bodyPr>
          <a:lstStyle/>
          <a:p>
            <a:pPr algn="r"/>
            <a:r>
              <a:rPr lang="en-US" sz="1300" dirty="0"/>
              <a:t>$4.00</a:t>
            </a:r>
          </a:p>
        </p:txBody>
      </p:sp>
      <p:sp>
        <p:nvSpPr>
          <p:cNvPr id="42" name="TextBox 41">
            <a:extLst>
              <a:ext uri="{FF2B5EF4-FFF2-40B4-BE49-F238E27FC236}">
                <a16:creationId xmlns:a16="http://schemas.microsoft.com/office/drawing/2014/main" id="{1E5EA58E-ED6E-2F42-AD7A-E16BF4A7BE93}"/>
              </a:ext>
            </a:extLst>
          </p:cNvPr>
          <p:cNvSpPr txBox="1"/>
          <p:nvPr/>
        </p:nvSpPr>
        <p:spPr>
          <a:xfrm>
            <a:off x="12120" y="5635546"/>
            <a:ext cx="788280" cy="292388"/>
          </a:xfrm>
          <a:prstGeom prst="rect">
            <a:avLst/>
          </a:prstGeom>
          <a:noFill/>
        </p:spPr>
        <p:txBody>
          <a:bodyPr wrap="square" rtlCol="0">
            <a:spAutoFit/>
          </a:bodyPr>
          <a:lstStyle/>
          <a:p>
            <a:pPr algn="r"/>
            <a:r>
              <a:rPr lang="en-US" sz="1300" dirty="0"/>
              <a:t>$5.00</a:t>
            </a:r>
          </a:p>
        </p:txBody>
      </p:sp>
      <p:sp>
        <p:nvSpPr>
          <p:cNvPr id="43" name="TextBox 42">
            <a:extLst>
              <a:ext uri="{FF2B5EF4-FFF2-40B4-BE49-F238E27FC236}">
                <a16:creationId xmlns:a16="http://schemas.microsoft.com/office/drawing/2014/main" id="{84808581-F9E5-14C0-B9E6-A7D95C904B3F}"/>
              </a:ext>
            </a:extLst>
          </p:cNvPr>
          <p:cNvSpPr txBox="1"/>
          <p:nvPr/>
        </p:nvSpPr>
        <p:spPr>
          <a:xfrm>
            <a:off x="12120" y="5929392"/>
            <a:ext cx="788280" cy="292388"/>
          </a:xfrm>
          <a:prstGeom prst="rect">
            <a:avLst/>
          </a:prstGeom>
          <a:noFill/>
        </p:spPr>
        <p:txBody>
          <a:bodyPr wrap="square" rtlCol="0">
            <a:spAutoFit/>
          </a:bodyPr>
          <a:lstStyle/>
          <a:p>
            <a:pPr algn="r"/>
            <a:r>
              <a:rPr lang="en-US" sz="1300" dirty="0"/>
              <a:t>$10.00</a:t>
            </a:r>
          </a:p>
        </p:txBody>
      </p:sp>
      <p:sp>
        <p:nvSpPr>
          <p:cNvPr id="44" name="TextBox 43">
            <a:extLst>
              <a:ext uri="{FF2B5EF4-FFF2-40B4-BE49-F238E27FC236}">
                <a16:creationId xmlns:a16="http://schemas.microsoft.com/office/drawing/2014/main" id="{55E787CA-A907-71B8-6B17-BE24A2AF666A}"/>
              </a:ext>
            </a:extLst>
          </p:cNvPr>
          <p:cNvSpPr txBox="1"/>
          <p:nvPr/>
        </p:nvSpPr>
        <p:spPr>
          <a:xfrm>
            <a:off x="12120" y="6223237"/>
            <a:ext cx="788280" cy="292388"/>
          </a:xfrm>
          <a:prstGeom prst="rect">
            <a:avLst/>
          </a:prstGeom>
          <a:noFill/>
        </p:spPr>
        <p:txBody>
          <a:bodyPr wrap="square" rtlCol="0">
            <a:spAutoFit/>
          </a:bodyPr>
          <a:lstStyle/>
          <a:p>
            <a:pPr algn="r"/>
            <a:r>
              <a:rPr lang="en-US" sz="1300" dirty="0"/>
              <a:t>$20.00</a:t>
            </a:r>
          </a:p>
        </p:txBody>
      </p:sp>
      <p:cxnSp>
        <p:nvCxnSpPr>
          <p:cNvPr id="45" name="Straight Connector 44">
            <a:extLst>
              <a:ext uri="{FF2B5EF4-FFF2-40B4-BE49-F238E27FC236}">
                <a16:creationId xmlns:a16="http://schemas.microsoft.com/office/drawing/2014/main" id="{000E1F1F-82E3-6CAE-5511-DBB1779F7D24}"/>
              </a:ext>
            </a:extLst>
          </p:cNvPr>
          <p:cNvCxnSpPr/>
          <p:nvPr/>
        </p:nvCxnSpPr>
        <p:spPr>
          <a:xfrm>
            <a:off x="264205" y="4445170"/>
            <a:ext cx="11618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4E0884-D5AE-D54A-701E-A170B62DB51E}"/>
              </a:ext>
            </a:extLst>
          </p:cNvPr>
          <p:cNvCxnSpPr>
            <a:cxnSpLocks/>
          </p:cNvCxnSpPr>
          <p:nvPr/>
        </p:nvCxnSpPr>
        <p:spPr>
          <a:xfrm>
            <a:off x="1036747" y="584199"/>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C48AEDE-6C06-3C47-F005-A6520F20CE65}"/>
              </a:ext>
            </a:extLst>
          </p:cNvPr>
          <p:cNvSpPr txBox="1"/>
          <p:nvPr/>
        </p:nvSpPr>
        <p:spPr>
          <a:xfrm>
            <a:off x="768384" y="312410"/>
            <a:ext cx="575799" cy="307777"/>
          </a:xfrm>
          <a:prstGeom prst="rect">
            <a:avLst/>
          </a:prstGeom>
          <a:noFill/>
        </p:spPr>
        <p:txBody>
          <a:bodyPr wrap="none" rtlCol="0">
            <a:spAutoFit/>
          </a:bodyPr>
          <a:lstStyle/>
          <a:p>
            <a:r>
              <a:rPr lang="en-US" sz="1400" dirty="0"/>
              <a:t>1800</a:t>
            </a:r>
          </a:p>
        </p:txBody>
      </p:sp>
      <p:sp>
        <p:nvSpPr>
          <p:cNvPr id="48" name="Rectangle 47">
            <a:extLst>
              <a:ext uri="{FF2B5EF4-FFF2-40B4-BE49-F238E27FC236}">
                <a16:creationId xmlns:a16="http://schemas.microsoft.com/office/drawing/2014/main" id="{0CF2AB02-B04C-D580-A738-62E531A78F9D}"/>
              </a:ext>
            </a:extLst>
          </p:cNvPr>
          <p:cNvSpPr/>
          <p:nvPr/>
        </p:nvSpPr>
        <p:spPr>
          <a:xfrm>
            <a:off x="743943" y="964257"/>
            <a:ext cx="205825"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LC</a:t>
            </a:r>
          </a:p>
        </p:txBody>
      </p:sp>
      <p:sp>
        <p:nvSpPr>
          <p:cNvPr id="49" name="Rectangle 48">
            <a:extLst>
              <a:ext uri="{FF2B5EF4-FFF2-40B4-BE49-F238E27FC236}">
                <a16:creationId xmlns:a16="http://schemas.microsoft.com/office/drawing/2014/main" id="{B6F42448-CFB9-6592-0E1D-5B0F90B1FE01}"/>
              </a:ext>
            </a:extLst>
          </p:cNvPr>
          <p:cNvSpPr/>
          <p:nvPr/>
        </p:nvSpPr>
        <p:spPr>
          <a:xfrm>
            <a:off x="1043245" y="964257"/>
            <a:ext cx="27731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0" name="Rectangle 49">
            <a:extLst>
              <a:ext uri="{FF2B5EF4-FFF2-40B4-BE49-F238E27FC236}">
                <a16:creationId xmlns:a16="http://schemas.microsoft.com/office/drawing/2014/main" id="{36FEEA80-8BCC-E33D-7F36-FCE583CE6F0E}"/>
              </a:ext>
            </a:extLst>
          </p:cNvPr>
          <p:cNvSpPr/>
          <p:nvPr/>
        </p:nvSpPr>
        <p:spPr>
          <a:xfrm>
            <a:off x="739076" y="1242816"/>
            <a:ext cx="29365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FH</a:t>
            </a:r>
          </a:p>
        </p:txBody>
      </p:sp>
      <p:sp>
        <p:nvSpPr>
          <p:cNvPr id="51" name="Rectangle 50">
            <a:extLst>
              <a:ext uri="{FF2B5EF4-FFF2-40B4-BE49-F238E27FC236}">
                <a16:creationId xmlns:a16="http://schemas.microsoft.com/office/drawing/2014/main" id="{3A76C70E-1DCF-53A9-50D7-EFF94BFA57AB}"/>
              </a:ext>
            </a:extLst>
          </p:cNvPr>
          <p:cNvSpPr/>
          <p:nvPr/>
        </p:nvSpPr>
        <p:spPr>
          <a:xfrm>
            <a:off x="1026911" y="1242816"/>
            <a:ext cx="29365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3" name="Rectangle 52">
            <a:extLst>
              <a:ext uri="{FF2B5EF4-FFF2-40B4-BE49-F238E27FC236}">
                <a16:creationId xmlns:a16="http://schemas.microsoft.com/office/drawing/2014/main" id="{5FABA588-6099-170E-E9D9-B1018D2720CA}"/>
              </a:ext>
            </a:extLst>
          </p:cNvPr>
          <p:cNvSpPr/>
          <p:nvPr/>
        </p:nvSpPr>
        <p:spPr>
          <a:xfrm>
            <a:off x="843269" y="2684605"/>
            <a:ext cx="34053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4" name="Rectangle 53">
            <a:extLst>
              <a:ext uri="{FF2B5EF4-FFF2-40B4-BE49-F238E27FC236}">
                <a16:creationId xmlns:a16="http://schemas.microsoft.com/office/drawing/2014/main" id="{EDEB2BC9-6A86-4944-9EB2-DC50F78F17E4}"/>
              </a:ext>
            </a:extLst>
          </p:cNvPr>
          <p:cNvSpPr/>
          <p:nvPr/>
        </p:nvSpPr>
        <p:spPr>
          <a:xfrm>
            <a:off x="823125" y="2989450"/>
            <a:ext cx="430546"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5" name="Rectangle 54">
            <a:extLst>
              <a:ext uri="{FF2B5EF4-FFF2-40B4-BE49-F238E27FC236}">
                <a16:creationId xmlns:a16="http://schemas.microsoft.com/office/drawing/2014/main" id="{26449C71-4DAD-2E4A-B4E2-FA79EDBC0932}"/>
              </a:ext>
            </a:extLst>
          </p:cNvPr>
          <p:cNvSpPr/>
          <p:nvPr/>
        </p:nvSpPr>
        <p:spPr>
          <a:xfrm>
            <a:off x="831204" y="3831194"/>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6" name="Rectangle 55">
            <a:extLst>
              <a:ext uri="{FF2B5EF4-FFF2-40B4-BE49-F238E27FC236}">
                <a16:creationId xmlns:a16="http://schemas.microsoft.com/office/drawing/2014/main" id="{EDB90153-AB0F-F9E9-BAFA-2489A3BD3CCB}"/>
              </a:ext>
            </a:extLst>
          </p:cNvPr>
          <p:cNvSpPr/>
          <p:nvPr/>
        </p:nvSpPr>
        <p:spPr>
          <a:xfrm>
            <a:off x="833591" y="3542697"/>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7" name="Rectangle 56">
            <a:extLst>
              <a:ext uri="{FF2B5EF4-FFF2-40B4-BE49-F238E27FC236}">
                <a16:creationId xmlns:a16="http://schemas.microsoft.com/office/drawing/2014/main" id="{5B132953-8C88-E969-09A4-1BF5E908B48B}"/>
              </a:ext>
            </a:extLst>
          </p:cNvPr>
          <p:cNvSpPr/>
          <p:nvPr/>
        </p:nvSpPr>
        <p:spPr>
          <a:xfrm>
            <a:off x="870125" y="4111274"/>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8" name="Rectangle 57">
            <a:extLst>
              <a:ext uri="{FF2B5EF4-FFF2-40B4-BE49-F238E27FC236}">
                <a16:creationId xmlns:a16="http://schemas.microsoft.com/office/drawing/2014/main" id="{B2716F28-6C2F-C647-2D04-E19CC8E7556C}"/>
              </a:ext>
            </a:extLst>
          </p:cNvPr>
          <p:cNvSpPr/>
          <p:nvPr/>
        </p:nvSpPr>
        <p:spPr>
          <a:xfrm>
            <a:off x="803616" y="4111274"/>
            <a:ext cx="6492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92E894-6271-2688-D04F-F6C7A0A73EAB}"/>
              </a:ext>
            </a:extLst>
          </p:cNvPr>
          <p:cNvSpPr/>
          <p:nvPr/>
        </p:nvSpPr>
        <p:spPr>
          <a:xfrm>
            <a:off x="853461" y="4789576"/>
            <a:ext cx="44215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a:t>
            </a:r>
          </a:p>
        </p:txBody>
      </p:sp>
      <p:sp>
        <p:nvSpPr>
          <p:cNvPr id="60" name="Rectangle 59">
            <a:extLst>
              <a:ext uri="{FF2B5EF4-FFF2-40B4-BE49-F238E27FC236}">
                <a16:creationId xmlns:a16="http://schemas.microsoft.com/office/drawing/2014/main" id="{B95340F5-CD98-8E5E-70A2-76C7E27B969E}"/>
              </a:ext>
            </a:extLst>
          </p:cNvPr>
          <p:cNvSpPr/>
          <p:nvPr/>
        </p:nvSpPr>
        <p:spPr>
          <a:xfrm>
            <a:off x="859770" y="5667366"/>
            <a:ext cx="44215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a:t>
            </a:r>
          </a:p>
        </p:txBody>
      </p:sp>
      <p:sp>
        <p:nvSpPr>
          <p:cNvPr id="61" name="Rectangle 60">
            <a:extLst>
              <a:ext uri="{FF2B5EF4-FFF2-40B4-BE49-F238E27FC236}">
                <a16:creationId xmlns:a16="http://schemas.microsoft.com/office/drawing/2014/main" id="{2A967974-98E7-5576-E148-5F8D9DD4DEF9}"/>
              </a:ext>
            </a:extLst>
          </p:cNvPr>
          <p:cNvSpPr/>
          <p:nvPr/>
        </p:nvSpPr>
        <p:spPr>
          <a:xfrm>
            <a:off x="857428" y="5943633"/>
            <a:ext cx="105468"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C9FA021-8479-26EE-D842-8C654A66C084}"/>
              </a:ext>
            </a:extLst>
          </p:cNvPr>
          <p:cNvSpPr/>
          <p:nvPr/>
        </p:nvSpPr>
        <p:spPr>
          <a:xfrm>
            <a:off x="1324647" y="964257"/>
            <a:ext cx="89523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Classic</a:t>
            </a:r>
          </a:p>
        </p:txBody>
      </p:sp>
      <p:sp>
        <p:nvSpPr>
          <p:cNvPr id="63" name="Rectangle 62">
            <a:extLst>
              <a:ext uri="{FF2B5EF4-FFF2-40B4-BE49-F238E27FC236}">
                <a16:creationId xmlns:a16="http://schemas.microsoft.com/office/drawing/2014/main" id="{57202822-CE58-0300-1B12-00F42BD04EF2}"/>
              </a:ext>
            </a:extLst>
          </p:cNvPr>
          <p:cNvSpPr/>
          <p:nvPr/>
        </p:nvSpPr>
        <p:spPr>
          <a:xfrm>
            <a:off x="1326847" y="1242816"/>
            <a:ext cx="271317"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CL</a:t>
            </a:r>
          </a:p>
        </p:txBody>
      </p:sp>
      <p:sp>
        <p:nvSpPr>
          <p:cNvPr id="64" name="Rectangle 63">
            <a:extLst>
              <a:ext uri="{FF2B5EF4-FFF2-40B4-BE49-F238E27FC236}">
                <a16:creationId xmlns:a16="http://schemas.microsoft.com/office/drawing/2014/main" id="{58693CBB-E3B4-650C-DC12-63D6EC021892}"/>
              </a:ext>
            </a:extLst>
          </p:cNvPr>
          <p:cNvSpPr/>
          <p:nvPr/>
        </p:nvSpPr>
        <p:spPr>
          <a:xfrm>
            <a:off x="1635036" y="1242816"/>
            <a:ext cx="6707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Coronet</a:t>
            </a:r>
          </a:p>
        </p:txBody>
      </p:sp>
      <p:sp>
        <p:nvSpPr>
          <p:cNvPr id="65" name="Rectangle 64">
            <a:extLst>
              <a:ext uri="{FF2B5EF4-FFF2-40B4-BE49-F238E27FC236}">
                <a16:creationId xmlns:a16="http://schemas.microsoft.com/office/drawing/2014/main" id="{19098A45-AB30-3291-9C79-192FEA6E78C9}"/>
              </a:ext>
            </a:extLst>
          </p:cNvPr>
          <p:cNvSpPr/>
          <p:nvPr/>
        </p:nvSpPr>
        <p:spPr>
          <a:xfrm>
            <a:off x="1867078" y="2684605"/>
            <a:ext cx="34053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50" dirty="0">
                <a:solidFill>
                  <a:schemeClr val="tx1"/>
                </a:solidFill>
                <a:latin typeface="Calibri" panose="020F0502020204030204" pitchFamily="34" charset="0"/>
                <a:cs typeface="Calibri" panose="020F0502020204030204" pitchFamily="34" charset="0"/>
              </a:rPr>
              <a:t>Cap</a:t>
            </a:r>
          </a:p>
        </p:txBody>
      </p:sp>
      <p:sp>
        <p:nvSpPr>
          <p:cNvPr id="66" name="Rectangle 65">
            <a:extLst>
              <a:ext uri="{FF2B5EF4-FFF2-40B4-BE49-F238E27FC236}">
                <a16:creationId xmlns:a16="http://schemas.microsoft.com/office/drawing/2014/main" id="{FA61FA6A-0FF5-35BB-0431-48BC9D7C25E4}"/>
              </a:ext>
            </a:extLst>
          </p:cNvPr>
          <p:cNvSpPr/>
          <p:nvPr/>
        </p:nvSpPr>
        <p:spPr>
          <a:xfrm>
            <a:off x="1253435" y="2989450"/>
            <a:ext cx="979486"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67" name="Rectangle 66">
            <a:extLst>
              <a:ext uri="{FF2B5EF4-FFF2-40B4-BE49-F238E27FC236}">
                <a16:creationId xmlns:a16="http://schemas.microsoft.com/office/drawing/2014/main" id="{8446F922-4EED-ED0B-ECB4-A5D685FD0616}"/>
              </a:ext>
            </a:extLst>
          </p:cNvPr>
          <p:cNvSpPr/>
          <p:nvPr/>
        </p:nvSpPr>
        <p:spPr>
          <a:xfrm>
            <a:off x="1627578" y="3542697"/>
            <a:ext cx="64506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panose="020F0502020204030204" pitchFamily="34" charset="0"/>
                <a:cs typeface="Calibri" panose="020F0502020204030204" pitchFamily="34" charset="0"/>
              </a:rPr>
              <a:t>Capped</a:t>
            </a:r>
          </a:p>
        </p:txBody>
      </p:sp>
      <p:sp>
        <p:nvSpPr>
          <p:cNvPr id="68" name="Rectangle 67">
            <a:extLst>
              <a:ext uri="{FF2B5EF4-FFF2-40B4-BE49-F238E27FC236}">
                <a16:creationId xmlns:a16="http://schemas.microsoft.com/office/drawing/2014/main" id="{F86C058B-285E-DC77-87B2-5DFFF17DED40}"/>
              </a:ext>
            </a:extLst>
          </p:cNvPr>
          <p:cNvSpPr/>
          <p:nvPr/>
        </p:nvSpPr>
        <p:spPr>
          <a:xfrm>
            <a:off x="1283193" y="3831194"/>
            <a:ext cx="101682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69" name="Rectangle 68">
            <a:extLst>
              <a:ext uri="{FF2B5EF4-FFF2-40B4-BE49-F238E27FC236}">
                <a16:creationId xmlns:a16="http://schemas.microsoft.com/office/drawing/2014/main" id="{D96A22C8-B591-13D8-5C87-9E2440C7CAC8}"/>
              </a:ext>
            </a:extLst>
          </p:cNvPr>
          <p:cNvSpPr/>
          <p:nvPr/>
        </p:nvSpPr>
        <p:spPr>
          <a:xfrm>
            <a:off x="2206784" y="4111274"/>
            <a:ext cx="13049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B030626-D733-FFED-6B41-CF6DC83B4D9B}"/>
              </a:ext>
            </a:extLst>
          </p:cNvPr>
          <p:cNvSpPr/>
          <p:nvPr/>
        </p:nvSpPr>
        <p:spPr>
          <a:xfrm>
            <a:off x="1291821" y="4789576"/>
            <a:ext cx="87519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71" name="Rectangle 70">
            <a:extLst>
              <a:ext uri="{FF2B5EF4-FFF2-40B4-BE49-F238E27FC236}">
                <a16:creationId xmlns:a16="http://schemas.microsoft.com/office/drawing/2014/main" id="{74BC7203-2286-6039-7F22-BC997C3D6F99}"/>
              </a:ext>
            </a:extLst>
          </p:cNvPr>
          <p:cNvSpPr/>
          <p:nvPr/>
        </p:nvSpPr>
        <p:spPr>
          <a:xfrm>
            <a:off x="2164299" y="4789576"/>
            <a:ext cx="157976"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C9DB4EC-9DE0-3DF4-1D46-C0922C7131EC}"/>
              </a:ext>
            </a:extLst>
          </p:cNvPr>
          <p:cNvSpPr/>
          <p:nvPr/>
        </p:nvSpPr>
        <p:spPr>
          <a:xfrm>
            <a:off x="1296316" y="5667366"/>
            <a:ext cx="87519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73" name="Rectangle 72">
            <a:extLst>
              <a:ext uri="{FF2B5EF4-FFF2-40B4-BE49-F238E27FC236}">
                <a16:creationId xmlns:a16="http://schemas.microsoft.com/office/drawing/2014/main" id="{89AECFEB-6834-27E6-9865-007A58CC18D0}"/>
              </a:ext>
            </a:extLst>
          </p:cNvPr>
          <p:cNvSpPr/>
          <p:nvPr/>
        </p:nvSpPr>
        <p:spPr>
          <a:xfrm>
            <a:off x="2168794" y="5667366"/>
            <a:ext cx="157976"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EFC1AFD-D740-AE85-347A-E808A66A3B50}"/>
              </a:ext>
            </a:extLst>
          </p:cNvPr>
          <p:cNvSpPr/>
          <p:nvPr/>
        </p:nvSpPr>
        <p:spPr>
          <a:xfrm>
            <a:off x="2292839" y="964257"/>
            <a:ext cx="704137"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Braided</a:t>
            </a:r>
          </a:p>
        </p:txBody>
      </p:sp>
      <p:sp>
        <p:nvSpPr>
          <p:cNvPr id="75" name="Rectangle 74">
            <a:extLst>
              <a:ext uri="{FF2B5EF4-FFF2-40B4-BE49-F238E27FC236}">
                <a16:creationId xmlns:a16="http://schemas.microsoft.com/office/drawing/2014/main" id="{0FF15E9F-1B13-D51D-9D68-750C964C3DE5}"/>
              </a:ext>
            </a:extLst>
          </p:cNvPr>
          <p:cNvSpPr/>
          <p:nvPr/>
        </p:nvSpPr>
        <p:spPr>
          <a:xfrm>
            <a:off x="2316344" y="1242816"/>
            <a:ext cx="6707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Braided</a:t>
            </a:r>
          </a:p>
        </p:txBody>
      </p:sp>
      <p:sp>
        <p:nvSpPr>
          <p:cNvPr id="76" name="Rectangle 75">
            <a:extLst>
              <a:ext uri="{FF2B5EF4-FFF2-40B4-BE49-F238E27FC236}">
                <a16:creationId xmlns:a16="http://schemas.microsoft.com/office/drawing/2014/main" id="{A38F2BD7-9A18-7EA4-97D2-5212846D42CB}"/>
              </a:ext>
            </a:extLst>
          </p:cNvPr>
          <p:cNvSpPr/>
          <p:nvPr/>
        </p:nvSpPr>
        <p:spPr>
          <a:xfrm>
            <a:off x="2206784" y="2684605"/>
            <a:ext cx="2012322"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7" name="Rectangle 76">
            <a:extLst>
              <a:ext uri="{FF2B5EF4-FFF2-40B4-BE49-F238E27FC236}">
                <a16:creationId xmlns:a16="http://schemas.microsoft.com/office/drawing/2014/main" id="{A3D123B4-1A52-6E02-8646-E5BB6CE7A07C}"/>
              </a:ext>
            </a:extLst>
          </p:cNvPr>
          <p:cNvSpPr/>
          <p:nvPr/>
        </p:nvSpPr>
        <p:spPr>
          <a:xfrm>
            <a:off x="2232921" y="2989450"/>
            <a:ext cx="269582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8" name="Rectangle 77">
            <a:extLst>
              <a:ext uri="{FF2B5EF4-FFF2-40B4-BE49-F238E27FC236}">
                <a16:creationId xmlns:a16="http://schemas.microsoft.com/office/drawing/2014/main" id="{8B613047-05BA-5F47-88DA-BC3EBAF297A4}"/>
              </a:ext>
            </a:extLst>
          </p:cNvPr>
          <p:cNvSpPr/>
          <p:nvPr/>
        </p:nvSpPr>
        <p:spPr>
          <a:xfrm>
            <a:off x="2272648" y="3542697"/>
            <a:ext cx="26576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9" name="Rectangle 78">
            <a:extLst>
              <a:ext uri="{FF2B5EF4-FFF2-40B4-BE49-F238E27FC236}">
                <a16:creationId xmlns:a16="http://schemas.microsoft.com/office/drawing/2014/main" id="{BF0BD42E-2351-FA0C-E2EA-08DE71F01EA1}"/>
              </a:ext>
            </a:extLst>
          </p:cNvPr>
          <p:cNvSpPr/>
          <p:nvPr/>
        </p:nvSpPr>
        <p:spPr>
          <a:xfrm>
            <a:off x="2307832" y="3831194"/>
            <a:ext cx="262569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81" name="Rectangle 80">
            <a:extLst>
              <a:ext uri="{FF2B5EF4-FFF2-40B4-BE49-F238E27FC236}">
                <a16:creationId xmlns:a16="http://schemas.microsoft.com/office/drawing/2014/main" id="{98D310FC-F7E1-6AF4-1A7D-51E5E16B6DF4}"/>
              </a:ext>
            </a:extLst>
          </p:cNvPr>
          <p:cNvSpPr/>
          <p:nvPr/>
        </p:nvSpPr>
        <p:spPr>
          <a:xfrm>
            <a:off x="2337280" y="4111274"/>
            <a:ext cx="193280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82" name="Rectangle 81">
            <a:extLst>
              <a:ext uri="{FF2B5EF4-FFF2-40B4-BE49-F238E27FC236}">
                <a16:creationId xmlns:a16="http://schemas.microsoft.com/office/drawing/2014/main" id="{E72E5408-78D0-1219-38A4-24BAFA0AC633}"/>
              </a:ext>
            </a:extLst>
          </p:cNvPr>
          <p:cNvSpPr/>
          <p:nvPr/>
        </p:nvSpPr>
        <p:spPr>
          <a:xfrm>
            <a:off x="2324487" y="4789576"/>
            <a:ext cx="320652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4" name="Rectangle 83">
            <a:extLst>
              <a:ext uri="{FF2B5EF4-FFF2-40B4-BE49-F238E27FC236}">
                <a16:creationId xmlns:a16="http://schemas.microsoft.com/office/drawing/2014/main" id="{E3BB8956-DC88-7808-E2A2-7996777FB4C5}"/>
              </a:ext>
            </a:extLst>
          </p:cNvPr>
          <p:cNvSpPr/>
          <p:nvPr/>
        </p:nvSpPr>
        <p:spPr>
          <a:xfrm>
            <a:off x="2337280" y="5667366"/>
            <a:ext cx="320652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5" name="Rectangle 84">
            <a:extLst>
              <a:ext uri="{FF2B5EF4-FFF2-40B4-BE49-F238E27FC236}">
                <a16:creationId xmlns:a16="http://schemas.microsoft.com/office/drawing/2014/main" id="{82D6773E-3584-BAB2-E13A-654B8496CE37}"/>
              </a:ext>
            </a:extLst>
          </p:cNvPr>
          <p:cNvSpPr/>
          <p:nvPr/>
        </p:nvSpPr>
        <p:spPr>
          <a:xfrm>
            <a:off x="2300017" y="5943633"/>
            <a:ext cx="3248025"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6" name="Rectangle 85">
            <a:extLst>
              <a:ext uri="{FF2B5EF4-FFF2-40B4-BE49-F238E27FC236}">
                <a16:creationId xmlns:a16="http://schemas.microsoft.com/office/drawing/2014/main" id="{12B8C5A3-1B8A-532F-CE7D-2B43DD6CAD60}"/>
              </a:ext>
            </a:extLst>
          </p:cNvPr>
          <p:cNvSpPr/>
          <p:nvPr/>
        </p:nvSpPr>
        <p:spPr>
          <a:xfrm>
            <a:off x="2292839" y="6236107"/>
            <a:ext cx="3248025"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7" name="Rectangle 86">
            <a:extLst>
              <a:ext uri="{FF2B5EF4-FFF2-40B4-BE49-F238E27FC236}">
                <a16:creationId xmlns:a16="http://schemas.microsoft.com/office/drawing/2014/main" id="{D0FF7F61-6BA2-8C66-FD12-975AFBCEF3CE}"/>
              </a:ext>
            </a:extLst>
          </p:cNvPr>
          <p:cNvSpPr/>
          <p:nvPr/>
        </p:nvSpPr>
        <p:spPr>
          <a:xfrm>
            <a:off x="2666212" y="4505809"/>
            <a:ext cx="28962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50" dirty="0">
                <a:solidFill>
                  <a:schemeClr val="tx1"/>
                </a:solidFill>
                <a:latin typeface="Calibri" panose="020F0502020204030204" pitchFamily="34" charset="0"/>
                <a:cs typeface="Calibri" panose="020F0502020204030204" pitchFamily="34" charset="0"/>
              </a:rPr>
              <a:t>T1/2</a:t>
            </a:r>
          </a:p>
        </p:txBody>
      </p:sp>
      <p:sp>
        <p:nvSpPr>
          <p:cNvPr id="88" name="Rectangle 87">
            <a:extLst>
              <a:ext uri="{FF2B5EF4-FFF2-40B4-BE49-F238E27FC236}">
                <a16:creationId xmlns:a16="http://schemas.microsoft.com/office/drawing/2014/main" id="{0BEFE3D8-C447-14BF-87D5-F069A5E76D2D}"/>
              </a:ext>
            </a:extLst>
          </p:cNvPr>
          <p:cNvSpPr/>
          <p:nvPr/>
        </p:nvSpPr>
        <p:spPr>
          <a:xfrm>
            <a:off x="2984163" y="1242816"/>
            <a:ext cx="107828" cy="182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BFBF0120-B511-B448-0D4C-DE3FA0FFAC85}"/>
              </a:ext>
            </a:extLst>
          </p:cNvPr>
          <p:cNvSpPr/>
          <p:nvPr/>
        </p:nvSpPr>
        <p:spPr>
          <a:xfrm>
            <a:off x="3098706" y="1242816"/>
            <a:ext cx="241782" cy="182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18288" rtlCol="0" anchor="ctr"/>
          <a:lstStyle/>
          <a:p>
            <a:pPr algn="ctr"/>
            <a:r>
              <a:rPr lang="en-US" sz="1100" dirty="0">
                <a:solidFill>
                  <a:schemeClr val="tx1"/>
                </a:solidFill>
                <a:latin typeface="Calibri" panose="020F0502020204030204" pitchFamily="34" charset="0"/>
                <a:cs typeface="Calibri" panose="020F0502020204030204" pitchFamily="34" charset="0"/>
              </a:rPr>
              <a:t>IH</a:t>
            </a:r>
          </a:p>
        </p:txBody>
      </p:sp>
      <p:sp>
        <p:nvSpPr>
          <p:cNvPr id="90" name="Rectangle 89">
            <a:extLst>
              <a:ext uri="{FF2B5EF4-FFF2-40B4-BE49-F238E27FC236}">
                <a16:creationId xmlns:a16="http://schemas.microsoft.com/office/drawing/2014/main" id="{21858637-747C-E49C-BBAE-A2D79D2C6B28}"/>
              </a:ext>
            </a:extLst>
          </p:cNvPr>
          <p:cNvSpPr/>
          <p:nvPr/>
        </p:nvSpPr>
        <p:spPr>
          <a:xfrm>
            <a:off x="3340487" y="1242816"/>
            <a:ext cx="2229433"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91" name="Rectangle 90">
            <a:extLst>
              <a:ext uri="{FF2B5EF4-FFF2-40B4-BE49-F238E27FC236}">
                <a16:creationId xmlns:a16="http://schemas.microsoft.com/office/drawing/2014/main" id="{A94FDA32-89D4-5C65-EF49-8FB39C3CFDAC}"/>
              </a:ext>
            </a:extLst>
          </p:cNvPr>
          <p:cNvSpPr/>
          <p:nvPr/>
        </p:nvSpPr>
        <p:spPr>
          <a:xfrm>
            <a:off x="2700764" y="2403148"/>
            <a:ext cx="1518342"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Three Cent</a:t>
            </a:r>
          </a:p>
        </p:txBody>
      </p:sp>
      <p:sp>
        <p:nvSpPr>
          <p:cNvPr id="92" name="Rectangle 91">
            <a:extLst>
              <a:ext uri="{FF2B5EF4-FFF2-40B4-BE49-F238E27FC236}">
                <a16:creationId xmlns:a16="http://schemas.microsoft.com/office/drawing/2014/main" id="{3D3DE8BE-6838-2CC0-290D-EB009770D3F3}"/>
              </a:ext>
            </a:extLst>
          </p:cNvPr>
          <p:cNvSpPr/>
          <p:nvPr/>
        </p:nvSpPr>
        <p:spPr>
          <a:xfrm>
            <a:off x="3426210" y="4505809"/>
            <a:ext cx="1469777"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Type 3</a:t>
            </a:r>
          </a:p>
        </p:txBody>
      </p:sp>
      <p:sp>
        <p:nvSpPr>
          <p:cNvPr id="93" name="Rectangle 92">
            <a:extLst>
              <a:ext uri="{FF2B5EF4-FFF2-40B4-BE49-F238E27FC236}">
                <a16:creationId xmlns:a16="http://schemas.microsoft.com/office/drawing/2014/main" id="{37F36406-E5A5-5534-3737-F92D4BADEBF8}"/>
              </a:ext>
            </a:extLst>
          </p:cNvPr>
          <p:cNvSpPr/>
          <p:nvPr/>
        </p:nvSpPr>
        <p:spPr>
          <a:xfrm>
            <a:off x="2947079" y="5078399"/>
            <a:ext cx="1940151"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Three Dollar</a:t>
            </a:r>
          </a:p>
        </p:txBody>
      </p:sp>
      <p:sp>
        <p:nvSpPr>
          <p:cNvPr id="94" name="Rectangle 93">
            <a:extLst>
              <a:ext uri="{FF2B5EF4-FFF2-40B4-BE49-F238E27FC236}">
                <a16:creationId xmlns:a16="http://schemas.microsoft.com/office/drawing/2014/main" id="{457C958A-6EDC-5AA7-F738-364130AF4A6C}"/>
              </a:ext>
            </a:extLst>
          </p:cNvPr>
          <p:cNvSpPr/>
          <p:nvPr/>
        </p:nvSpPr>
        <p:spPr>
          <a:xfrm>
            <a:off x="4567727" y="5377658"/>
            <a:ext cx="11914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C4988A00-1701-6C6A-7FAD-A8CE291F5782}"/>
              </a:ext>
            </a:extLst>
          </p:cNvPr>
          <p:cNvSpPr txBox="1"/>
          <p:nvPr/>
        </p:nvSpPr>
        <p:spPr>
          <a:xfrm>
            <a:off x="774" y="1458220"/>
            <a:ext cx="788280" cy="292388"/>
          </a:xfrm>
          <a:prstGeom prst="rect">
            <a:avLst/>
          </a:prstGeom>
          <a:noFill/>
        </p:spPr>
        <p:txBody>
          <a:bodyPr wrap="square" rtlCol="0">
            <a:spAutoFit/>
          </a:bodyPr>
          <a:lstStyle/>
          <a:p>
            <a:pPr algn="r"/>
            <a:r>
              <a:rPr lang="en-US" sz="1300" dirty="0"/>
              <a:t>2 Cent</a:t>
            </a:r>
          </a:p>
        </p:txBody>
      </p:sp>
      <p:sp>
        <p:nvSpPr>
          <p:cNvPr id="96" name="TextBox 95">
            <a:extLst>
              <a:ext uri="{FF2B5EF4-FFF2-40B4-BE49-F238E27FC236}">
                <a16:creationId xmlns:a16="http://schemas.microsoft.com/office/drawing/2014/main" id="{29FA0E8D-D125-1178-652A-F2416F6BF82B}"/>
              </a:ext>
            </a:extLst>
          </p:cNvPr>
          <p:cNvSpPr txBox="1"/>
          <p:nvPr/>
        </p:nvSpPr>
        <p:spPr>
          <a:xfrm>
            <a:off x="774" y="2352897"/>
            <a:ext cx="788280" cy="292388"/>
          </a:xfrm>
          <a:prstGeom prst="rect">
            <a:avLst/>
          </a:prstGeom>
          <a:noFill/>
        </p:spPr>
        <p:txBody>
          <a:bodyPr wrap="square" rtlCol="0">
            <a:spAutoFit/>
          </a:bodyPr>
          <a:lstStyle/>
          <a:p>
            <a:pPr algn="r"/>
            <a:r>
              <a:rPr lang="en-US" sz="1300" dirty="0"/>
              <a:t>3 Cent</a:t>
            </a:r>
          </a:p>
        </p:txBody>
      </p:sp>
      <p:sp>
        <p:nvSpPr>
          <p:cNvPr id="97" name="Rectangle 96">
            <a:extLst>
              <a:ext uri="{FF2B5EF4-FFF2-40B4-BE49-F238E27FC236}">
                <a16:creationId xmlns:a16="http://schemas.microsoft.com/office/drawing/2014/main" id="{349448D1-E9ED-E8CE-28F8-7B082F04EDFE}"/>
              </a:ext>
            </a:extLst>
          </p:cNvPr>
          <p:cNvSpPr/>
          <p:nvPr/>
        </p:nvSpPr>
        <p:spPr>
          <a:xfrm>
            <a:off x="3351258" y="1508532"/>
            <a:ext cx="8983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Two Cent</a:t>
            </a:r>
          </a:p>
        </p:txBody>
      </p:sp>
      <p:sp>
        <p:nvSpPr>
          <p:cNvPr id="98" name="Rectangle 97">
            <a:extLst>
              <a:ext uri="{FF2B5EF4-FFF2-40B4-BE49-F238E27FC236}">
                <a16:creationId xmlns:a16="http://schemas.microsoft.com/office/drawing/2014/main" id="{12598A57-CA44-585C-DD4D-FF29E67F375C}"/>
              </a:ext>
            </a:extLst>
          </p:cNvPr>
          <p:cNvSpPr/>
          <p:nvPr/>
        </p:nvSpPr>
        <p:spPr>
          <a:xfrm>
            <a:off x="3448193" y="2058013"/>
            <a:ext cx="1144163"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Shield</a:t>
            </a:r>
          </a:p>
        </p:txBody>
      </p:sp>
      <p:sp>
        <p:nvSpPr>
          <p:cNvPr id="99" name="Rectangle 98">
            <a:extLst>
              <a:ext uri="{FF2B5EF4-FFF2-40B4-BE49-F238E27FC236}">
                <a16:creationId xmlns:a16="http://schemas.microsoft.com/office/drawing/2014/main" id="{18F87E78-CA99-AAFA-3761-EF1AD2F94EE8}"/>
              </a:ext>
            </a:extLst>
          </p:cNvPr>
          <p:cNvSpPr/>
          <p:nvPr/>
        </p:nvSpPr>
        <p:spPr>
          <a:xfrm>
            <a:off x="4307165" y="3258066"/>
            <a:ext cx="18893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20</a:t>
            </a:r>
          </a:p>
        </p:txBody>
      </p:sp>
      <p:sp>
        <p:nvSpPr>
          <p:cNvPr id="100" name="Rectangle 99">
            <a:extLst>
              <a:ext uri="{FF2B5EF4-FFF2-40B4-BE49-F238E27FC236}">
                <a16:creationId xmlns:a16="http://schemas.microsoft.com/office/drawing/2014/main" id="{1E6CEC5E-51CC-8D8C-EFCF-33700AC88461}"/>
              </a:ext>
            </a:extLst>
          </p:cNvPr>
          <p:cNvSpPr/>
          <p:nvPr/>
        </p:nvSpPr>
        <p:spPr>
          <a:xfrm>
            <a:off x="4927428" y="2989450"/>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1" name="Rectangle 100">
            <a:extLst>
              <a:ext uri="{FF2B5EF4-FFF2-40B4-BE49-F238E27FC236}">
                <a16:creationId xmlns:a16="http://schemas.microsoft.com/office/drawing/2014/main" id="{18CA4DAD-7A37-2B1D-4A2D-527CDC662937}"/>
              </a:ext>
            </a:extLst>
          </p:cNvPr>
          <p:cNvSpPr/>
          <p:nvPr/>
        </p:nvSpPr>
        <p:spPr>
          <a:xfrm>
            <a:off x="4934843" y="3542697"/>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2" name="Rectangle 101">
            <a:extLst>
              <a:ext uri="{FF2B5EF4-FFF2-40B4-BE49-F238E27FC236}">
                <a16:creationId xmlns:a16="http://schemas.microsoft.com/office/drawing/2014/main" id="{E493BA20-8F0A-4508-EF77-B01ABB34C2DB}"/>
              </a:ext>
            </a:extLst>
          </p:cNvPr>
          <p:cNvSpPr/>
          <p:nvPr/>
        </p:nvSpPr>
        <p:spPr>
          <a:xfrm>
            <a:off x="4927918" y="3831194"/>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3" name="Rectangle 102">
            <a:extLst>
              <a:ext uri="{FF2B5EF4-FFF2-40B4-BE49-F238E27FC236}">
                <a16:creationId xmlns:a16="http://schemas.microsoft.com/office/drawing/2014/main" id="{D397BF0C-6F75-417A-915A-892F1A19CD23}"/>
              </a:ext>
            </a:extLst>
          </p:cNvPr>
          <p:cNvSpPr/>
          <p:nvPr/>
        </p:nvSpPr>
        <p:spPr>
          <a:xfrm>
            <a:off x="4468826" y="4111274"/>
            <a:ext cx="100124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Morgan</a:t>
            </a:r>
          </a:p>
        </p:txBody>
      </p:sp>
      <p:sp>
        <p:nvSpPr>
          <p:cNvPr id="104" name="Rectangle 103">
            <a:extLst>
              <a:ext uri="{FF2B5EF4-FFF2-40B4-BE49-F238E27FC236}">
                <a16:creationId xmlns:a16="http://schemas.microsoft.com/office/drawing/2014/main" id="{43A89B58-237D-785A-7393-15513FEF9655}"/>
              </a:ext>
            </a:extLst>
          </p:cNvPr>
          <p:cNvSpPr/>
          <p:nvPr/>
        </p:nvSpPr>
        <p:spPr>
          <a:xfrm>
            <a:off x="6370870" y="4111274"/>
            <a:ext cx="4571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8B74956D-79BC-9AFB-9C09-83A8C445EEC9}"/>
              </a:ext>
            </a:extLst>
          </p:cNvPr>
          <p:cNvCxnSpPr>
            <a:stCxn id="103" idx="3"/>
            <a:endCxn id="104" idx="1"/>
          </p:cNvCxnSpPr>
          <p:nvPr/>
        </p:nvCxnSpPr>
        <p:spPr>
          <a:xfrm>
            <a:off x="5470069" y="4202714"/>
            <a:ext cx="9008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320712C-5A9E-7169-BF2C-935C33BB0EB0}"/>
              </a:ext>
            </a:extLst>
          </p:cNvPr>
          <p:cNvSpPr/>
          <p:nvPr/>
        </p:nvSpPr>
        <p:spPr>
          <a:xfrm>
            <a:off x="4275896" y="4262290"/>
            <a:ext cx="5443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Trade</a:t>
            </a:r>
          </a:p>
        </p:txBody>
      </p:sp>
      <p:cxnSp>
        <p:nvCxnSpPr>
          <p:cNvPr id="108" name="Straight Connector 107">
            <a:extLst>
              <a:ext uri="{FF2B5EF4-FFF2-40B4-BE49-F238E27FC236}">
                <a16:creationId xmlns:a16="http://schemas.microsoft.com/office/drawing/2014/main" id="{F09314AC-A771-9CF5-C910-8AAF06075AFD}"/>
              </a:ext>
            </a:extLst>
          </p:cNvPr>
          <p:cNvCxnSpPr/>
          <p:nvPr/>
        </p:nvCxnSpPr>
        <p:spPr>
          <a:xfrm>
            <a:off x="264205" y="2322198"/>
            <a:ext cx="11618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7A9C3842-52EE-0C59-FD91-5C00A49F4925}"/>
              </a:ext>
            </a:extLst>
          </p:cNvPr>
          <p:cNvSpPr txBox="1"/>
          <p:nvPr/>
        </p:nvSpPr>
        <p:spPr>
          <a:xfrm>
            <a:off x="774" y="1730392"/>
            <a:ext cx="788280" cy="292388"/>
          </a:xfrm>
          <a:prstGeom prst="rect">
            <a:avLst/>
          </a:prstGeom>
          <a:noFill/>
        </p:spPr>
        <p:txBody>
          <a:bodyPr wrap="square" rtlCol="0">
            <a:spAutoFit/>
          </a:bodyPr>
          <a:lstStyle/>
          <a:p>
            <a:pPr algn="r"/>
            <a:r>
              <a:rPr lang="en-US" sz="1300" dirty="0"/>
              <a:t>3 Cent</a:t>
            </a:r>
          </a:p>
        </p:txBody>
      </p:sp>
      <p:sp>
        <p:nvSpPr>
          <p:cNvPr id="110" name="Rectangle 109">
            <a:extLst>
              <a:ext uri="{FF2B5EF4-FFF2-40B4-BE49-F238E27FC236}">
                <a16:creationId xmlns:a16="http://schemas.microsoft.com/office/drawing/2014/main" id="{7F334E19-8E98-C433-22E8-F839DBABD5B3}"/>
              </a:ext>
            </a:extLst>
          </p:cNvPr>
          <p:cNvSpPr/>
          <p:nvPr/>
        </p:nvSpPr>
        <p:spPr>
          <a:xfrm>
            <a:off x="3448193" y="1787123"/>
            <a:ext cx="1384592"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Three Cent</a:t>
            </a:r>
          </a:p>
        </p:txBody>
      </p:sp>
      <p:sp>
        <p:nvSpPr>
          <p:cNvPr id="111" name="Rectangle 110">
            <a:extLst>
              <a:ext uri="{FF2B5EF4-FFF2-40B4-BE49-F238E27FC236}">
                <a16:creationId xmlns:a16="http://schemas.microsoft.com/office/drawing/2014/main" id="{BE776B80-B85D-7A0B-49CB-887CCB2405B7}"/>
              </a:ext>
            </a:extLst>
          </p:cNvPr>
          <p:cNvSpPr/>
          <p:nvPr/>
        </p:nvSpPr>
        <p:spPr>
          <a:xfrm>
            <a:off x="4573450" y="2058013"/>
            <a:ext cx="1283913"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Liberty “V”</a:t>
            </a:r>
          </a:p>
        </p:txBody>
      </p:sp>
      <p:sp>
        <p:nvSpPr>
          <p:cNvPr id="112" name="Rectangle 111">
            <a:extLst>
              <a:ext uri="{FF2B5EF4-FFF2-40B4-BE49-F238E27FC236}">
                <a16:creationId xmlns:a16="http://schemas.microsoft.com/office/drawing/2014/main" id="{532D3018-FF7A-17CB-D0B4-CB9681DDDA55}"/>
              </a:ext>
            </a:extLst>
          </p:cNvPr>
          <p:cNvSpPr/>
          <p:nvPr/>
        </p:nvSpPr>
        <p:spPr>
          <a:xfrm>
            <a:off x="5540865" y="4789576"/>
            <a:ext cx="1230344"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3" name="Rectangle 112">
            <a:extLst>
              <a:ext uri="{FF2B5EF4-FFF2-40B4-BE49-F238E27FC236}">
                <a16:creationId xmlns:a16="http://schemas.microsoft.com/office/drawing/2014/main" id="{8816DCD6-CC70-08E3-7EEE-06375F127F33}"/>
              </a:ext>
            </a:extLst>
          </p:cNvPr>
          <p:cNvSpPr/>
          <p:nvPr/>
        </p:nvSpPr>
        <p:spPr>
          <a:xfrm>
            <a:off x="5540864" y="5667366"/>
            <a:ext cx="1230344"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4" name="Rectangle 113">
            <a:extLst>
              <a:ext uri="{FF2B5EF4-FFF2-40B4-BE49-F238E27FC236}">
                <a16:creationId xmlns:a16="http://schemas.microsoft.com/office/drawing/2014/main" id="{474A0D8B-3CAE-EA1F-501F-9221E988AAFA}"/>
              </a:ext>
            </a:extLst>
          </p:cNvPr>
          <p:cNvSpPr/>
          <p:nvPr/>
        </p:nvSpPr>
        <p:spPr>
          <a:xfrm>
            <a:off x="5543809" y="5943633"/>
            <a:ext cx="1348932"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5" name="Rectangle 114">
            <a:extLst>
              <a:ext uri="{FF2B5EF4-FFF2-40B4-BE49-F238E27FC236}">
                <a16:creationId xmlns:a16="http://schemas.microsoft.com/office/drawing/2014/main" id="{14A23C59-9A7A-3797-F52D-5F137907E9E3}"/>
              </a:ext>
            </a:extLst>
          </p:cNvPr>
          <p:cNvSpPr/>
          <p:nvPr/>
        </p:nvSpPr>
        <p:spPr>
          <a:xfrm>
            <a:off x="5545096" y="6236107"/>
            <a:ext cx="134473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Saint Gaudens</a:t>
            </a:r>
          </a:p>
        </p:txBody>
      </p:sp>
      <p:sp>
        <p:nvSpPr>
          <p:cNvPr id="116" name="Rectangle 115">
            <a:extLst>
              <a:ext uri="{FF2B5EF4-FFF2-40B4-BE49-F238E27FC236}">
                <a16:creationId xmlns:a16="http://schemas.microsoft.com/office/drawing/2014/main" id="{32B8CE73-0787-4528-65F5-82A3018DDCFB}"/>
              </a:ext>
            </a:extLst>
          </p:cNvPr>
          <p:cNvSpPr/>
          <p:nvPr/>
        </p:nvSpPr>
        <p:spPr>
          <a:xfrm>
            <a:off x="5565448" y="1242816"/>
            <a:ext cx="278606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Wheat</a:t>
            </a:r>
          </a:p>
        </p:txBody>
      </p:sp>
      <p:sp>
        <p:nvSpPr>
          <p:cNvPr id="117" name="Rectangle 116">
            <a:extLst>
              <a:ext uri="{FF2B5EF4-FFF2-40B4-BE49-F238E27FC236}">
                <a16:creationId xmlns:a16="http://schemas.microsoft.com/office/drawing/2014/main" id="{B50E9CDE-E933-807C-10D5-86BED98FADAE}"/>
              </a:ext>
            </a:extLst>
          </p:cNvPr>
          <p:cNvSpPr/>
          <p:nvPr/>
        </p:nvSpPr>
        <p:spPr>
          <a:xfrm>
            <a:off x="5846957" y="2058013"/>
            <a:ext cx="130740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Buffalo</a:t>
            </a:r>
          </a:p>
        </p:txBody>
      </p:sp>
      <p:sp>
        <p:nvSpPr>
          <p:cNvPr id="118" name="Rectangle 117">
            <a:extLst>
              <a:ext uri="{FF2B5EF4-FFF2-40B4-BE49-F238E27FC236}">
                <a16:creationId xmlns:a16="http://schemas.microsoft.com/office/drawing/2014/main" id="{188E9731-0902-4391-7443-DFBB4C478C1E}"/>
              </a:ext>
            </a:extLst>
          </p:cNvPr>
          <p:cNvSpPr/>
          <p:nvPr/>
        </p:nvSpPr>
        <p:spPr>
          <a:xfrm>
            <a:off x="7141962" y="2058013"/>
            <a:ext cx="3390565"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Jefferson v1</a:t>
            </a:r>
          </a:p>
        </p:txBody>
      </p:sp>
      <p:sp>
        <p:nvSpPr>
          <p:cNvPr id="119" name="Rectangle 118">
            <a:extLst>
              <a:ext uri="{FF2B5EF4-FFF2-40B4-BE49-F238E27FC236}">
                <a16:creationId xmlns:a16="http://schemas.microsoft.com/office/drawing/2014/main" id="{9E23244B-15FC-DDD1-76CD-6BB3CB409EBF}"/>
              </a:ext>
            </a:extLst>
          </p:cNvPr>
          <p:cNvSpPr/>
          <p:nvPr/>
        </p:nvSpPr>
        <p:spPr>
          <a:xfrm>
            <a:off x="6066484" y="2989450"/>
            <a:ext cx="144315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Mercury</a:t>
            </a:r>
          </a:p>
        </p:txBody>
      </p:sp>
      <p:sp>
        <p:nvSpPr>
          <p:cNvPr id="120" name="Rectangle 119">
            <a:extLst>
              <a:ext uri="{FF2B5EF4-FFF2-40B4-BE49-F238E27FC236}">
                <a16:creationId xmlns:a16="http://schemas.microsoft.com/office/drawing/2014/main" id="{BFE62944-2A56-BC91-4706-690782A5D8FA}"/>
              </a:ext>
            </a:extLst>
          </p:cNvPr>
          <p:cNvSpPr/>
          <p:nvPr/>
        </p:nvSpPr>
        <p:spPr>
          <a:xfrm>
            <a:off x="8585199" y="2989450"/>
            <a:ext cx="32977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Roosevelt</a:t>
            </a:r>
          </a:p>
        </p:txBody>
      </p:sp>
      <p:sp>
        <p:nvSpPr>
          <p:cNvPr id="121" name="Rectangle 120">
            <a:extLst>
              <a:ext uri="{FF2B5EF4-FFF2-40B4-BE49-F238E27FC236}">
                <a16:creationId xmlns:a16="http://schemas.microsoft.com/office/drawing/2014/main" id="{0F6DFA5C-F216-F3D3-5AA5-C75C1786911D}"/>
              </a:ext>
            </a:extLst>
          </p:cNvPr>
          <p:cNvSpPr/>
          <p:nvPr/>
        </p:nvSpPr>
        <p:spPr>
          <a:xfrm>
            <a:off x="7509633" y="2989450"/>
            <a:ext cx="107556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Roosevelt</a:t>
            </a:r>
          </a:p>
        </p:txBody>
      </p:sp>
      <p:sp>
        <p:nvSpPr>
          <p:cNvPr id="122" name="Rectangle 121">
            <a:extLst>
              <a:ext uri="{FF2B5EF4-FFF2-40B4-BE49-F238E27FC236}">
                <a16:creationId xmlns:a16="http://schemas.microsoft.com/office/drawing/2014/main" id="{699F09B9-2C13-40C1-A87C-3EB0750F69C2}"/>
              </a:ext>
            </a:extLst>
          </p:cNvPr>
          <p:cNvSpPr/>
          <p:nvPr/>
        </p:nvSpPr>
        <p:spPr>
          <a:xfrm>
            <a:off x="6074542" y="3542697"/>
            <a:ext cx="7538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Standing</a:t>
            </a:r>
          </a:p>
        </p:txBody>
      </p:sp>
      <p:sp>
        <p:nvSpPr>
          <p:cNvPr id="123" name="Rectangle 122">
            <a:extLst>
              <a:ext uri="{FF2B5EF4-FFF2-40B4-BE49-F238E27FC236}">
                <a16:creationId xmlns:a16="http://schemas.microsoft.com/office/drawing/2014/main" id="{9E72C03B-3BA8-AAC7-E42A-8DFCCB54A57D}"/>
              </a:ext>
            </a:extLst>
          </p:cNvPr>
          <p:cNvSpPr/>
          <p:nvPr/>
        </p:nvSpPr>
        <p:spPr>
          <a:xfrm>
            <a:off x="6828402" y="3542697"/>
            <a:ext cx="175259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v1</a:t>
            </a:r>
          </a:p>
        </p:txBody>
      </p:sp>
      <p:sp>
        <p:nvSpPr>
          <p:cNvPr id="124" name="Rectangle 123">
            <a:extLst>
              <a:ext uri="{FF2B5EF4-FFF2-40B4-BE49-F238E27FC236}">
                <a16:creationId xmlns:a16="http://schemas.microsoft.com/office/drawing/2014/main" id="{06AEDBD4-170C-63F3-E480-0C449124FF4A}"/>
              </a:ext>
            </a:extLst>
          </p:cNvPr>
          <p:cNvSpPr/>
          <p:nvPr/>
        </p:nvSpPr>
        <p:spPr>
          <a:xfrm>
            <a:off x="8585201" y="3542697"/>
            <a:ext cx="1659466"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v1</a:t>
            </a:r>
          </a:p>
        </p:txBody>
      </p:sp>
      <p:sp>
        <p:nvSpPr>
          <p:cNvPr id="125" name="Rectangle 124">
            <a:extLst>
              <a:ext uri="{FF2B5EF4-FFF2-40B4-BE49-F238E27FC236}">
                <a16:creationId xmlns:a16="http://schemas.microsoft.com/office/drawing/2014/main" id="{93873BE5-B33C-17FB-CDA1-23DDDF538A68}"/>
              </a:ext>
            </a:extLst>
          </p:cNvPr>
          <p:cNvSpPr/>
          <p:nvPr/>
        </p:nvSpPr>
        <p:spPr>
          <a:xfrm>
            <a:off x="6070767" y="3831194"/>
            <a:ext cx="154376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Walking Liberty</a:t>
            </a:r>
          </a:p>
        </p:txBody>
      </p:sp>
      <p:sp>
        <p:nvSpPr>
          <p:cNvPr id="126" name="Rectangle 125">
            <a:extLst>
              <a:ext uri="{FF2B5EF4-FFF2-40B4-BE49-F238E27FC236}">
                <a16:creationId xmlns:a16="http://schemas.microsoft.com/office/drawing/2014/main" id="{B12B00D5-6501-2390-D365-4A5D84F5C029}"/>
              </a:ext>
            </a:extLst>
          </p:cNvPr>
          <p:cNvSpPr/>
          <p:nvPr/>
        </p:nvSpPr>
        <p:spPr>
          <a:xfrm>
            <a:off x="7614541" y="3831194"/>
            <a:ext cx="91572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Franklin</a:t>
            </a:r>
          </a:p>
        </p:txBody>
      </p:sp>
      <p:sp>
        <p:nvSpPr>
          <p:cNvPr id="127" name="Rectangle 126">
            <a:extLst>
              <a:ext uri="{FF2B5EF4-FFF2-40B4-BE49-F238E27FC236}">
                <a16:creationId xmlns:a16="http://schemas.microsoft.com/office/drawing/2014/main" id="{087F2142-A067-5291-23FE-9FAB7C4D341B}"/>
              </a:ext>
            </a:extLst>
          </p:cNvPr>
          <p:cNvSpPr/>
          <p:nvPr/>
        </p:nvSpPr>
        <p:spPr>
          <a:xfrm>
            <a:off x="8528846" y="3831194"/>
            <a:ext cx="344250" cy="18288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K</a:t>
            </a:r>
          </a:p>
        </p:txBody>
      </p:sp>
      <p:sp>
        <p:nvSpPr>
          <p:cNvPr id="128" name="Rectangle 127">
            <a:extLst>
              <a:ext uri="{FF2B5EF4-FFF2-40B4-BE49-F238E27FC236}">
                <a16:creationId xmlns:a16="http://schemas.microsoft.com/office/drawing/2014/main" id="{F20095EE-2702-81B1-8DF2-3E8D91A1916D}"/>
              </a:ext>
            </a:extLst>
          </p:cNvPr>
          <p:cNvSpPr/>
          <p:nvPr/>
        </p:nvSpPr>
        <p:spPr>
          <a:xfrm>
            <a:off x="8873100" y="3831194"/>
            <a:ext cx="3005700"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Kennedy</a:t>
            </a:r>
          </a:p>
        </p:txBody>
      </p:sp>
      <p:sp>
        <p:nvSpPr>
          <p:cNvPr id="129" name="Rectangle 128">
            <a:extLst>
              <a:ext uri="{FF2B5EF4-FFF2-40B4-BE49-F238E27FC236}">
                <a16:creationId xmlns:a16="http://schemas.microsoft.com/office/drawing/2014/main" id="{97A01CDA-4714-9489-5ABC-E0C179D84F05}"/>
              </a:ext>
            </a:extLst>
          </p:cNvPr>
          <p:cNvSpPr/>
          <p:nvPr/>
        </p:nvSpPr>
        <p:spPr>
          <a:xfrm>
            <a:off x="8879401" y="4111274"/>
            <a:ext cx="413612"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Ike</a:t>
            </a:r>
          </a:p>
        </p:txBody>
      </p:sp>
      <p:sp>
        <p:nvSpPr>
          <p:cNvPr id="130" name="Rectangle 129">
            <a:extLst>
              <a:ext uri="{FF2B5EF4-FFF2-40B4-BE49-F238E27FC236}">
                <a16:creationId xmlns:a16="http://schemas.microsoft.com/office/drawing/2014/main" id="{DA8A0F6C-8258-B59C-5BD6-2417CCAAAEE1}"/>
              </a:ext>
            </a:extLst>
          </p:cNvPr>
          <p:cNvSpPr/>
          <p:nvPr/>
        </p:nvSpPr>
        <p:spPr>
          <a:xfrm>
            <a:off x="8877489" y="4264730"/>
            <a:ext cx="331497" cy="18288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Ike</a:t>
            </a:r>
          </a:p>
        </p:txBody>
      </p:sp>
      <p:sp>
        <p:nvSpPr>
          <p:cNvPr id="131" name="Rectangle 130">
            <a:extLst>
              <a:ext uri="{FF2B5EF4-FFF2-40B4-BE49-F238E27FC236}">
                <a16:creationId xmlns:a16="http://schemas.microsoft.com/office/drawing/2014/main" id="{97AF8BCD-B6C4-7DF7-9498-EA6C23F5A73C}"/>
              </a:ext>
            </a:extLst>
          </p:cNvPr>
          <p:cNvSpPr/>
          <p:nvPr/>
        </p:nvSpPr>
        <p:spPr>
          <a:xfrm>
            <a:off x="9284655" y="4111274"/>
            <a:ext cx="177258"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2" name="Rectangle 131">
            <a:extLst>
              <a:ext uri="{FF2B5EF4-FFF2-40B4-BE49-F238E27FC236}">
                <a16:creationId xmlns:a16="http://schemas.microsoft.com/office/drawing/2014/main" id="{8E8557A3-A6B3-FAF8-04D7-AF6A3C09E018}"/>
              </a:ext>
            </a:extLst>
          </p:cNvPr>
          <p:cNvSpPr/>
          <p:nvPr/>
        </p:nvSpPr>
        <p:spPr>
          <a:xfrm>
            <a:off x="10164269" y="4111274"/>
            <a:ext cx="116334"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3" name="Rectangle 132">
            <a:extLst>
              <a:ext uri="{FF2B5EF4-FFF2-40B4-BE49-F238E27FC236}">
                <a16:creationId xmlns:a16="http://schemas.microsoft.com/office/drawing/2014/main" id="{A456465A-697E-69D9-54DE-2E2A51A0F2E0}"/>
              </a:ext>
            </a:extLst>
          </p:cNvPr>
          <p:cNvSpPr/>
          <p:nvPr/>
        </p:nvSpPr>
        <p:spPr>
          <a:xfrm>
            <a:off x="10280602" y="4111274"/>
            <a:ext cx="1598193"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Sacagawea</a:t>
            </a:r>
          </a:p>
        </p:txBody>
      </p:sp>
      <p:sp>
        <p:nvSpPr>
          <p:cNvPr id="134" name="Rectangle 133">
            <a:extLst>
              <a:ext uri="{FF2B5EF4-FFF2-40B4-BE49-F238E27FC236}">
                <a16:creationId xmlns:a16="http://schemas.microsoft.com/office/drawing/2014/main" id="{7A0EEECB-2E1B-FC5D-3978-5CA25928378F}"/>
              </a:ext>
            </a:extLst>
          </p:cNvPr>
          <p:cNvSpPr/>
          <p:nvPr/>
        </p:nvSpPr>
        <p:spPr>
          <a:xfrm>
            <a:off x="10640906" y="4316674"/>
            <a:ext cx="753657"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Calibri" panose="020F0502020204030204" pitchFamily="34" charset="0"/>
                <a:cs typeface="Calibri" panose="020F0502020204030204" pitchFamily="34" charset="0"/>
              </a:rPr>
              <a:t>President</a:t>
            </a:r>
          </a:p>
        </p:txBody>
      </p:sp>
      <p:sp>
        <p:nvSpPr>
          <p:cNvPr id="135" name="Rectangle 134">
            <a:extLst>
              <a:ext uri="{FF2B5EF4-FFF2-40B4-BE49-F238E27FC236}">
                <a16:creationId xmlns:a16="http://schemas.microsoft.com/office/drawing/2014/main" id="{54A7ECCE-B6FD-F8FF-107E-591935535DAE}"/>
              </a:ext>
            </a:extLst>
          </p:cNvPr>
          <p:cNvSpPr/>
          <p:nvPr/>
        </p:nvSpPr>
        <p:spPr>
          <a:xfrm>
            <a:off x="11391038" y="4316674"/>
            <a:ext cx="491960"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latin typeface="Calibri" panose="020F0502020204030204" pitchFamily="34" charset="0"/>
                <a:cs typeface="Calibri" panose="020F0502020204030204" pitchFamily="34" charset="0"/>
              </a:rPr>
              <a:t>Innov</a:t>
            </a:r>
            <a:endParaRPr lang="en-US" sz="1050" dirty="0">
              <a:solidFill>
                <a:schemeClr val="tx1"/>
              </a:solidFill>
              <a:latin typeface="Calibri" panose="020F0502020204030204" pitchFamily="34" charset="0"/>
              <a:cs typeface="Calibri" panose="020F0502020204030204" pitchFamily="34" charset="0"/>
            </a:endParaRPr>
          </a:p>
        </p:txBody>
      </p:sp>
      <p:sp>
        <p:nvSpPr>
          <p:cNvPr id="136" name="Rectangle 135">
            <a:extLst>
              <a:ext uri="{FF2B5EF4-FFF2-40B4-BE49-F238E27FC236}">
                <a16:creationId xmlns:a16="http://schemas.microsoft.com/office/drawing/2014/main" id="{A86A7BCD-50C4-1A43-A7BE-9C0F794BCD03}"/>
              </a:ext>
            </a:extLst>
          </p:cNvPr>
          <p:cNvSpPr/>
          <p:nvPr/>
        </p:nvSpPr>
        <p:spPr>
          <a:xfrm>
            <a:off x="8351520" y="1242816"/>
            <a:ext cx="243077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Memorial</a:t>
            </a:r>
          </a:p>
        </p:txBody>
      </p:sp>
      <p:sp>
        <p:nvSpPr>
          <p:cNvPr id="137" name="Rectangle 136">
            <a:extLst>
              <a:ext uri="{FF2B5EF4-FFF2-40B4-BE49-F238E27FC236}">
                <a16:creationId xmlns:a16="http://schemas.microsoft.com/office/drawing/2014/main" id="{B1FC9978-355B-58B8-6117-ABD3A3E9DF16}"/>
              </a:ext>
            </a:extLst>
          </p:cNvPr>
          <p:cNvSpPr/>
          <p:nvPr/>
        </p:nvSpPr>
        <p:spPr>
          <a:xfrm>
            <a:off x="10817013" y="1242816"/>
            <a:ext cx="1061785"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Shield</a:t>
            </a:r>
          </a:p>
        </p:txBody>
      </p:sp>
      <p:sp>
        <p:nvSpPr>
          <p:cNvPr id="138" name="Rectangle 137">
            <a:extLst>
              <a:ext uri="{FF2B5EF4-FFF2-40B4-BE49-F238E27FC236}">
                <a16:creationId xmlns:a16="http://schemas.microsoft.com/office/drawing/2014/main" id="{E23AD5D9-40AA-F4CF-2439-5EA336C9E475}"/>
              </a:ext>
            </a:extLst>
          </p:cNvPr>
          <p:cNvSpPr/>
          <p:nvPr/>
        </p:nvSpPr>
        <p:spPr>
          <a:xfrm>
            <a:off x="10766213" y="1242816"/>
            <a:ext cx="45719"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9" name="Rectangle 138">
            <a:extLst>
              <a:ext uri="{FF2B5EF4-FFF2-40B4-BE49-F238E27FC236}">
                <a16:creationId xmlns:a16="http://schemas.microsoft.com/office/drawing/2014/main" id="{10538091-8B50-0D30-A91E-8B48E9F5F6AB}"/>
              </a:ext>
            </a:extLst>
          </p:cNvPr>
          <p:cNvSpPr/>
          <p:nvPr/>
        </p:nvSpPr>
        <p:spPr>
          <a:xfrm>
            <a:off x="6437931" y="4111274"/>
            <a:ext cx="29153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a:t>
            </a:r>
          </a:p>
        </p:txBody>
      </p:sp>
      <p:sp>
        <p:nvSpPr>
          <p:cNvPr id="140" name="Rectangle 139">
            <a:extLst>
              <a:ext uri="{FF2B5EF4-FFF2-40B4-BE49-F238E27FC236}">
                <a16:creationId xmlns:a16="http://schemas.microsoft.com/office/drawing/2014/main" id="{60D97697-82BE-D187-EDEE-CEFA28038897}"/>
              </a:ext>
            </a:extLst>
          </p:cNvPr>
          <p:cNvSpPr/>
          <p:nvPr/>
        </p:nvSpPr>
        <p:spPr>
          <a:xfrm>
            <a:off x="6992637" y="4111274"/>
            <a:ext cx="4571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B1164CA1-F29D-C3AD-D8B5-4582BC93ADF3}"/>
              </a:ext>
            </a:extLst>
          </p:cNvPr>
          <p:cNvCxnSpPr>
            <a:cxnSpLocks/>
            <a:stCxn id="139" idx="3"/>
            <a:endCxn id="140" idx="1"/>
          </p:cNvCxnSpPr>
          <p:nvPr/>
        </p:nvCxnSpPr>
        <p:spPr>
          <a:xfrm>
            <a:off x="6729461" y="4202714"/>
            <a:ext cx="263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03281A86-8392-DB85-7C8F-824B8D38C0F0}"/>
              </a:ext>
            </a:extLst>
          </p:cNvPr>
          <p:cNvSpPr txBox="1"/>
          <p:nvPr/>
        </p:nvSpPr>
        <p:spPr>
          <a:xfrm>
            <a:off x="2875412" y="1353469"/>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FE</a:t>
            </a:r>
          </a:p>
        </p:txBody>
      </p:sp>
      <p:sp>
        <p:nvSpPr>
          <p:cNvPr id="145" name="TextBox 144">
            <a:extLst>
              <a:ext uri="{FF2B5EF4-FFF2-40B4-BE49-F238E27FC236}">
                <a16:creationId xmlns:a16="http://schemas.microsoft.com/office/drawing/2014/main" id="{F841B0B2-9866-0CCF-573E-46E7C8B9FA79}"/>
              </a:ext>
            </a:extLst>
          </p:cNvPr>
          <p:cNvSpPr txBox="1"/>
          <p:nvPr/>
        </p:nvSpPr>
        <p:spPr>
          <a:xfrm>
            <a:off x="2130806" y="4070906"/>
            <a:ext cx="28245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G</a:t>
            </a:r>
          </a:p>
        </p:txBody>
      </p:sp>
      <p:sp>
        <p:nvSpPr>
          <p:cNvPr id="146" name="Rectangle 145">
            <a:extLst>
              <a:ext uri="{FF2B5EF4-FFF2-40B4-BE49-F238E27FC236}">
                <a16:creationId xmlns:a16="http://schemas.microsoft.com/office/drawing/2014/main" id="{8FE1D736-846F-EF9A-7CC6-E9D6041C8A36}"/>
              </a:ext>
            </a:extLst>
          </p:cNvPr>
          <p:cNvSpPr/>
          <p:nvPr/>
        </p:nvSpPr>
        <p:spPr>
          <a:xfrm>
            <a:off x="9588619" y="6236107"/>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 oz Gold Eagle</a:t>
            </a:r>
          </a:p>
        </p:txBody>
      </p:sp>
      <p:sp>
        <p:nvSpPr>
          <p:cNvPr id="147" name="Rectangle 146">
            <a:extLst>
              <a:ext uri="{FF2B5EF4-FFF2-40B4-BE49-F238E27FC236}">
                <a16:creationId xmlns:a16="http://schemas.microsoft.com/office/drawing/2014/main" id="{78B3C6C9-6132-DCD5-650B-A72FD6B0FDB8}"/>
              </a:ext>
            </a:extLst>
          </p:cNvPr>
          <p:cNvSpPr/>
          <p:nvPr/>
        </p:nvSpPr>
        <p:spPr>
          <a:xfrm>
            <a:off x="9592819" y="5943633"/>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½ oz Gold Eagle</a:t>
            </a:r>
          </a:p>
        </p:txBody>
      </p:sp>
      <p:sp>
        <p:nvSpPr>
          <p:cNvPr id="148" name="Rectangle 147">
            <a:extLst>
              <a:ext uri="{FF2B5EF4-FFF2-40B4-BE49-F238E27FC236}">
                <a16:creationId xmlns:a16="http://schemas.microsoft.com/office/drawing/2014/main" id="{82CCBDF8-4A4B-0EA3-C60E-53749FFF9A6C}"/>
              </a:ext>
            </a:extLst>
          </p:cNvPr>
          <p:cNvSpPr/>
          <p:nvPr/>
        </p:nvSpPr>
        <p:spPr>
          <a:xfrm>
            <a:off x="9592819" y="5667366"/>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¼ oz Gold Eagle</a:t>
            </a:r>
          </a:p>
        </p:txBody>
      </p:sp>
      <p:sp>
        <p:nvSpPr>
          <p:cNvPr id="149" name="Rectangle 148">
            <a:extLst>
              <a:ext uri="{FF2B5EF4-FFF2-40B4-BE49-F238E27FC236}">
                <a16:creationId xmlns:a16="http://schemas.microsoft.com/office/drawing/2014/main" id="{C82DC57F-972A-E91D-597E-AAF2387FDEB5}"/>
              </a:ext>
            </a:extLst>
          </p:cNvPr>
          <p:cNvSpPr/>
          <p:nvPr/>
        </p:nvSpPr>
        <p:spPr>
          <a:xfrm>
            <a:off x="9592819" y="5396454"/>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1/10 oz Gold Eagle</a:t>
            </a:r>
          </a:p>
        </p:txBody>
      </p:sp>
      <p:sp>
        <p:nvSpPr>
          <p:cNvPr id="150" name="Rectangle 149">
            <a:extLst>
              <a:ext uri="{FF2B5EF4-FFF2-40B4-BE49-F238E27FC236}">
                <a16:creationId xmlns:a16="http://schemas.microsoft.com/office/drawing/2014/main" id="{76AF4FFB-8457-C5BC-56F9-434465E28A1E}"/>
              </a:ext>
            </a:extLst>
          </p:cNvPr>
          <p:cNvSpPr/>
          <p:nvPr/>
        </p:nvSpPr>
        <p:spPr>
          <a:xfrm>
            <a:off x="9593181" y="4665031"/>
            <a:ext cx="228981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 oz Silver Eagle</a:t>
            </a:r>
          </a:p>
        </p:txBody>
      </p:sp>
      <p:sp>
        <p:nvSpPr>
          <p:cNvPr id="151" name="TextBox 150">
            <a:extLst>
              <a:ext uri="{FF2B5EF4-FFF2-40B4-BE49-F238E27FC236}">
                <a16:creationId xmlns:a16="http://schemas.microsoft.com/office/drawing/2014/main" id="{F9416E10-7D10-3C80-0055-27A296531372}"/>
              </a:ext>
            </a:extLst>
          </p:cNvPr>
          <p:cNvSpPr txBox="1"/>
          <p:nvPr/>
        </p:nvSpPr>
        <p:spPr>
          <a:xfrm>
            <a:off x="4626197" y="5328231"/>
            <a:ext cx="526041"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Stella</a:t>
            </a:r>
          </a:p>
        </p:txBody>
      </p:sp>
      <p:sp>
        <p:nvSpPr>
          <p:cNvPr id="152" name="TextBox 151">
            <a:extLst>
              <a:ext uri="{FF2B5EF4-FFF2-40B4-BE49-F238E27FC236}">
                <a16:creationId xmlns:a16="http://schemas.microsoft.com/office/drawing/2014/main" id="{7E68B687-71A1-E0B1-7D1D-68BFB683FE15}"/>
              </a:ext>
            </a:extLst>
          </p:cNvPr>
          <p:cNvSpPr txBox="1"/>
          <p:nvPr/>
        </p:nvSpPr>
        <p:spPr>
          <a:xfrm>
            <a:off x="732068" y="6072326"/>
            <a:ext cx="35618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TH</a:t>
            </a:r>
          </a:p>
        </p:txBody>
      </p:sp>
      <p:sp>
        <p:nvSpPr>
          <p:cNvPr id="153" name="TextBox 152">
            <a:extLst>
              <a:ext uri="{FF2B5EF4-FFF2-40B4-BE49-F238E27FC236}">
                <a16:creationId xmlns:a16="http://schemas.microsoft.com/office/drawing/2014/main" id="{63097DAC-F369-B1FB-20C9-D08629057AC8}"/>
              </a:ext>
            </a:extLst>
          </p:cNvPr>
          <p:cNvSpPr txBox="1"/>
          <p:nvPr/>
        </p:nvSpPr>
        <p:spPr>
          <a:xfrm>
            <a:off x="2078262" y="4740409"/>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CL</a:t>
            </a:r>
          </a:p>
        </p:txBody>
      </p:sp>
      <p:sp>
        <p:nvSpPr>
          <p:cNvPr id="154" name="TextBox 153">
            <a:extLst>
              <a:ext uri="{FF2B5EF4-FFF2-40B4-BE49-F238E27FC236}">
                <a16:creationId xmlns:a16="http://schemas.microsoft.com/office/drawing/2014/main" id="{997EAA96-B081-6743-8064-1D6A965C56EF}"/>
              </a:ext>
            </a:extLst>
          </p:cNvPr>
          <p:cNvSpPr txBox="1"/>
          <p:nvPr/>
        </p:nvSpPr>
        <p:spPr>
          <a:xfrm>
            <a:off x="2085240" y="5627678"/>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CL</a:t>
            </a:r>
          </a:p>
        </p:txBody>
      </p:sp>
      <p:sp>
        <p:nvSpPr>
          <p:cNvPr id="155" name="TextBox 154">
            <a:extLst>
              <a:ext uri="{FF2B5EF4-FFF2-40B4-BE49-F238E27FC236}">
                <a16:creationId xmlns:a16="http://schemas.microsoft.com/office/drawing/2014/main" id="{CEBB560E-EEAC-E152-2717-4E8857370305}"/>
              </a:ext>
            </a:extLst>
          </p:cNvPr>
          <p:cNvSpPr txBox="1"/>
          <p:nvPr/>
        </p:nvSpPr>
        <p:spPr>
          <a:xfrm>
            <a:off x="9375091" y="4128733"/>
            <a:ext cx="42684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SBA</a:t>
            </a:r>
          </a:p>
        </p:txBody>
      </p:sp>
      <p:cxnSp>
        <p:nvCxnSpPr>
          <p:cNvPr id="156" name="Straight Connector 155">
            <a:extLst>
              <a:ext uri="{FF2B5EF4-FFF2-40B4-BE49-F238E27FC236}">
                <a16:creationId xmlns:a16="http://schemas.microsoft.com/office/drawing/2014/main" id="{84A80836-B745-40E7-7974-748CAEDD7C68}"/>
              </a:ext>
            </a:extLst>
          </p:cNvPr>
          <p:cNvCxnSpPr>
            <a:cxnSpLocks/>
            <a:stCxn id="131" idx="3"/>
            <a:endCxn id="132" idx="1"/>
          </p:cNvCxnSpPr>
          <p:nvPr/>
        </p:nvCxnSpPr>
        <p:spPr>
          <a:xfrm>
            <a:off x="9461913" y="4202714"/>
            <a:ext cx="702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14731F62-FEB9-F9DB-0EBF-9C78DA9A0F22}"/>
              </a:ext>
            </a:extLst>
          </p:cNvPr>
          <p:cNvSpPr/>
          <p:nvPr/>
        </p:nvSpPr>
        <p:spPr>
          <a:xfrm>
            <a:off x="10629899" y="2057319"/>
            <a:ext cx="12530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Jefferson v2</a:t>
            </a:r>
          </a:p>
        </p:txBody>
      </p:sp>
      <p:sp>
        <p:nvSpPr>
          <p:cNvPr id="161" name="Rectangle 160">
            <a:extLst>
              <a:ext uri="{FF2B5EF4-FFF2-40B4-BE49-F238E27FC236}">
                <a16:creationId xmlns:a16="http://schemas.microsoft.com/office/drawing/2014/main" id="{F4EBDEDC-CAC3-C73D-A661-EAB7B21D8AFE}"/>
              </a:ext>
            </a:extLst>
          </p:cNvPr>
          <p:cNvSpPr/>
          <p:nvPr/>
        </p:nvSpPr>
        <p:spPr>
          <a:xfrm>
            <a:off x="10528704" y="2057319"/>
            <a:ext cx="101196"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62" name="Rectangle 161">
            <a:extLst>
              <a:ext uri="{FF2B5EF4-FFF2-40B4-BE49-F238E27FC236}">
                <a16:creationId xmlns:a16="http://schemas.microsoft.com/office/drawing/2014/main" id="{641D4729-A59B-13F2-A907-FF399AB48E1F}"/>
              </a:ext>
            </a:extLst>
          </p:cNvPr>
          <p:cNvSpPr/>
          <p:nvPr/>
        </p:nvSpPr>
        <p:spPr>
          <a:xfrm>
            <a:off x="10236197" y="3542697"/>
            <a:ext cx="1358900"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v2</a:t>
            </a:r>
          </a:p>
        </p:txBody>
      </p:sp>
      <p:sp>
        <p:nvSpPr>
          <p:cNvPr id="163" name="Rectangle 162">
            <a:extLst>
              <a:ext uri="{FF2B5EF4-FFF2-40B4-BE49-F238E27FC236}">
                <a16:creationId xmlns:a16="http://schemas.microsoft.com/office/drawing/2014/main" id="{FBB12C6B-7A5E-200B-722E-E6E28AE4D513}"/>
              </a:ext>
            </a:extLst>
          </p:cNvPr>
          <p:cNvSpPr/>
          <p:nvPr/>
        </p:nvSpPr>
        <p:spPr>
          <a:xfrm>
            <a:off x="11595099" y="3542697"/>
            <a:ext cx="2878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v3</a:t>
            </a:r>
          </a:p>
        </p:txBody>
      </p:sp>
      <p:sp>
        <p:nvSpPr>
          <p:cNvPr id="164" name="TextBox 163">
            <a:extLst>
              <a:ext uri="{FF2B5EF4-FFF2-40B4-BE49-F238E27FC236}">
                <a16:creationId xmlns:a16="http://schemas.microsoft.com/office/drawing/2014/main" id="{108D9163-9923-3E3B-40C1-6B1F9B275789}"/>
              </a:ext>
            </a:extLst>
          </p:cNvPr>
          <p:cNvSpPr txBox="1"/>
          <p:nvPr/>
        </p:nvSpPr>
        <p:spPr>
          <a:xfrm>
            <a:off x="4312677" y="29167"/>
            <a:ext cx="2582951" cy="369332"/>
          </a:xfrm>
          <a:prstGeom prst="rect">
            <a:avLst/>
          </a:prstGeom>
          <a:noFill/>
        </p:spPr>
        <p:txBody>
          <a:bodyPr wrap="none" rtlCol="0">
            <a:spAutoFit/>
          </a:bodyPr>
          <a:lstStyle/>
          <a:p>
            <a:r>
              <a:rPr lang="en-US" dirty="0"/>
              <a:t>United States Coinage</a:t>
            </a:r>
          </a:p>
        </p:txBody>
      </p:sp>
      <p:sp>
        <p:nvSpPr>
          <p:cNvPr id="165" name="TextBox 164">
            <a:extLst>
              <a:ext uri="{FF2B5EF4-FFF2-40B4-BE49-F238E27FC236}">
                <a16:creationId xmlns:a16="http://schemas.microsoft.com/office/drawing/2014/main" id="{89A7494E-B1B6-519E-21E4-C6B601A4AA7A}"/>
              </a:ext>
            </a:extLst>
          </p:cNvPr>
          <p:cNvSpPr txBox="1"/>
          <p:nvPr/>
        </p:nvSpPr>
        <p:spPr>
          <a:xfrm rot="16200000">
            <a:off x="6181925" y="5338928"/>
            <a:ext cx="1577163" cy="276999"/>
          </a:xfrm>
          <a:prstGeom prst="rect">
            <a:avLst/>
          </a:prstGeom>
          <a:noFill/>
        </p:spPr>
        <p:txBody>
          <a:bodyPr wrap="non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End of Circulated Gold</a:t>
            </a:r>
          </a:p>
        </p:txBody>
      </p:sp>
      <p:sp>
        <p:nvSpPr>
          <p:cNvPr id="166" name="TextBox 165">
            <a:extLst>
              <a:ext uri="{FF2B5EF4-FFF2-40B4-BE49-F238E27FC236}">
                <a16:creationId xmlns:a16="http://schemas.microsoft.com/office/drawing/2014/main" id="{6FDA63AF-4489-08E7-1E3B-6F639AD58EE8}"/>
              </a:ext>
            </a:extLst>
          </p:cNvPr>
          <p:cNvSpPr txBox="1"/>
          <p:nvPr/>
        </p:nvSpPr>
        <p:spPr>
          <a:xfrm rot="16200000">
            <a:off x="7858475" y="5325014"/>
            <a:ext cx="1620572" cy="276999"/>
          </a:xfrm>
          <a:prstGeom prst="rect">
            <a:avLst/>
          </a:prstGeom>
          <a:noFill/>
        </p:spPr>
        <p:txBody>
          <a:bodyPr wrap="none" rtlCol="0">
            <a:spAutoFit/>
          </a:bodyPr>
          <a:lstStyle/>
          <a:p>
            <a:r>
              <a:rPr lang="en-US" sz="1200" dirty="0">
                <a:solidFill>
                  <a:schemeClr val="tx2">
                    <a:lumMod val="60000"/>
                    <a:lumOff val="40000"/>
                  </a:schemeClr>
                </a:solidFill>
                <a:latin typeface="Calibri" panose="020F0502020204030204" pitchFamily="34" charset="0"/>
                <a:cs typeface="Calibri" panose="020F0502020204030204" pitchFamily="34" charset="0"/>
              </a:rPr>
              <a:t>End of Circulated Silver</a:t>
            </a:r>
          </a:p>
        </p:txBody>
      </p:sp>
      <p:sp>
        <p:nvSpPr>
          <p:cNvPr id="167" name="Rectangle 166">
            <a:extLst>
              <a:ext uri="{FF2B5EF4-FFF2-40B4-BE49-F238E27FC236}">
                <a16:creationId xmlns:a16="http://schemas.microsoft.com/office/drawing/2014/main" id="{4C878DFD-F47E-FBB6-71DA-C5DB08F2D820}"/>
              </a:ext>
            </a:extLst>
          </p:cNvPr>
          <p:cNvSpPr/>
          <p:nvPr/>
        </p:nvSpPr>
        <p:spPr>
          <a:xfrm>
            <a:off x="11408022" y="4912961"/>
            <a:ext cx="47497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Morgan</a:t>
            </a:r>
          </a:p>
        </p:txBody>
      </p:sp>
      <p:sp>
        <p:nvSpPr>
          <p:cNvPr id="168" name="Rectangle 167">
            <a:extLst>
              <a:ext uri="{FF2B5EF4-FFF2-40B4-BE49-F238E27FC236}">
                <a16:creationId xmlns:a16="http://schemas.microsoft.com/office/drawing/2014/main" id="{70607424-29BC-4CFF-F3B3-F5089534B228}"/>
              </a:ext>
            </a:extLst>
          </p:cNvPr>
          <p:cNvSpPr/>
          <p:nvPr/>
        </p:nvSpPr>
        <p:spPr>
          <a:xfrm>
            <a:off x="11408022" y="5151324"/>
            <a:ext cx="47497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Peace</a:t>
            </a:r>
          </a:p>
        </p:txBody>
      </p:sp>
      <p:sp>
        <p:nvSpPr>
          <p:cNvPr id="169" name="Rectangle 168">
            <a:extLst>
              <a:ext uri="{FF2B5EF4-FFF2-40B4-BE49-F238E27FC236}">
                <a16:creationId xmlns:a16="http://schemas.microsoft.com/office/drawing/2014/main" id="{953641C0-7A9F-E599-F211-4ABA33E87085}"/>
              </a:ext>
            </a:extLst>
          </p:cNvPr>
          <p:cNvSpPr/>
          <p:nvPr/>
        </p:nvSpPr>
        <p:spPr>
          <a:xfrm>
            <a:off x="9876369" y="3261887"/>
            <a:ext cx="2006629" cy="182880"/>
          </a:xfrm>
          <a:prstGeom prst="rect">
            <a:avLst/>
          </a:prstGeom>
          <a:solidFill>
            <a:schemeClr val="tx2">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lumMod val="50000"/>
                  </a:schemeClr>
                </a:solidFill>
                <a:latin typeface="Calibri" panose="020F0502020204030204" pitchFamily="34" charset="0"/>
                <a:cs typeface="Calibri" panose="020F0502020204030204" pitchFamily="34" charset="0"/>
              </a:rPr>
              <a:t>Proof only dime/quarter/half</a:t>
            </a:r>
          </a:p>
        </p:txBody>
      </p:sp>
      <p:cxnSp>
        <p:nvCxnSpPr>
          <p:cNvPr id="9" name="Straight Connector 8">
            <a:extLst>
              <a:ext uri="{FF2B5EF4-FFF2-40B4-BE49-F238E27FC236}">
                <a16:creationId xmlns:a16="http://schemas.microsoft.com/office/drawing/2014/main" id="{B016A6C5-3EAC-E461-0161-3D095C253F37}"/>
              </a:ext>
            </a:extLst>
          </p:cNvPr>
          <p:cNvCxnSpPr>
            <a:cxnSpLocks/>
          </p:cNvCxnSpPr>
          <p:nvPr/>
        </p:nvCxnSpPr>
        <p:spPr>
          <a:xfrm>
            <a:off x="11882999"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AA31A784-B65E-01A7-2FE0-92F840C00867}"/>
              </a:ext>
            </a:extLst>
          </p:cNvPr>
          <p:cNvSpPr txBox="1"/>
          <p:nvPr/>
        </p:nvSpPr>
        <p:spPr>
          <a:xfrm>
            <a:off x="1955663" y="312409"/>
            <a:ext cx="575799" cy="307777"/>
          </a:xfrm>
          <a:prstGeom prst="rect">
            <a:avLst/>
          </a:prstGeom>
          <a:noFill/>
        </p:spPr>
        <p:txBody>
          <a:bodyPr wrap="none" rtlCol="0">
            <a:spAutoFit/>
          </a:bodyPr>
          <a:lstStyle/>
          <a:p>
            <a:r>
              <a:rPr lang="en-US" sz="1400" dirty="0"/>
              <a:t>1837</a:t>
            </a:r>
          </a:p>
        </p:txBody>
      </p:sp>
      <p:sp>
        <p:nvSpPr>
          <p:cNvPr id="175" name="TextBox 174">
            <a:extLst>
              <a:ext uri="{FF2B5EF4-FFF2-40B4-BE49-F238E27FC236}">
                <a16:creationId xmlns:a16="http://schemas.microsoft.com/office/drawing/2014/main" id="{09444001-A8F7-CD32-B0E6-ACAF163BF6DA}"/>
              </a:ext>
            </a:extLst>
          </p:cNvPr>
          <p:cNvSpPr txBox="1"/>
          <p:nvPr/>
        </p:nvSpPr>
        <p:spPr>
          <a:xfrm>
            <a:off x="9304833" y="345644"/>
            <a:ext cx="575799" cy="307777"/>
          </a:xfrm>
          <a:prstGeom prst="rect">
            <a:avLst/>
          </a:prstGeom>
          <a:noFill/>
        </p:spPr>
        <p:txBody>
          <a:bodyPr wrap="none" rtlCol="0">
            <a:spAutoFit/>
          </a:bodyPr>
          <a:lstStyle/>
          <a:p>
            <a:r>
              <a:rPr lang="en-US" sz="1400" dirty="0"/>
              <a:t>1986</a:t>
            </a:r>
          </a:p>
        </p:txBody>
      </p:sp>
      <p:sp>
        <p:nvSpPr>
          <p:cNvPr id="176" name="TextBox 175">
            <a:extLst>
              <a:ext uri="{FF2B5EF4-FFF2-40B4-BE49-F238E27FC236}">
                <a16:creationId xmlns:a16="http://schemas.microsoft.com/office/drawing/2014/main" id="{0AAF9502-9A3A-738A-9CFB-7DEB7DD48F44}"/>
              </a:ext>
            </a:extLst>
          </p:cNvPr>
          <p:cNvSpPr txBox="1"/>
          <p:nvPr/>
        </p:nvSpPr>
        <p:spPr>
          <a:xfrm rot="16200000">
            <a:off x="8745962" y="5338473"/>
            <a:ext cx="1499641" cy="276999"/>
          </a:xfrm>
          <a:prstGeom prst="rect">
            <a:avLst/>
          </a:prstGeom>
          <a:noFill/>
        </p:spPr>
        <p:txBody>
          <a:bodyPr wrap="non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Minting bullion again</a:t>
            </a:r>
          </a:p>
        </p:txBody>
      </p:sp>
      <p:sp>
        <p:nvSpPr>
          <p:cNvPr id="178" name="TextBox 177">
            <a:extLst>
              <a:ext uri="{FF2B5EF4-FFF2-40B4-BE49-F238E27FC236}">
                <a16:creationId xmlns:a16="http://schemas.microsoft.com/office/drawing/2014/main" id="{8F57CF6B-4205-26AE-3BDE-3A2D00FDC7E2}"/>
              </a:ext>
            </a:extLst>
          </p:cNvPr>
          <p:cNvSpPr txBox="1"/>
          <p:nvPr/>
        </p:nvSpPr>
        <p:spPr>
          <a:xfrm rot="16200000">
            <a:off x="2334332" y="315932"/>
            <a:ext cx="914033" cy="276999"/>
          </a:xfrm>
          <a:prstGeom prst="rect">
            <a:avLst/>
          </a:prstGeom>
          <a:noFill/>
        </p:spPr>
        <p:txBody>
          <a:bodyPr wrap="none" rtlCol="0">
            <a:spAutoFit/>
          </a:bodyPr>
          <a:lstStyle/>
          <a:p>
            <a:r>
              <a:rPr lang="en-US" sz="1200" dirty="0">
                <a:solidFill>
                  <a:schemeClr val="accent5">
                    <a:lumMod val="60000"/>
                    <a:lumOff val="40000"/>
                  </a:schemeClr>
                </a:solidFill>
              </a:rPr>
              <a:t>Gold Rush</a:t>
            </a:r>
          </a:p>
        </p:txBody>
      </p:sp>
      <p:sp>
        <p:nvSpPr>
          <p:cNvPr id="181" name="TextBox 180">
            <a:extLst>
              <a:ext uri="{FF2B5EF4-FFF2-40B4-BE49-F238E27FC236}">
                <a16:creationId xmlns:a16="http://schemas.microsoft.com/office/drawing/2014/main" id="{2B9EE797-76C5-A2F5-A27B-41A35CC3A5E2}"/>
              </a:ext>
            </a:extLst>
          </p:cNvPr>
          <p:cNvSpPr txBox="1"/>
          <p:nvPr/>
        </p:nvSpPr>
        <p:spPr>
          <a:xfrm rot="16200000">
            <a:off x="4274684" y="389053"/>
            <a:ext cx="587981" cy="461665"/>
          </a:xfrm>
          <a:prstGeom prst="rect">
            <a:avLst/>
          </a:prstGeom>
          <a:noFill/>
        </p:spPr>
        <p:txBody>
          <a:bodyPr wrap="none" rtlCol="0">
            <a:spAutoFit/>
          </a:bodyPr>
          <a:lstStyle/>
          <a:p>
            <a:r>
              <a:rPr lang="en-US" sz="1200" dirty="0">
                <a:solidFill>
                  <a:schemeClr val="accent5">
                    <a:lumMod val="60000"/>
                    <a:lumOff val="40000"/>
                  </a:schemeClr>
                </a:solidFill>
              </a:rPr>
              <a:t>Silver</a:t>
            </a:r>
          </a:p>
          <a:p>
            <a:r>
              <a:rPr lang="en-US" sz="1200" dirty="0">
                <a:solidFill>
                  <a:schemeClr val="accent5">
                    <a:lumMod val="60000"/>
                    <a:lumOff val="40000"/>
                  </a:schemeClr>
                </a:solidFill>
              </a:rPr>
              <a:t>Boom</a:t>
            </a:r>
          </a:p>
        </p:txBody>
      </p:sp>
    </p:spTree>
    <p:extLst>
      <p:ext uri="{BB962C8B-B14F-4D97-AF65-F5344CB8AC3E}">
        <p14:creationId xmlns:p14="http://schemas.microsoft.com/office/powerpoint/2010/main" val="221266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FCE14-DCF9-6118-B835-FFFEB8C9CE2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139FB5B-019B-CF14-7A6A-08FBEA56647F}"/>
              </a:ext>
            </a:extLst>
          </p:cNvPr>
          <p:cNvSpPr/>
          <p:nvPr/>
        </p:nvSpPr>
        <p:spPr>
          <a:xfrm>
            <a:off x="11318240" y="6326293"/>
            <a:ext cx="724747" cy="4976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63C4938A-DD91-B332-5222-E1A661141F52}"/>
              </a:ext>
            </a:extLst>
          </p:cNvPr>
          <p:cNvSpPr/>
          <p:nvPr/>
        </p:nvSpPr>
        <p:spPr>
          <a:xfrm>
            <a:off x="4239803" y="851983"/>
            <a:ext cx="753097" cy="55996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98871D-1106-86FE-4507-EB6BECAA056E}"/>
              </a:ext>
            </a:extLst>
          </p:cNvPr>
          <p:cNvSpPr/>
          <p:nvPr/>
        </p:nvSpPr>
        <p:spPr>
          <a:xfrm>
            <a:off x="3112334" y="851983"/>
            <a:ext cx="289621" cy="5599616"/>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96764089-91B5-C3FB-0066-308C99201B19}"/>
              </a:ext>
            </a:extLst>
          </p:cNvPr>
          <p:cNvSpPr/>
          <p:nvPr/>
        </p:nvSpPr>
        <p:spPr>
          <a:xfrm>
            <a:off x="2658685" y="851983"/>
            <a:ext cx="291292" cy="559961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472EDDD-27C9-5010-FCB8-5EBCF77E330D}"/>
              </a:ext>
            </a:extLst>
          </p:cNvPr>
          <p:cNvSpPr/>
          <p:nvPr/>
        </p:nvSpPr>
        <p:spPr>
          <a:xfrm>
            <a:off x="2600960" y="854719"/>
            <a:ext cx="2259162" cy="36054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6BD528F7-1358-9556-BB0E-E1F31B89ADA1}"/>
              </a:ext>
            </a:extLst>
          </p:cNvPr>
          <p:cNvCxnSpPr>
            <a:cxnSpLocks/>
          </p:cNvCxnSpPr>
          <p:nvPr/>
        </p:nvCxnSpPr>
        <p:spPr>
          <a:xfrm>
            <a:off x="2245422" y="584199"/>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5095CD8-D14F-5410-6D3B-040658DC6E8B}"/>
              </a:ext>
            </a:extLst>
          </p:cNvPr>
          <p:cNvCxnSpPr>
            <a:cxnSpLocks/>
          </p:cNvCxnSpPr>
          <p:nvPr/>
        </p:nvCxnSpPr>
        <p:spPr>
          <a:xfrm>
            <a:off x="9592733" y="584199"/>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41CB994-7238-2471-48D8-3338F3B6F03D}"/>
              </a:ext>
            </a:extLst>
          </p:cNvPr>
          <p:cNvSpPr/>
          <p:nvPr/>
        </p:nvSpPr>
        <p:spPr>
          <a:xfrm>
            <a:off x="5867654" y="879871"/>
            <a:ext cx="243486" cy="548956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641C89-3FE5-BF6F-AA61-E6C0D6E91043}"/>
              </a:ext>
            </a:extLst>
          </p:cNvPr>
          <p:cNvSpPr/>
          <p:nvPr/>
        </p:nvSpPr>
        <p:spPr>
          <a:xfrm>
            <a:off x="7243144" y="868907"/>
            <a:ext cx="279487" cy="558269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C6EC6D6-37BF-3587-B2A3-0D15678577AD}"/>
              </a:ext>
            </a:extLst>
          </p:cNvPr>
          <p:cNvCxnSpPr/>
          <p:nvPr/>
        </p:nvCxnSpPr>
        <p:spPr>
          <a:xfrm>
            <a:off x="268406" y="868907"/>
            <a:ext cx="116187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BB50A6-1F24-0789-5E2D-BD0869D3F144}"/>
              </a:ext>
            </a:extLst>
          </p:cNvPr>
          <p:cNvCxnSpPr>
            <a:cxnSpLocks/>
          </p:cNvCxnSpPr>
          <p:nvPr/>
        </p:nvCxnSpPr>
        <p:spPr>
          <a:xfrm>
            <a:off x="736599"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2B8438-C916-710E-DB63-00234F6164C6}"/>
              </a:ext>
            </a:extLst>
          </p:cNvPr>
          <p:cNvCxnSpPr>
            <a:cxnSpLocks/>
          </p:cNvCxnSpPr>
          <p:nvPr/>
        </p:nvCxnSpPr>
        <p:spPr>
          <a:xfrm>
            <a:off x="8585200" y="584200"/>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07F74B-5AAD-864C-FCED-FBA6F13F8D73}"/>
              </a:ext>
            </a:extLst>
          </p:cNvPr>
          <p:cNvCxnSpPr>
            <a:cxnSpLocks/>
          </p:cNvCxnSpPr>
          <p:nvPr/>
        </p:nvCxnSpPr>
        <p:spPr>
          <a:xfrm>
            <a:off x="10303930"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1BDF2E-A1AA-A319-0647-0421F6509555}"/>
              </a:ext>
            </a:extLst>
          </p:cNvPr>
          <p:cNvCxnSpPr>
            <a:cxnSpLocks/>
          </p:cNvCxnSpPr>
          <p:nvPr/>
        </p:nvCxnSpPr>
        <p:spPr>
          <a:xfrm>
            <a:off x="5249333"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FF2ECC3-A503-0173-6A7D-AE11FB9D4156}"/>
              </a:ext>
            </a:extLst>
          </p:cNvPr>
          <p:cNvSpPr txBox="1"/>
          <p:nvPr/>
        </p:nvSpPr>
        <p:spPr>
          <a:xfrm>
            <a:off x="247774" y="304773"/>
            <a:ext cx="575799" cy="307777"/>
          </a:xfrm>
          <a:prstGeom prst="rect">
            <a:avLst/>
          </a:prstGeom>
          <a:noFill/>
        </p:spPr>
        <p:txBody>
          <a:bodyPr wrap="none" rtlCol="0">
            <a:spAutoFit/>
          </a:bodyPr>
          <a:lstStyle/>
          <a:p>
            <a:r>
              <a:rPr lang="en-US" sz="1400" dirty="0"/>
              <a:t>1793</a:t>
            </a:r>
          </a:p>
        </p:txBody>
      </p:sp>
      <p:sp>
        <p:nvSpPr>
          <p:cNvPr id="15" name="TextBox 14">
            <a:extLst>
              <a:ext uri="{FF2B5EF4-FFF2-40B4-BE49-F238E27FC236}">
                <a16:creationId xmlns:a16="http://schemas.microsoft.com/office/drawing/2014/main" id="{90EB2959-3EDE-846A-42FD-4A59D2FEDB62}"/>
              </a:ext>
            </a:extLst>
          </p:cNvPr>
          <p:cNvSpPr txBox="1"/>
          <p:nvPr/>
        </p:nvSpPr>
        <p:spPr>
          <a:xfrm>
            <a:off x="4961433" y="337178"/>
            <a:ext cx="575799" cy="307777"/>
          </a:xfrm>
          <a:prstGeom prst="rect">
            <a:avLst/>
          </a:prstGeom>
          <a:noFill/>
        </p:spPr>
        <p:txBody>
          <a:bodyPr wrap="none" rtlCol="0">
            <a:spAutoFit/>
          </a:bodyPr>
          <a:lstStyle/>
          <a:p>
            <a:r>
              <a:rPr lang="en-US" sz="1400" dirty="0"/>
              <a:t>1900</a:t>
            </a:r>
          </a:p>
        </p:txBody>
      </p:sp>
      <p:sp>
        <p:nvSpPr>
          <p:cNvPr id="16" name="TextBox 15">
            <a:extLst>
              <a:ext uri="{FF2B5EF4-FFF2-40B4-BE49-F238E27FC236}">
                <a16:creationId xmlns:a16="http://schemas.microsoft.com/office/drawing/2014/main" id="{870B99DF-F837-6658-A5A9-B96D0600B210}"/>
              </a:ext>
            </a:extLst>
          </p:cNvPr>
          <p:cNvSpPr txBox="1"/>
          <p:nvPr/>
        </p:nvSpPr>
        <p:spPr>
          <a:xfrm>
            <a:off x="10016031" y="351366"/>
            <a:ext cx="575799" cy="307777"/>
          </a:xfrm>
          <a:prstGeom prst="rect">
            <a:avLst/>
          </a:prstGeom>
          <a:noFill/>
        </p:spPr>
        <p:txBody>
          <a:bodyPr wrap="none" rtlCol="0">
            <a:spAutoFit/>
          </a:bodyPr>
          <a:lstStyle/>
          <a:p>
            <a:r>
              <a:rPr lang="en-US" sz="1400" dirty="0"/>
              <a:t>2000</a:t>
            </a:r>
          </a:p>
        </p:txBody>
      </p:sp>
      <p:sp>
        <p:nvSpPr>
          <p:cNvPr id="17" name="TextBox 16">
            <a:extLst>
              <a:ext uri="{FF2B5EF4-FFF2-40B4-BE49-F238E27FC236}">
                <a16:creationId xmlns:a16="http://schemas.microsoft.com/office/drawing/2014/main" id="{8B6694E0-1B22-8AD4-B456-2F2BCAD84987}"/>
              </a:ext>
            </a:extLst>
          </p:cNvPr>
          <p:cNvSpPr txBox="1"/>
          <p:nvPr/>
        </p:nvSpPr>
        <p:spPr>
          <a:xfrm>
            <a:off x="11595100" y="345644"/>
            <a:ext cx="575799" cy="307777"/>
          </a:xfrm>
          <a:prstGeom prst="rect">
            <a:avLst/>
          </a:prstGeom>
          <a:noFill/>
        </p:spPr>
        <p:txBody>
          <a:bodyPr wrap="none" rtlCol="0">
            <a:spAutoFit/>
          </a:bodyPr>
          <a:lstStyle/>
          <a:p>
            <a:r>
              <a:rPr lang="en-US" sz="1400" dirty="0"/>
              <a:t>2026</a:t>
            </a:r>
          </a:p>
        </p:txBody>
      </p:sp>
      <p:sp>
        <p:nvSpPr>
          <p:cNvPr id="18" name="TextBox 17">
            <a:extLst>
              <a:ext uri="{FF2B5EF4-FFF2-40B4-BE49-F238E27FC236}">
                <a16:creationId xmlns:a16="http://schemas.microsoft.com/office/drawing/2014/main" id="{3DB2FF7A-B103-1744-30B3-B10C6704C564}"/>
              </a:ext>
            </a:extLst>
          </p:cNvPr>
          <p:cNvSpPr txBox="1"/>
          <p:nvPr/>
        </p:nvSpPr>
        <p:spPr>
          <a:xfrm>
            <a:off x="8297300" y="345644"/>
            <a:ext cx="575799" cy="307777"/>
          </a:xfrm>
          <a:prstGeom prst="rect">
            <a:avLst/>
          </a:prstGeom>
          <a:noFill/>
        </p:spPr>
        <p:txBody>
          <a:bodyPr wrap="none" rtlCol="0">
            <a:spAutoFit/>
          </a:bodyPr>
          <a:lstStyle/>
          <a:p>
            <a:r>
              <a:rPr lang="en-US" sz="1400" dirty="0"/>
              <a:t>1964</a:t>
            </a:r>
          </a:p>
        </p:txBody>
      </p:sp>
      <p:sp>
        <p:nvSpPr>
          <p:cNvPr id="19" name="TextBox 18">
            <a:extLst>
              <a:ext uri="{FF2B5EF4-FFF2-40B4-BE49-F238E27FC236}">
                <a16:creationId xmlns:a16="http://schemas.microsoft.com/office/drawing/2014/main" id="{8DBB54E4-9E52-9026-154D-758D7F4503DA}"/>
              </a:ext>
            </a:extLst>
          </p:cNvPr>
          <p:cNvSpPr txBox="1"/>
          <p:nvPr/>
        </p:nvSpPr>
        <p:spPr>
          <a:xfrm>
            <a:off x="6601898" y="337177"/>
            <a:ext cx="575799" cy="307777"/>
          </a:xfrm>
          <a:prstGeom prst="rect">
            <a:avLst/>
          </a:prstGeom>
          <a:noFill/>
        </p:spPr>
        <p:txBody>
          <a:bodyPr wrap="none" rtlCol="0">
            <a:spAutoFit/>
          </a:bodyPr>
          <a:lstStyle/>
          <a:p>
            <a:r>
              <a:rPr lang="en-US" sz="1400" dirty="0"/>
              <a:t>1933</a:t>
            </a:r>
          </a:p>
        </p:txBody>
      </p:sp>
      <p:cxnSp>
        <p:nvCxnSpPr>
          <p:cNvPr id="20" name="Straight Connector 19">
            <a:extLst>
              <a:ext uri="{FF2B5EF4-FFF2-40B4-BE49-F238E27FC236}">
                <a16:creationId xmlns:a16="http://schemas.microsoft.com/office/drawing/2014/main" id="{ECA621F7-7EC5-BE1D-F5B9-02934965712D}"/>
              </a:ext>
            </a:extLst>
          </p:cNvPr>
          <p:cNvCxnSpPr>
            <a:cxnSpLocks/>
          </p:cNvCxnSpPr>
          <p:nvPr/>
        </p:nvCxnSpPr>
        <p:spPr>
          <a:xfrm>
            <a:off x="6889797" y="584200"/>
            <a:ext cx="0" cy="586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C571313-732C-EEB5-62F3-68CF7F1B2FD3}"/>
              </a:ext>
            </a:extLst>
          </p:cNvPr>
          <p:cNvSpPr txBox="1"/>
          <p:nvPr/>
        </p:nvSpPr>
        <p:spPr>
          <a:xfrm rot="16200000">
            <a:off x="2830677" y="338491"/>
            <a:ext cx="828688" cy="276999"/>
          </a:xfrm>
          <a:prstGeom prst="rect">
            <a:avLst/>
          </a:prstGeom>
          <a:noFill/>
        </p:spPr>
        <p:txBody>
          <a:bodyPr wrap="none" rtlCol="0">
            <a:spAutoFit/>
          </a:bodyPr>
          <a:lstStyle/>
          <a:p>
            <a:r>
              <a:rPr lang="en-US" sz="1200" dirty="0">
                <a:solidFill>
                  <a:schemeClr val="bg2">
                    <a:lumMod val="50000"/>
                  </a:schemeClr>
                </a:solidFill>
              </a:rPr>
              <a:t>Civil War</a:t>
            </a:r>
          </a:p>
        </p:txBody>
      </p:sp>
      <p:sp>
        <p:nvSpPr>
          <p:cNvPr id="25" name="TextBox 24">
            <a:extLst>
              <a:ext uri="{FF2B5EF4-FFF2-40B4-BE49-F238E27FC236}">
                <a16:creationId xmlns:a16="http://schemas.microsoft.com/office/drawing/2014/main" id="{421B4572-2D5C-69B5-EEFC-330721F0AF44}"/>
              </a:ext>
            </a:extLst>
          </p:cNvPr>
          <p:cNvSpPr txBox="1"/>
          <p:nvPr/>
        </p:nvSpPr>
        <p:spPr>
          <a:xfrm rot="16200000">
            <a:off x="7063998" y="445700"/>
            <a:ext cx="614271" cy="276999"/>
          </a:xfrm>
          <a:prstGeom prst="rect">
            <a:avLst/>
          </a:prstGeom>
          <a:noFill/>
        </p:spPr>
        <p:txBody>
          <a:bodyPr wrap="none" rtlCol="0">
            <a:spAutoFit/>
          </a:bodyPr>
          <a:lstStyle/>
          <a:p>
            <a:r>
              <a:rPr lang="en-US" sz="1200" dirty="0">
                <a:solidFill>
                  <a:schemeClr val="bg2">
                    <a:lumMod val="50000"/>
                  </a:schemeClr>
                </a:solidFill>
              </a:rPr>
              <a:t>WW 2</a:t>
            </a:r>
          </a:p>
        </p:txBody>
      </p:sp>
      <p:sp>
        <p:nvSpPr>
          <p:cNvPr id="27" name="TextBox 26">
            <a:extLst>
              <a:ext uri="{FF2B5EF4-FFF2-40B4-BE49-F238E27FC236}">
                <a16:creationId xmlns:a16="http://schemas.microsoft.com/office/drawing/2014/main" id="{6AF61A88-24AA-CA8D-B3CF-F36EE0B06324}"/>
              </a:ext>
            </a:extLst>
          </p:cNvPr>
          <p:cNvSpPr txBox="1"/>
          <p:nvPr/>
        </p:nvSpPr>
        <p:spPr>
          <a:xfrm rot="16200000">
            <a:off x="5678321" y="445700"/>
            <a:ext cx="614271" cy="276999"/>
          </a:xfrm>
          <a:prstGeom prst="rect">
            <a:avLst/>
          </a:prstGeom>
          <a:noFill/>
        </p:spPr>
        <p:txBody>
          <a:bodyPr wrap="none" rtlCol="0">
            <a:spAutoFit/>
          </a:bodyPr>
          <a:lstStyle/>
          <a:p>
            <a:r>
              <a:rPr lang="en-US" sz="1200" dirty="0">
                <a:solidFill>
                  <a:schemeClr val="bg2">
                    <a:lumMod val="50000"/>
                  </a:schemeClr>
                </a:solidFill>
              </a:rPr>
              <a:t>WW 1</a:t>
            </a:r>
          </a:p>
        </p:txBody>
      </p:sp>
      <p:sp>
        <p:nvSpPr>
          <p:cNvPr id="29" name="TextBox 28">
            <a:extLst>
              <a:ext uri="{FF2B5EF4-FFF2-40B4-BE49-F238E27FC236}">
                <a16:creationId xmlns:a16="http://schemas.microsoft.com/office/drawing/2014/main" id="{D9389A3C-27F5-AB88-37B6-8391972544F2}"/>
              </a:ext>
            </a:extLst>
          </p:cNvPr>
          <p:cNvSpPr txBox="1"/>
          <p:nvPr/>
        </p:nvSpPr>
        <p:spPr>
          <a:xfrm>
            <a:off x="-5723" y="913876"/>
            <a:ext cx="794777" cy="292388"/>
          </a:xfrm>
          <a:prstGeom prst="rect">
            <a:avLst/>
          </a:prstGeom>
          <a:noFill/>
        </p:spPr>
        <p:txBody>
          <a:bodyPr wrap="square" rtlCol="0">
            <a:spAutoFit/>
          </a:bodyPr>
          <a:lstStyle/>
          <a:p>
            <a:pPr algn="r"/>
            <a:r>
              <a:rPr lang="en-US" sz="1300" dirty="0"/>
              <a:t>½ Cent</a:t>
            </a:r>
          </a:p>
        </p:txBody>
      </p:sp>
      <p:sp>
        <p:nvSpPr>
          <p:cNvPr id="30" name="TextBox 29">
            <a:extLst>
              <a:ext uri="{FF2B5EF4-FFF2-40B4-BE49-F238E27FC236}">
                <a16:creationId xmlns:a16="http://schemas.microsoft.com/office/drawing/2014/main" id="{2F6E1DAA-CFB0-939D-D07D-6337D849CEDA}"/>
              </a:ext>
            </a:extLst>
          </p:cNvPr>
          <p:cNvSpPr txBox="1"/>
          <p:nvPr/>
        </p:nvSpPr>
        <p:spPr>
          <a:xfrm>
            <a:off x="774" y="1186048"/>
            <a:ext cx="788280" cy="292388"/>
          </a:xfrm>
          <a:prstGeom prst="rect">
            <a:avLst/>
          </a:prstGeom>
          <a:noFill/>
        </p:spPr>
        <p:txBody>
          <a:bodyPr wrap="square" rtlCol="0">
            <a:spAutoFit/>
          </a:bodyPr>
          <a:lstStyle/>
          <a:p>
            <a:pPr algn="r"/>
            <a:r>
              <a:rPr lang="en-US" sz="1300" dirty="0"/>
              <a:t>1 Cent</a:t>
            </a:r>
          </a:p>
        </p:txBody>
      </p:sp>
      <p:sp>
        <p:nvSpPr>
          <p:cNvPr id="31" name="TextBox 30">
            <a:extLst>
              <a:ext uri="{FF2B5EF4-FFF2-40B4-BE49-F238E27FC236}">
                <a16:creationId xmlns:a16="http://schemas.microsoft.com/office/drawing/2014/main" id="{C97DB85D-6035-33C7-2585-3358203B559D}"/>
              </a:ext>
            </a:extLst>
          </p:cNvPr>
          <p:cNvSpPr txBox="1"/>
          <p:nvPr/>
        </p:nvSpPr>
        <p:spPr>
          <a:xfrm>
            <a:off x="774" y="2002565"/>
            <a:ext cx="788280" cy="292388"/>
          </a:xfrm>
          <a:prstGeom prst="rect">
            <a:avLst/>
          </a:prstGeom>
          <a:noFill/>
        </p:spPr>
        <p:txBody>
          <a:bodyPr wrap="square" rtlCol="0">
            <a:spAutoFit/>
          </a:bodyPr>
          <a:lstStyle/>
          <a:p>
            <a:pPr algn="r"/>
            <a:r>
              <a:rPr lang="en-US" sz="1300" dirty="0"/>
              <a:t>5 Cent</a:t>
            </a:r>
          </a:p>
        </p:txBody>
      </p:sp>
      <p:sp>
        <p:nvSpPr>
          <p:cNvPr id="32" name="TextBox 31">
            <a:extLst>
              <a:ext uri="{FF2B5EF4-FFF2-40B4-BE49-F238E27FC236}">
                <a16:creationId xmlns:a16="http://schemas.microsoft.com/office/drawing/2014/main" id="{F9BA9050-15E3-E6B2-79BB-0790BB8E6784}"/>
              </a:ext>
            </a:extLst>
          </p:cNvPr>
          <p:cNvSpPr txBox="1"/>
          <p:nvPr/>
        </p:nvSpPr>
        <p:spPr>
          <a:xfrm>
            <a:off x="-6161" y="2639364"/>
            <a:ext cx="788280" cy="292388"/>
          </a:xfrm>
          <a:prstGeom prst="rect">
            <a:avLst/>
          </a:prstGeom>
          <a:noFill/>
        </p:spPr>
        <p:txBody>
          <a:bodyPr wrap="square" rtlCol="0">
            <a:spAutoFit/>
          </a:bodyPr>
          <a:lstStyle/>
          <a:p>
            <a:pPr algn="r"/>
            <a:r>
              <a:rPr lang="en-US" sz="1300" dirty="0"/>
              <a:t>5 Cent</a:t>
            </a:r>
          </a:p>
        </p:txBody>
      </p:sp>
      <p:sp>
        <p:nvSpPr>
          <p:cNvPr id="33" name="TextBox 32">
            <a:extLst>
              <a:ext uri="{FF2B5EF4-FFF2-40B4-BE49-F238E27FC236}">
                <a16:creationId xmlns:a16="http://schemas.microsoft.com/office/drawing/2014/main" id="{E9E12456-8C8C-BA04-04ED-1944824AF3CA}"/>
              </a:ext>
            </a:extLst>
          </p:cNvPr>
          <p:cNvSpPr txBox="1"/>
          <p:nvPr/>
        </p:nvSpPr>
        <p:spPr>
          <a:xfrm>
            <a:off x="-6161" y="2925831"/>
            <a:ext cx="788280" cy="292388"/>
          </a:xfrm>
          <a:prstGeom prst="rect">
            <a:avLst/>
          </a:prstGeom>
          <a:noFill/>
        </p:spPr>
        <p:txBody>
          <a:bodyPr wrap="square" rtlCol="0">
            <a:spAutoFit/>
          </a:bodyPr>
          <a:lstStyle/>
          <a:p>
            <a:pPr algn="r"/>
            <a:r>
              <a:rPr lang="en-US" sz="1300" dirty="0"/>
              <a:t>10 Cent</a:t>
            </a:r>
          </a:p>
        </p:txBody>
      </p:sp>
      <p:sp>
        <p:nvSpPr>
          <p:cNvPr id="34" name="TextBox 33">
            <a:extLst>
              <a:ext uri="{FF2B5EF4-FFF2-40B4-BE49-F238E27FC236}">
                <a16:creationId xmlns:a16="http://schemas.microsoft.com/office/drawing/2014/main" id="{B816B3AD-45DC-D4BB-978C-E42A4FCB44CA}"/>
              </a:ext>
            </a:extLst>
          </p:cNvPr>
          <p:cNvSpPr txBox="1"/>
          <p:nvPr/>
        </p:nvSpPr>
        <p:spPr>
          <a:xfrm>
            <a:off x="-6161" y="3212298"/>
            <a:ext cx="788280" cy="292388"/>
          </a:xfrm>
          <a:prstGeom prst="rect">
            <a:avLst/>
          </a:prstGeom>
          <a:noFill/>
        </p:spPr>
        <p:txBody>
          <a:bodyPr wrap="square" rtlCol="0">
            <a:spAutoFit/>
          </a:bodyPr>
          <a:lstStyle/>
          <a:p>
            <a:pPr algn="r"/>
            <a:r>
              <a:rPr lang="en-US" sz="1300" dirty="0"/>
              <a:t>20 Cent</a:t>
            </a:r>
          </a:p>
        </p:txBody>
      </p:sp>
      <p:sp>
        <p:nvSpPr>
          <p:cNvPr id="35" name="TextBox 34">
            <a:extLst>
              <a:ext uri="{FF2B5EF4-FFF2-40B4-BE49-F238E27FC236}">
                <a16:creationId xmlns:a16="http://schemas.microsoft.com/office/drawing/2014/main" id="{0736C96B-6208-8265-F027-EE2F8ACC069C}"/>
              </a:ext>
            </a:extLst>
          </p:cNvPr>
          <p:cNvSpPr txBox="1"/>
          <p:nvPr/>
        </p:nvSpPr>
        <p:spPr>
          <a:xfrm>
            <a:off x="774" y="3498765"/>
            <a:ext cx="788280" cy="292388"/>
          </a:xfrm>
          <a:prstGeom prst="rect">
            <a:avLst/>
          </a:prstGeom>
          <a:noFill/>
        </p:spPr>
        <p:txBody>
          <a:bodyPr wrap="square" rtlCol="0">
            <a:spAutoFit/>
          </a:bodyPr>
          <a:lstStyle/>
          <a:p>
            <a:pPr algn="r"/>
            <a:r>
              <a:rPr lang="en-US" sz="1300" dirty="0"/>
              <a:t>25 Cent</a:t>
            </a:r>
          </a:p>
        </p:txBody>
      </p:sp>
      <p:sp>
        <p:nvSpPr>
          <p:cNvPr id="36" name="TextBox 35">
            <a:extLst>
              <a:ext uri="{FF2B5EF4-FFF2-40B4-BE49-F238E27FC236}">
                <a16:creationId xmlns:a16="http://schemas.microsoft.com/office/drawing/2014/main" id="{47AFD888-6EFB-C597-7483-B4AD484BA3C4}"/>
              </a:ext>
            </a:extLst>
          </p:cNvPr>
          <p:cNvSpPr txBox="1"/>
          <p:nvPr/>
        </p:nvSpPr>
        <p:spPr>
          <a:xfrm>
            <a:off x="906" y="3785232"/>
            <a:ext cx="788280" cy="292388"/>
          </a:xfrm>
          <a:prstGeom prst="rect">
            <a:avLst/>
          </a:prstGeom>
          <a:noFill/>
        </p:spPr>
        <p:txBody>
          <a:bodyPr wrap="square" rtlCol="0">
            <a:spAutoFit/>
          </a:bodyPr>
          <a:lstStyle/>
          <a:p>
            <a:pPr algn="r"/>
            <a:r>
              <a:rPr lang="en-US" sz="1300" dirty="0"/>
              <a:t>50 Cent</a:t>
            </a:r>
          </a:p>
        </p:txBody>
      </p:sp>
      <p:sp>
        <p:nvSpPr>
          <p:cNvPr id="37" name="TextBox 36">
            <a:extLst>
              <a:ext uri="{FF2B5EF4-FFF2-40B4-BE49-F238E27FC236}">
                <a16:creationId xmlns:a16="http://schemas.microsoft.com/office/drawing/2014/main" id="{CCD6B2DA-CB98-CC22-9DD8-02A748807876}"/>
              </a:ext>
            </a:extLst>
          </p:cNvPr>
          <p:cNvSpPr txBox="1"/>
          <p:nvPr/>
        </p:nvSpPr>
        <p:spPr>
          <a:xfrm>
            <a:off x="14621" y="4071701"/>
            <a:ext cx="788280" cy="292388"/>
          </a:xfrm>
          <a:prstGeom prst="rect">
            <a:avLst/>
          </a:prstGeom>
          <a:noFill/>
        </p:spPr>
        <p:txBody>
          <a:bodyPr wrap="square" rtlCol="0">
            <a:spAutoFit/>
          </a:bodyPr>
          <a:lstStyle/>
          <a:p>
            <a:pPr algn="r"/>
            <a:r>
              <a:rPr lang="en-US" sz="1300" dirty="0"/>
              <a:t>$1.00</a:t>
            </a:r>
          </a:p>
        </p:txBody>
      </p:sp>
      <p:sp>
        <p:nvSpPr>
          <p:cNvPr id="38" name="TextBox 37">
            <a:extLst>
              <a:ext uri="{FF2B5EF4-FFF2-40B4-BE49-F238E27FC236}">
                <a16:creationId xmlns:a16="http://schemas.microsoft.com/office/drawing/2014/main" id="{4388B298-6B3A-438D-F990-A647AB3D35B0}"/>
              </a:ext>
            </a:extLst>
          </p:cNvPr>
          <p:cNvSpPr txBox="1"/>
          <p:nvPr/>
        </p:nvSpPr>
        <p:spPr>
          <a:xfrm>
            <a:off x="12120" y="4754008"/>
            <a:ext cx="788280" cy="292388"/>
          </a:xfrm>
          <a:prstGeom prst="rect">
            <a:avLst/>
          </a:prstGeom>
          <a:noFill/>
        </p:spPr>
        <p:txBody>
          <a:bodyPr wrap="square" rtlCol="0">
            <a:spAutoFit/>
          </a:bodyPr>
          <a:lstStyle/>
          <a:p>
            <a:pPr algn="r"/>
            <a:r>
              <a:rPr lang="en-US" sz="1300" dirty="0"/>
              <a:t>$2.50</a:t>
            </a:r>
          </a:p>
        </p:txBody>
      </p:sp>
      <p:sp>
        <p:nvSpPr>
          <p:cNvPr id="39" name="TextBox 38">
            <a:extLst>
              <a:ext uri="{FF2B5EF4-FFF2-40B4-BE49-F238E27FC236}">
                <a16:creationId xmlns:a16="http://schemas.microsoft.com/office/drawing/2014/main" id="{C9B2167D-5119-4B9F-B64D-8136A7E0B489}"/>
              </a:ext>
            </a:extLst>
          </p:cNvPr>
          <p:cNvSpPr txBox="1"/>
          <p:nvPr/>
        </p:nvSpPr>
        <p:spPr>
          <a:xfrm>
            <a:off x="12120" y="4460162"/>
            <a:ext cx="788280" cy="292388"/>
          </a:xfrm>
          <a:prstGeom prst="rect">
            <a:avLst/>
          </a:prstGeom>
          <a:noFill/>
        </p:spPr>
        <p:txBody>
          <a:bodyPr wrap="square" rtlCol="0">
            <a:spAutoFit/>
          </a:bodyPr>
          <a:lstStyle/>
          <a:p>
            <a:pPr algn="r"/>
            <a:r>
              <a:rPr lang="en-US" sz="1300" dirty="0"/>
              <a:t>$1.00</a:t>
            </a:r>
          </a:p>
        </p:txBody>
      </p:sp>
      <p:sp>
        <p:nvSpPr>
          <p:cNvPr id="40" name="TextBox 39">
            <a:extLst>
              <a:ext uri="{FF2B5EF4-FFF2-40B4-BE49-F238E27FC236}">
                <a16:creationId xmlns:a16="http://schemas.microsoft.com/office/drawing/2014/main" id="{28C484BE-89BE-5CDC-C409-F81881161A98}"/>
              </a:ext>
            </a:extLst>
          </p:cNvPr>
          <p:cNvSpPr txBox="1"/>
          <p:nvPr/>
        </p:nvSpPr>
        <p:spPr>
          <a:xfrm>
            <a:off x="12120" y="5047854"/>
            <a:ext cx="788280" cy="292388"/>
          </a:xfrm>
          <a:prstGeom prst="rect">
            <a:avLst/>
          </a:prstGeom>
          <a:noFill/>
        </p:spPr>
        <p:txBody>
          <a:bodyPr wrap="square" rtlCol="0">
            <a:spAutoFit/>
          </a:bodyPr>
          <a:lstStyle/>
          <a:p>
            <a:pPr algn="r"/>
            <a:r>
              <a:rPr lang="en-US" sz="1300" dirty="0"/>
              <a:t>$3.00</a:t>
            </a:r>
          </a:p>
        </p:txBody>
      </p:sp>
      <p:sp>
        <p:nvSpPr>
          <p:cNvPr id="41" name="TextBox 40">
            <a:extLst>
              <a:ext uri="{FF2B5EF4-FFF2-40B4-BE49-F238E27FC236}">
                <a16:creationId xmlns:a16="http://schemas.microsoft.com/office/drawing/2014/main" id="{7054DB88-F55E-ECE8-630B-EC34C0D5DEAE}"/>
              </a:ext>
            </a:extLst>
          </p:cNvPr>
          <p:cNvSpPr txBox="1"/>
          <p:nvPr/>
        </p:nvSpPr>
        <p:spPr>
          <a:xfrm>
            <a:off x="12120" y="5341700"/>
            <a:ext cx="788280" cy="292388"/>
          </a:xfrm>
          <a:prstGeom prst="rect">
            <a:avLst/>
          </a:prstGeom>
          <a:noFill/>
        </p:spPr>
        <p:txBody>
          <a:bodyPr wrap="square" rtlCol="0">
            <a:spAutoFit/>
          </a:bodyPr>
          <a:lstStyle/>
          <a:p>
            <a:pPr algn="r"/>
            <a:r>
              <a:rPr lang="en-US" sz="1300" dirty="0"/>
              <a:t>$4.00</a:t>
            </a:r>
          </a:p>
        </p:txBody>
      </p:sp>
      <p:sp>
        <p:nvSpPr>
          <p:cNvPr id="42" name="TextBox 41">
            <a:extLst>
              <a:ext uri="{FF2B5EF4-FFF2-40B4-BE49-F238E27FC236}">
                <a16:creationId xmlns:a16="http://schemas.microsoft.com/office/drawing/2014/main" id="{55B0F6FF-FBB1-2C1A-6631-2B3F53D6AE6E}"/>
              </a:ext>
            </a:extLst>
          </p:cNvPr>
          <p:cNvSpPr txBox="1"/>
          <p:nvPr/>
        </p:nvSpPr>
        <p:spPr>
          <a:xfrm>
            <a:off x="12120" y="5635546"/>
            <a:ext cx="788280" cy="292388"/>
          </a:xfrm>
          <a:prstGeom prst="rect">
            <a:avLst/>
          </a:prstGeom>
          <a:noFill/>
        </p:spPr>
        <p:txBody>
          <a:bodyPr wrap="square" rtlCol="0">
            <a:spAutoFit/>
          </a:bodyPr>
          <a:lstStyle/>
          <a:p>
            <a:pPr algn="r"/>
            <a:r>
              <a:rPr lang="en-US" sz="1300" dirty="0"/>
              <a:t>$5.00</a:t>
            </a:r>
          </a:p>
        </p:txBody>
      </p:sp>
      <p:sp>
        <p:nvSpPr>
          <p:cNvPr id="43" name="TextBox 42">
            <a:extLst>
              <a:ext uri="{FF2B5EF4-FFF2-40B4-BE49-F238E27FC236}">
                <a16:creationId xmlns:a16="http://schemas.microsoft.com/office/drawing/2014/main" id="{63DD2322-5773-208B-D0E9-989DCD27CB71}"/>
              </a:ext>
            </a:extLst>
          </p:cNvPr>
          <p:cNvSpPr txBox="1"/>
          <p:nvPr/>
        </p:nvSpPr>
        <p:spPr>
          <a:xfrm>
            <a:off x="12120" y="5929392"/>
            <a:ext cx="788280" cy="292388"/>
          </a:xfrm>
          <a:prstGeom prst="rect">
            <a:avLst/>
          </a:prstGeom>
          <a:noFill/>
        </p:spPr>
        <p:txBody>
          <a:bodyPr wrap="square" rtlCol="0">
            <a:spAutoFit/>
          </a:bodyPr>
          <a:lstStyle/>
          <a:p>
            <a:pPr algn="r"/>
            <a:r>
              <a:rPr lang="en-US" sz="1300" dirty="0"/>
              <a:t>$10.00</a:t>
            </a:r>
          </a:p>
        </p:txBody>
      </p:sp>
      <p:sp>
        <p:nvSpPr>
          <p:cNvPr id="44" name="TextBox 43">
            <a:extLst>
              <a:ext uri="{FF2B5EF4-FFF2-40B4-BE49-F238E27FC236}">
                <a16:creationId xmlns:a16="http://schemas.microsoft.com/office/drawing/2014/main" id="{7BE7DD17-EA5C-225B-9AB3-461DF5697600}"/>
              </a:ext>
            </a:extLst>
          </p:cNvPr>
          <p:cNvSpPr txBox="1"/>
          <p:nvPr/>
        </p:nvSpPr>
        <p:spPr>
          <a:xfrm>
            <a:off x="12120" y="6223237"/>
            <a:ext cx="788280" cy="292388"/>
          </a:xfrm>
          <a:prstGeom prst="rect">
            <a:avLst/>
          </a:prstGeom>
          <a:noFill/>
        </p:spPr>
        <p:txBody>
          <a:bodyPr wrap="square" rtlCol="0">
            <a:spAutoFit/>
          </a:bodyPr>
          <a:lstStyle/>
          <a:p>
            <a:pPr algn="r"/>
            <a:r>
              <a:rPr lang="en-US" sz="1300" dirty="0"/>
              <a:t>$20.00</a:t>
            </a:r>
          </a:p>
        </p:txBody>
      </p:sp>
      <p:cxnSp>
        <p:nvCxnSpPr>
          <p:cNvPr id="45" name="Straight Connector 44">
            <a:extLst>
              <a:ext uri="{FF2B5EF4-FFF2-40B4-BE49-F238E27FC236}">
                <a16:creationId xmlns:a16="http://schemas.microsoft.com/office/drawing/2014/main" id="{B27D72AF-3C7A-69E5-99D3-0A44D6C8A55E}"/>
              </a:ext>
            </a:extLst>
          </p:cNvPr>
          <p:cNvCxnSpPr/>
          <p:nvPr/>
        </p:nvCxnSpPr>
        <p:spPr>
          <a:xfrm>
            <a:off x="264205" y="4445170"/>
            <a:ext cx="11618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10D495-825C-5DE9-FF51-F35A2326060C}"/>
              </a:ext>
            </a:extLst>
          </p:cNvPr>
          <p:cNvCxnSpPr>
            <a:cxnSpLocks/>
          </p:cNvCxnSpPr>
          <p:nvPr/>
        </p:nvCxnSpPr>
        <p:spPr>
          <a:xfrm>
            <a:off x="1036747" y="584199"/>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74B707F-9AD2-0DB7-682C-094D7A930BA5}"/>
              </a:ext>
            </a:extLst>
          </p:cNvPr>
          <p:cNvSpPr txBox="1"/>
          <p:nvPr/>
        </p:nvSpPr>
        <p:spPr>
          <a:xfrm>
            <a:off x="768384" y="312410"/>
            <a:ext cx="575799" cy="307777"/>
          </a:xfrm>
          <a:prstGeom prst="rect">
            <a:avLst/>
          </a:prstGeom>
          <a:noFill/>
        </p:spPr>
        <p:txBody>
          <a:bodyPr wrap="none" rtlCol="0">
            <a:spAutoFit/>
          </a:bodyPr>
          <a:lstStyle/>
          <a:p>
            <a:r>
              <a:rPr lang="en-US" sz="1400" dirty="0"/>
              <a:t>1800</a:t>
            </a:r>
          </a:p>
        </p:txBody>
      </p:sp>
      <p:sp>
        <p:nvSpPr>
          <p:cNvPr id="48" name="Rectangle 47">
            <a:extLst>
              <a:ext uri="{FF2B5EF4-FFF2-40B4-BE49-F238E27FC236}">
                <a16:creationId xmlns:a16="http://schemas.microsoft.com/office/drawing/2014/main" id="{845EE034-D136-04D3-E9C3-D7C37BAE355A}"/>
              </a:ext>
            </a:extLst>
          </p:cNvPr>
          <p:cNvSpPr/>
          <p:nvPr/>
        </p:nvSpPr>
        <p:spPr>
          <a:xfrm>
            <a:off x="743943" y="964257"/>
            <a:ext cx="205825"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LC</a:t>
            </a:r>
          </a:p>
        </p:txBody>
      </p:sp>
      <p:sp>
        <p:nvSpPr>
          <p:cNvPr id="49" name="Rectangle 48">
            <a:extLst>
              <a:ext uri="{FF2B5EF4-FFF2-40B4-BE49-F238E27FC236}">
                <a16:creationId xmlns:a16="http://schemas.microsoft.com/office/drawing/2014/main" id="{138281A3-E1C3-7550-E3DE-2D051ABDBF08}"/>
              </a:ext>
            </a:extLst>
          </p:cNvPr>
          <p:cNvSpPr/>
          <p:nvPr/>
        </p:nvSpPr>
        <p:spPr>
          <a:xfrm>
            <a:off x="1043245" y="964257"/>
            <a:ext cx="27731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0" name="Rectangle 49">
            <a:extLst>
              <a:ext uri="{FF2B5EF4-FFF2-40B4-BE49-F238E27FC236}">
                <a16:creationId xmlns:a16="http://schemas.microsoft.com/office/drawing/2014/main" id="{96679173-1032-4A0C-DDF0-87B86EA165FC}"/>
              </a:ext>
            </a:extLst>
          </p:cNvPr>
          <p:cNvSpPr/>
          <p:nvPr/>
        </p:nvSpPr>
        <p:spPr>
          <a:xfrm>
            <a:off x="739076" y="1242816"/>
            <a:ext cx="29365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FH</a:t>
            </a:r>
          </a:p>
        </p:txBody>
      </p:sp>
      <p:sp>
        <p:nvSpPr>
          <p:cNvPr id="51" name="Rectangle 50">
            <a:extLst>
              <a:ext uri="{FF2B5EF4-FFF2-40B4-BE49-F238E27FC236}">
                <a16:creationId xmlns:a16="http://schemas.microsoft.com/office/drawing/2014/main" id="{0F78DE1A-3E68-B914-ED81-0C44402450D8}"/>
              </a:ext>
            </a:extLst>
          </p:cNvPr>
          <p:cNvSpPr/>
          <p:nvPr/>
        </p:nvSpPr>
        <p:spPr>
          <a:xfrm>
            <a:off x="1026911" y="1242816"/>
            <a:ext cx="29365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3" name="Rectangle 52">
            <a:extLst>
              <a:ext uri="{FF2B5EF4-FFF2-40B4-BE49-F238E27FC236}">
                <a16:creationId xmlns:a16="http://schemas.microsoft.com/office/drawing/2014/main" id="{5FC8F226-841D-2C15-073B-8AB525A6E195}"/>
              </a:ext>
            </a:extLst>
          </p:cNvPr>
          <p:cNvSpPr/>
          <p:nvPr/>
        </p:nvSpPr>
        <p:spPr>
          <a:xfrm>
            <a:off x="843269" y="2684605"/>
            <a:ext cx="34053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4" name="Rectangle 53">
            <a:extLst>
              <a:ext uri="{FF2B5EF4-FFF2-40B4-BE49-F238E27FC236}">
                <a16:creationId xmlns:a16="http://schemas.microsoft.com/office/drawing/2014/main" id="{4E5CFA3D-D4BF-661D-A02C-E96BE28A9370}"/>
              </a:ext>
            </a:extLst>
          </p:cNvPr>
          <p:cNvSpPr/>
          <p:nvPr/>
        </p:nvSpPr>
        <p:spPr>
          <a:xfrm>
            <a:off x="823125" y="2989450"/>
            <a:ext cx="430546"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5" name="Rectangle 54">
            <a:extLst>
              <a:ext uri="{FF2B5EF4-FFF2-40B4-BE49-F238E27FC236}">
                <a16:creationId xmlns:a16="http://schemas.microsoft.com/office/drawing/2014/main" id="{C45C9B5A-F303-26C2-25AE-17F2CCD3FCEC}"/>
              </a:ext>
            </a:extLst>
          </p:cNvPr>
          <p:cNvSpPr/>
          <p:nvPr/>
        </p:nvSpPr>
        <p:spPr>
          <a:xfrm>
            <a:off x="831204" y="3831194"/>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6" name="Rectangle 55">
            <a:extLst>
              <a:ext uri="{FF2B5EF4-FFF2-40B4-BE49-F238E27FC236}">
                <a16:creationId xmlns:a16="http://schemas.microsoft.com/office/drawing/2014/main" id="{94CE8B85-DA08-0551-ACA0-28A344204C47}"/>
              </a:ext>
            </a:extLst>
          </p:cNvPr>
          <p:cNvSpPr/>
          <p:nvPr/>
        </p:nvSpPr>
        <p:spPr>
          <a:xfrm>
            <a:off x="833591" y="3542697"/>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7" name="Rectangle 56">
            <a:extLst>
              <a:ext uri="{FF2B5EF4-FFF2-40B4-BE49-F238E27FC236}">
                <a16:creationId xmlns:a16="http://schemas.microsoft.com/office/drawing/2014/main" id="{70ED9C01-E000-81AF-6F79-6F8DBA70B75A}"/>
              </a:ext>
            </a:extLst>
          </p:cNvPr>
          <p:cNvSpPr/>
          <p:nvPr/>
        </p:nvSpPr>
        <p:spPr>
          <a:xfrm>
            <a:off x="870125" y="4111274"/>
            <a:ext cx="44215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DB</a:t>
            </a:r>
          </a:p>
        </p:txBody>
      </p:sp>
      <p:sp>
        <p:nvSpPr>
          <p:cNvPr id="58" name="Rectangle 57">
            <a:extLst>
              <a:ext uri="{FF2B5EF4-FFF2-40B4-BE49-F238E27FC236}">
                <a16:creationId xmlns:a16="http://schemas.microsoft.com/office/drawing/2014/main" id="{0C4964DA-371C-40C0-AEC8-2117959D4AFA}"/>
              </a:ext>
            </a:extLst>
          </p:cNvPr>
          <p:cNvSpPr/>
          <p:nvPr/>
        </p:nvSpPr>
        <p:spPr>
          <a:xfrm>
            <a:off x="803616" y="4111274"/>
            <a:ext cx="6492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D4FCAA6-4939-5220-A637-E3EA68D1D902}"/>
              </a:ext>
            </a:extLst>
          </p:cNvPr>
          <p:cNvSpPr/>
          <p:nvPr/>
        </p:nvSpPr>
        <p:spPr>
          <a:xfrm>
            <a:off x="853461" y="4789576"/>
            <a:ext cx="44215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a:t>
            </a:r>
          </a:p>
        </p:txBody>
      </p:sp>
      <p:sp>
        <p:nvSpPr>
          <p:cNvPr id="60" name="Rectangle 59">
            <a:extLst>
              <a:ext uri="{FF2B5EF4-FFF2-40B4-BE49-F238E27FC236}">
                <a16:creationId xmlns:a16="http://schemas.microsoft.com/office/drawing/2014/main" id="{4A1333D7-B114-85F2-B5CA-F8F289AD6F95}"/>
              </a:ext>
            </a:extLst>
          </p:cNvPr>
          <p:cNvSpPr/>
          <p:nvPr/>
        </p:nvSpPr>
        <p:spPr>
          <a:xfrm>
            <a:off x="859770" y="5667366"/>
            <a:ext cx="44215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a:t>
            </a:r>
          </a:p>
        </p:txBody>
      </p:sp>
      <p:sp>
        <p:nvSpPr>
          <p:cNvPr id="61" name="Rectangle 60">
            <a:extLst>
              <a:ext uri="{FF2B5EF4-FFF2-40B4-BE49-F238E27FC236}">
                <a16:creationId xmlns:a16="http://schemas.microsoft.com/office/drawing/2014/main" id="{E77B0D97-BEE0-6438-090A-BE39F5ADDC13}"/>
              </a:ext>
            </a:extLst>
          </p:cNvPr>
          <p:cNvSpPr/>
          <p:nvPr/>
        </p:nvSpPr>
        <p:spPr>
          <a:xfrm>
            <a:off x="857428" y="5943633"/>
            <a:ext cx="105468"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27090C9-6A55-C544-24DA-BEDF4CF70135}"/>
              </a:ext>
            </a:extLst>
          </p:cNvPr>
          <p:cNvSpPr/>
          <p:nvPr/>
        </p:nvSpPr>
        <p:spPr>
          <a:xfrm>
            <a:off x="1324647" y="964257"/>
            <a:ext cx="89523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Classic</a:t>
            </a:r>
          </a:p>
        </p:txBody>
      </p:sp>
      <p:sp>
        <p:nvSpPr>
          <p:cNvPr id="63" name="Rectangle 62">
            <a:extLst>
              <a:ext uri="{FF2B5EF4-FFF2-40B4-BE49-F238E27FC236}">
                <a16:creationId xmlns:a16="http://schemas.microsoft.com/office/drawing/2014/main" id="{E1AC9878-8B8C-265C-C57B-8483F3688C19}"/>
              </a:ext>
            </a:extLst>
          </p:cNvPr>
          <p:cNvSpPr/>
          <p:nvPr/>
        </p:nvSpPr>
        <p:spPr>
          <a:xfrm>
            <a:off x="1326847" y="1242816"/>
            <a:ext cx="271317"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CL</a:t>
            </a:r>
          </a:p>
        </p:txBody>
      </p:sp>
      <p:sp>
        <p:nvSpPr>
          <p:cNvPr id="64" name="Rectangle 63">
            <a:extLst>
              <a:ext uri="{FF2B5EF4-FFF2-40B4-BE49-F238E27FC236}">
                <a16:creationId xmlns:a16="http://schemas.microsoft.com/office/drawing/2014/main" id="{80FB19AA-39F8-3CF8-4D5C-BA57A5264E67}"/>
              </a:ext>
            </a:extLst>
          </p:cNvPr>
          <p:cNvSpPr/>
          <p:nvPr/>
        </p:nvSpPr>
        <p:spPr>
          <a:xfrm>
            <a:off x="1635036" y="1242816"/>
            <a:ext cx="6707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Coronet</a:t>
            </a:r>
          </a:p>
        </p:txBody>
      </p:sp>
      <p:sp>
        <p:nvSpPr>
          <p:cNvPr id="65" name="Rectangle 64">
            <a:extLst>
              <a:ext uri="{FF2B5EF4-FFF2-40B4-BE49-F238E27FC236}">
                <a16:creationId xmlns:a16="http://schemas.microsoft.com/office/drawing/2014/main" id="{402C5277-EC1E-30F4-FE93-57D4D67D4B48}"/>
              </a:ext>
            </a:extLst>
          </p:cNvPr>
          <p:cNvSpPr/>
          <p:nvPr/>
        </p:nvSpPr>
        <p:spPr>
          <a:xfrm>
            <a:off x="1867078" y="2684605"/>
            <a:ext cx="34053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50" dirty="0">
                <a:solidFill>
                  <a:schemeClr val="tx1"/>
                </a:solidFill>
                <a:latin typeface="Calibri" panose="020F0502020204030204" pitchFamily="34" charset="0"/>
                <a:cs typeface="Calibri" panose="020F0502020204030204" pitchFamily="34" charset="0"/>
              </a:rPr>
              <a:t>Cap</a:t>
            </a:r>
          </a:p>
        </p:txBody>
      </p:sp>
      <p:sp>
        <p:nvSpPr>
          <p:cNvPr id="66" name="Rectangle 65">
            <a:extLst>
              <a:ext uri="{FF2B5EF4-FFF2-40B4-BE49-F238E27FC236}">
                <a16:creationId xmlns:a16="http://schemas.microsoft.com/office/drawing/2014/main" id="{3E899C7C-2C9F-4CC6-3002-C42DA159609C}"/>
              </a:ext>
            </a:extLst>
          </p:cNvPr>
          <p:cNvSpPr/>
          <p:nvPr/>
        </p:nvSpPr>
        <p:spPr>
          <a:xfrm>
            <a:off x="1253435" y="2989450"/>
            <a:ext cx="979486"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67" name="Rectangle 66">
            <a:extLst>
              <a:ext uri="{FF2B5EF4-FFF2-40B4-BE49-F238E27FC236}">
                <a16:creationId xmlns:a16="http://schemas.microsoft.com/office/drawing/2014/main" id="{6FE529DA-B07B-207E-732D-2F062C91EA49}"/>
              </a:ext>
            </a:extLst>
          </p:cNvPr>
          <p:cNvSpPr/>
          <p:nvPr/>
        </p:nvSpPr>
        <p:spPr>
          <a:xfrm>
            <a:off x="1627578" y="3542697"/>
            <a:ext cx="64506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alibri" panose="020F0502020204030204" pitchFamily="34" charset="0"/>
                <a:cs typeface="Calibri" panose="020F0502020204030204" pitchFamily="34" charset="0"/>
              </a:rPr>
              <a:t>Capped</a:t>
            </a:r>
          </a:p>
        </p:txBody>
      </p:sp>
      <p:sp>
        <p:nvSpPr>
          <p:cNvPr id="68" name="Rectangle 67">
            <a:extLst>
              <a:ext uri="{FF2B5EF4-FFF2-40B4-BE49-F238E27FC236}">
                <a16:creationId xmlns:a16="http://schemas.microsoft.com/office/drawing/2014/main" id="{AE586E70-FA20-C169-2511-7592B0CA8B9D}"/>
              </a:ext>
            </a:extLst>
          </p:cNvPr>
          <p:cNvSpPr/>
          <p:nvPr/>
        </p:nvSpPr>
        <p:spPr>
          <a:xfrm>
            <a:off x="1283193" y="3831194"/>
            <a:ext cx="101682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69" name="Rectangle 68">
            <a:extLst>
              <a:ext uri="{FF2B5EF4-FFF2-40B4-BE49-F238E27FC236}">
                <a16:creationId xmlns:a16="http://schemas.microsoft.com/office/drawing/2014/main" id="{70721703-5607-75FC-E611-361F3E55AD2A}"/>
              </a:ext>
            </a:extLst>
          </p:cNvPr>
          <p:cNvSpPr/>
          <p:nvPr/>
        </p:nvSpPr>
        <p:spPr>
          <a:xfrm>
            <a:off x="2206784" y="4111274"/>
            <a:ext cx="13049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874C1B1-3901-428B-4478-F4763F52EA50}"/>
              </a:ext>
            </a:extLst>
          </p:cNvPr>
          <p:cNvSpPr/>
          <p:nvPr/>
        </p:nvSpPr>
        <p:spPr>
          <a:xfrm>
            <a:off x="1291821" y="4789576"/>
            <a:ext cx="87519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71" name="Rectangle 70">
            <a:extLst>
              <a:ext uri="{FF2B5EF4-FFF2-40B4-BE49-F238E27FC236}">
                <a16:creationId xmlns:a16="http://schemas.microsoft.com/office/drawing/2014/main" id="{E72B4FDD-84E2-8BDF-8460-A9ED4DBE2BFC}"/>
              </a:ext>
            </a:extLst>
          </p:cNvPr>
          <p:cNvSpPr/>
          <p:nvPr/>
        </p:nvSpPr>
        <p:spPr>
          <a:xfrm>
            <a:off x="2164299" y="4789576"/>
            <a:ext cx="157976"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2978575-2FF4-9F37-1DC1-ABDD30BCA595}"/>
              </a:ext>
            </a:extLst>
          </p:cNvPr>
          <p:cNvSpPr/>
          <p:nvPr/>
        </p:nvSpPr>
        <p:spPr>
          <a:xfrm>
            <a:off x="1296316" y="5667366"/>
            <a:ext cx="87519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Capped</a:t>
            </a:r>
          </a:p>
        </p:txBody>
      </p:sp>
      <p:sp>
        <p:nvSpPr>
          <p:cNvPr id="73" name="Rectangle 72">
            <a:extLst>
              <a:ext uri="{FF2B5EF4-FFF2-40B4-BE49-F238E27FC236}">
                <a16:creationId xmlns:a16="http://schemas.microsoft.com/office/drawing/2014/main" id="{7AAC157A-88F9-F826-67A7-5C33DC73056D}"/>
              </a:ext>
            </a:extLst>
          </p:cNvPr>
          <p:cNvSpPr/>
          <p:nvPr/>
        </p:nvSpPr>
        <p:spPr>
          <a:xfrm>
            <a:off x="2168794" y="5667366"/>
            <a:ext cx="157976"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EC14E5C-7679-39DC-5B37-33C9745B6ED3}"/>
              </a:ext>
            </a:extLst>
          </p:cNvPr>
          <p:cNvSpPr/>
          <p:nvPr/>
        </p:nvSpPr>
        <p:spPr>
          <a:xfrm>
            <a:off x="2292839" y="964257"/>
            <a:ext cx="704137"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Braided</a:t>
            </a:r>
          </a:p>
        </p:txBody>
      </p:sp>
      <p:sp>
        <p:nvSpPr>
          <p:cNvPr id="75" name="Rectangle 74">
            <a:extLst>
              <a:ext uri="{FF2B5EF4-FFF2-40B4-BE49-F238E27FC236}">
                <a16:creationId xmlns:a16="http://schemas.microsoft.com/office/drawing/2014/main" id="{0411283E-FB49-2559-B822-512ACA0A5B69}"/>
              </a:ext>
            </a:extLst>
          </p:cNvPr>
          <p:cNvSpPr/>
          <p:nvPr/>
        </p:nvSpPr>
        <p:spPr>
          <a:xfrm>
            <a:off x="2316344" y="1242816"/>
            <a:ext cx="6707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Braided</a:t>
            </a:r>
          </a:p>
        </p:txBody>
      </p:sp>
      <p:sp>
        <p:nvSpPr>
          <p:cNvPr id="76" name="Rectangle 75">
            <a:extLst>
              <a:ext uri="{FF2B5EF4-FFF2-40B4-BE49-F238E27FC236}">
                <a16:creationId xmlns:a16="http://schemas.microsoft.com/office/drawing/2014/main" id="{D0E17C57-6203-B555-3A3E-C307639B9C5E}"/>
              </a:ext>
            </a:extLst>
          </p:cNvPr>
          <p:cNvSpPr/>
          <p:nvPr/>
        </p:nvSpPr>
        <p:spPr>
          <a:xfrm>
            <a:off x="2206784" y="2684605"/>
            <a:ext cx="2012322"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7" name="Rectangle 76">
            <a:extLst>
              <a:ext uri="{FF2B5EF4-FFF2-40B4-BE49-F238E27FC236}">
                <a16:creationId xmlns:a16="http://schemas.microsoft.com/office/drawing/2014/main" id="{15BB860E-9F7C-BC36-6CDC-1FE755C72B78}"/>
              </a:ext>
            </a:extLst>
          </p:cNvPr>
          <p:cNvSpPr/>
          <p:nvPr/>
        </p:nvSpPr>
        <p:spPr>
          <a:xfrm>
            <a:off x="2232921" y="2989450"/>
            <a:ext cx="269582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8" name="Rectangle 77">
            <a:extLst>
              <a:ext uri="{FF2B5EF4-FFF2-40B4-BE49-F238E27FC236}">
                <a16:creationId xmlns:a16="http://schemas.microsoft.com/office/drawing/2014/main" id="{7A29139C-ABC1-CC1A-0387-FAD9A9D8CB21}"/>
              </a:ext>
            </a:extLst>
          </p:cNvPr>
          <p:cNvSpPr/>
          <p:nvPr/>
        </p:nvSpPr>
        <p:spPr>
          <a:xfrm>
            <a:off x="2272648" y="3542697"/>
            <a:ext cx="26576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79" name="Rectangle 78">
            <a:extLst>
              <a:ext uri="{FF2B5EF4-FFF2-40B4-BE49-F238E27FC236}">
                <a16:creationId xmlns:a16="http://schemas.microsoft.com/office/drawing/2014/main" id="{50FC370C-1879-7B7E-B974-F3C9F3DF86B9}"/>
              </a:ext>
            </a:extLst>
          </p:cNvPr>
          <p:cNvSpPr/>
          <p:nvPr/>
        </p:nvSpPr>
        <p:spPr>
          <a:xfrm>
            <a:off x="2307832" y="3831194"/>
            <a:ext cx="262569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81" name="Rectangle 80">
            <a:extLst>
              <a:ext uri="{FF2B5EF4-FFF2-40B4-BE49-F238E27FC236}">
                <a16:creationId xmlns:a16="http://schemas.microsoft.com/office/drawing/2014/main" id="{0D0F19FA-DEB8-4A24-A9A4-48F92DAF9B24}"/>
              </a:ext>
            </a:extLst>
          </p:cNvPr>
          <p:cNvSpPr/>
          <p:nvPr/>
        </p:nvSpPr>
        <p:spPr>
          <a:xfrm>
            <a:off x="2337280" y="4111274"/>
            <a:ext cx="193280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Seated Liberty</a:t>
            </a:r>
          </a:p>
        </p:txBody>
      </p:sp>
      <p:sp>
        <p:nvSpPr>
          <p:cNvPr id="82" name="Rectangle 81">
            <a:extLst>
              <a:ext uri="{FF2B5EF4-FFF2-40B4-BE49-F238E27FC236}">
                <a16:creationId xmlns:a16="http://schemas.microsoft.com/office/drawing/2014/main" id="{D33B452F-270F-4C1C-A894-0FE7750F872F}"/>
              </a:ext>
            </a:extLst>
          </p:cNvPr>
          <p:cNvSpPr/>
          <p:nvPr/>
        </p:nvSpPr>
        <p:spPr>
          <a:xfrm>
            <a:off x="2324487" y="4789576"/>
            <a:ext cx="320652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4" name="Rectangle 83">
            <a:extLst>
              <a:ext uri="{FF2B5EF4-FFF2-40B4-BE49-F238E27FC236}">
                <a16:creationId xmlns:a16="http://schemas.microsoft.com/office/drawing/2014/main" id="{A9469AF5-7EDB-907E-0632-95B53CC5DA94}"/>
              </a:ext>
            </a:extLst>
          </p:cNvPr>
          <p:cNvSpPr/>
          <p:nvPr/>
        </p:nvSpPr>
        <p:spPr>
          <a:xfrm>
            <a:off x="2337280" y="5667366"/>
            <a:ext cx="320652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5" name="Rectangle 84">
            <a:extLst>
              <a:ext uri="{FF2B5EF4-FFF2-40B4-BE49-F238E27FC236}">
                <a16:creationId xmlns:a16="http://schemas.microsoft.com/office/drawing/2014/main" id="{83C73992-E29F-29B9-56F3-706105138A4F}"/>
              </a:ext>
            </a:extLst>
          </p:cNvPr>
          <p:cNvSpPr/>
          <p:nvPr/>
        </p:nvSpPr>
        <p:spPr>
          <a:xfrm>
            <a:off x="2300017" y="5943633"/>
            <a:ext cx="3248025"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6" name="Rectangle 85">
            <a:extLst>
              <a:ext uri="{FF2B5EF4-FFF2-40B4-BE49-F238E27FC236}">
                <a16:creationId xmlns:a16="http://schemas.microsoft.com/office/drawing/2014/main" id="{4259329D-0F1D-5ACE-E512-B14CFD095AFF}"/>
              </a:ext>
            </a:extLst>
          </p:cNvPr>
          <p:cNvSpPr/>
          <p:nvPr/>
        </p:nvSpPr>
        <p:spPr>
          <a:xfrm>
            <a:off x="2292839" y="6236107"/>
            <a:ext cx="3248025"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Coronet Head</a:t>
            </a:r>
          </a:p>
        </p:txBody>
      </p:sp>
      <p:sp>
        <p:nvSpPr>
          <p:cNvPr id="87" name="Rectangle 86">
            <a:extLst>
              <a:ext uri="{FF2B5EF4-FFF2-40B4-BE49-F238E27FC236}">
                <a16:creationId xmlns:a16="http://schemas.microsoft.com/office/drawing/2014/main" id="{CD1E45A8-6046-68B4-60DD-D97B4973DA90}"/>
              </a:ext>
            </a:extLst>
          </p:cNvPr>
          <p:cNvSpPr/>
          <p:nvPr/>
        </p:nvSpPr>
        <p:spPr>
          <a:xfrm>
            <a:off x="2666212" y="4505809"/>
            <a:ext cx="28962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50" dirty="0">
                <a:solidFill>
                  <a:schemeClr val="tx1"/>
                </a:solidFill>
                <a:latin typeface="Calibri" panose="020F0502020204030204" pitchFamily="34" charset="0"/>
                <a:cs typeface="Calibri" panose="020F0502020204030204" pitchFamily="34" charset="0"/>
              </a:rPr>
              <a:t>T1/2</a:t>
            </a:r>
          </a:p>
        </p:txBody>
      </p:sp>
      <p:sp>
        <p:nvSpPr>
          <p:cNvPr id="88" name="Rectangle 87">
            <a:extLst>
              <a:ext uri="{FF2B5EF4-FFF2-40B4-BE49-F238E27FC236}">
                <a16:creationId xmlns:a16="http://schemas.microsoft.com/office/drawing/2014/main" id="{711FB5B3-C2E1-8326-0401-521EF9D51020}"/>
              </a:ext>
            </a:extLst>
          </p:cNvPr>
          <p:cNvSpPr/>
          <p:nvPr/>
        </p:nvSpPr>
        <p:spPr>
          <a:xfrm>
            <a:off x="2984163" y="1242816"/>
            <a:ext cx="107828" cy="182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CBC9FAE7-030F-23F2-0F77-98D094407E78}"/>
              </a:ext>
            </a:extLst>
          </p:cNvPr>
          <p:cNvSpPr/>
          <p:nvPr/>
        </p:nvSpPr>
        <p:spPr>
          <a:xfrm>
            <a:off x="3098706" y="1242816"/>
            <a:ext cx="241782" cy="18288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18288" rtlCol="0" anchor="ctr"/>
          <a:lstStyle/>
          <a:p>
            <a:pPr algn="ctr"/>
            <a:r>
              <a:rPr lang="en-US" sz="1100" dirty="0">
                <a:solidFill>
                  <a:schemeClr val="tx1"/>
                </a:solidFill>
                <a:latin typeface="Calibri" panose="020F0502020204030204" pitchFamily="34" charset="0"/>
                <a:cs typeface="Calibri" panose="020F0502020204030204" pitchFamily="34" charset="0"/>
              </a:rPr>
              <a:t>IH</a:t>
            </a:r>
          </a:p>
        </p:txBody>
      </p:sp>
      <p:sp>
        <p:nvSpPr>
          <p:cNvPr id="90" name="Rectangle 89">
            <a:extLst>
              <a:ext uri="{FF2B5EF4-FFF2-40B4-BE49-F238E27FC236}">
                <a16:creationId xmlns:a16="http://schemas.microsoft.com/office/drawing/2014/main" id="{AE78D052-0D16-BE0D-F00E-9DC7200754D7}"/>
              </a:ext>
            </a:extLst>
          </p:cNvPr>
          <p:cNvSpPr/>
          <p:nvPr/>
        </p:nvSpPr>
        <p:spPr>
          <a:xfrm>
            <a:off x="3340487" y="1242816"/>
            <a:ext cx="2229433"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91" name="Rectangle 90">
            <a:extLst>
              <a:ext uri="{FF2B5EF4-FFF2-40B4-BE49-F238E27FC236}">
                <a16:creationId xmlns:a16="http://schemas.microsoft.com/office/drawing/2014/main" id="{58D9A8DD-916A-FF1A-99D6-A320D90A8D3B}"/>
              </a:ext>
            </a:extLst>
          </p:cNvPr>
          <p:cNvSpPr/>
          <p:nvPr/>
        </p:nvSpPr>
        <p:spPr>
          <a:xfrm>
            <a:off x="2700764" y="2403148"/>
            <a:ext cx="1518342"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Three Cent</a:t>
            </a:r>
          </a:p>
        </p:txBody>
      </p:sp>
      <p:sp>
        <p:nvSpPr>
          <p:cNvPr id="92" name="Rectangle 91">
            <a:extLst>
              <a:ext uri="{FF2B5EF4-FFF2-40B4-BE49-F238E27FC236}">
                <a16:creationId xmlns:a16="http://schemas.microsoft.com/office/drawing/2014/main" id="{1E147517-3F29-614C-B40D-EF0AA8A73AB1}"/>
              </a:ext>
            </a:extLst>
          </p:cNvPr>
          <p:cNvSpPr/>
          <p:nvPr/>
        </p:nvSpPr>
        <p:spPr>
          <a:xfrm>
            <a:off x="3426210" y="4505809"/>
            <a:ext cx="1469777"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Type 3</a:t>
            </a:r>
          </a:p>
        </p:txBody>
      </p:sp>
      <p:sp>
        <p:nvSpPr>
          <p:cNvPr id="93" name="Rectangle 92">
            <a:extLst>
              <a:ext uri="{FF2B5EF4-FFF2-40B4-BE49-F238E27FC236}">
                <a16:creationId xmlns:a16="http://schemas.microsoft.com/office/drawing/2014/main" id="{286B3841-8293-CDB2-5671-0C173AC7BE46}"/>
              </a:ext>
            </a:extLst>
          </p:cNvPr>
          <p:cNvSpPr/>
          <p:nvPr/>
        </p:nvSpPr>
        <p:spPr>
          <a:xfrm>
            <a:off x="2947079" y="5078399"/>
            <a:ext cx="1940151"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Three Dollar</a:t>
            </a:r>
          </a:p>
        </p:txBody>
      </p:sp>
      <p:sp>
        <p:nvSpPr>
          <p:cNvPr id="94" name="Rectangle 93">
            <a:extLst>
              <a:ext uri="{FF2B5EF4-FFF2-40B4-BE49-F238E27FC236}">
                <a16:creationId xmlns:a16="http://schemas.microsoft.com/office/drawing/2014/main" id="{E4B42FCC-0006-1B8B-6D62-DF72BB6EDEFE}"/>
              </a:ext>
            </a:extLst>
          </p:cNvPr>
          <p:cNvSpPr/>
          <p:nvPr/>
        </p:nvSpPr>
        <p:spPr>
          <a:xfrm>
            <a:off x="4567727" y="5377658"/>
            <a:ext cx="11914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64B4BA9D-E3FD-3C0E-328D-73D21154ABCB}"/>
              </a:ext>
            </a:extLst>
          </p:cNvPr>
          <p:cNvSpPr txBox="1"/>
          <p:nvPr/>
        </p:nvSpPr>
        <p:spPr>
          <a:xfrm>
            <a:off x="774" y="1458220"/>
            <a:ext cx="788280" cy="292388"/>
          </a:xfrm>
          <a:prstGeom prst="rect">
            <a:avLst/>
          </a:prstGeom>
          <a:noFill/>
        </p:spPr>
        <p:txBody>
          <a:bodyPr wrap="square" rtlCol="0">
            <a:spAutoFit/>
          </a:bodyPr>
          <a:lstStyle/>
          <a:p>
            <a:pPr algn="r"/>
            <a:r>
              <a:rPr lang="en-US" sz="1300" dirty="0"/>
              <a:t>2 Cent</a:t>
            </a:r>
          </a:p>
        </p:txBody>
      </p:sp>
      <p:sp>
        <p:nvSpPr>
          <p:cNvPr id="96" name="TextBox 95">
            <a:extLst>
              <a:ext uri="{FF2B5EF4-FFF2-40B4-BE49-F238E27FC236}">
                <a16:creationId xmlns:a16="http://schemas.microsoft.com/office/drawing/2014/main" id="{3C9A20B1-B725-ABCD-3910-382D3AC063B9}"/>
              </a:ext>
            </a:extLst>
          </p:cNvPr>
          <p:cNvSpPr txBox="1"/>
          <p:nvPr/>
        </p:nvSpPr>
        <p:spPr>
          <a:xfrm>
            <a:off x="774" y="2352897"/>
            <a:ext cx="788280" cy="292388"/>
          </a:xfrm>
          <a:prstGeom prst="rect">
            <a:avLst/>
          </a:prstGeom>
          <a:noFill/>
        </p:spPr>
        <p:txBody>
          <a:bodyPr wrap="square" rtlCol="0">
            <a:spAutoFit/>
          </a:bodyPr>
          <a:lstStyle/>
          <a:p>
            <a:pPr algn="r"/>
            <a:r>
              <a:rPr lang="en-US" sz="1300" dirty="0"/>
              <a:t>3 Cent</a:t>
            </a:r>
          </a:p>
        </p:txBody>
      </p:sp>
      <p:sp>
        <p:nvSpPr>
          <p:cNvPr id="97" name="Rectangle 96">
            <a:extLst>
              <a:ext uri="{FF2B5EF4-FFF2-40B4-BE49-F238E27FC236}">
                <a16:creationId xmlns:a16="http://schemas.microsoft.com/office/drawing/2014/main" id="{50751922-A723-BD5D-5C93-8EBC5D0364EC}"/>
              </a:ext>
            </a:extLst>
          </p:cNvPr>
          <p:cNvSpPr/>
          <p:nvPr/>
        </p:nvSpPr>
        <p:spPr>
          <a:xfrm>
            <a:off x="3351258" y="1508532"/>
            <a:ext cx="89839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Two Cent</a:t>
            </a:r>
          </a:p>
        </p:txBody>
      </p:sp>
      <p:sp>
        <p:nvSpPr>
          <p:cNvPr id="98" name="Rectangle 97">
            <a:extLst>
              <a:ext uri="{FF2B5EF4-FFF2-40B4-BE49-F238E27FC236}">
                <a16:creationId xmlns:a16="http://schemas.microsoft.com/office/drawing/2014/main" id="{FBDF9114-E83D-5CFA-8DF4-0188DEC4CE74}"/>
              </a:ext>
            </a:extLst>
          </p:cNvPr>
          <p:cNvSpPr/>
          <p:nvPr/>
        </p:nvSpPr>
        <p:spPr>
          <a:xfrm>
            <a:off x="3448193" y="2058013"/>
            <a:ext cx="1144163"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Shield</a:t>
            </a:r>
          </a:p>
        </p:txBody>
      </p:sp>
      <p:sp>
        <p:nvSpPr>
          <p:cNvPr id="99" name="Rectangle 98">
            <a:extLst>
              <a:ext uri="{FF2B5EF4-FFF2-40B4-BE49-F238E27FC236}">
                <a16:creationId xmlns:a16="http://schemas.microsoft.com/office/drawing/2014/main" id="{ED75FDBE-8E94-3C25-F090-A1C6152981A3}"/>
              </a:ext>
            </a:extLst>
          </p:cNvPr>
          <p:cNvSpPr/>
          <p:nvPr/>
        </p:nvSpPr>
        <p:spPr>
          <a:xfrm>
            <a:off x="4307165" y="3258066"/>
            <a:ext cx="18893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20</a:t>
            </a:r>
          </a:p>
        </p:txBody>
      </p:sp>
      <p:sp>
        <p:nvSpPr>
          <p:cNvPr id="100" name="Rectangle 99">
            <a:extLst>
              <a:ext uri="{FF2B5EF4-FFF2-40B4-BE49-F238E27FC236}">
                <a16:creationId xmlns:a16="http://schemas.microsoft.com/office/drawing/2014/main" id="{C5FC6DFD-E14C-2801-56D0-E8B961971585}"/>
              </a:ext>
            </a:extLst>
          </p:cNvPr>
          <p:cNvSpPr/>
          <p:nvPr/>
        </p:nvSpPr>
        <p:spPr>
          <a:xfrm>
            <a:off x="4927428" y="2989450"/>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1" name="Rectangle 100">
            <a:extLst>
              <a:ext uri="{FF2B5EF4-FFF2-40B4-BE49-F238E27FC236}">
                <a16:creationId xmlns:a16="http://schemas.microsoft.com/office/drawing/2014/main" id="{81C93FF2-C63B-D2CC-24AB-1049E1435394}"/>
              </a:ext>
            </a:extLst>
          </p:cNvPr>
          <p:cNvSpPr/>
          <p:nvPr/>
        </p:nvSpPr>
        <p:spPr>
          <a:xfrm>
            <a:off x="4934843" y="3542697"/>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2" name="Rectangle 101">
            <a:extLst>
              <a:ext uri="{FF2B5EF4-FFF2-40B4-BE49-F238E27FC236}">
                <a16:creationId xmlns:a16="http://schemas.microsoft.com/office/drawing/2014/main" id="{8ED20178-D68A-0793-DD42-B799776EAF2A}"/>
              </a:ext>
            </a:extLst>
          </p:cNvPr>
          <p:cNvSpPr/>
          <p:nvPr/>
        </p:nvSpPr>
        <p:spPr>
          <a:xfrm>
            <a:off x="4927918" y="3831194"/>
            <a:ext cx="114412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Barber</a:t>
            </a:r>
          </a:p>
        </p:txBody>
      </p:sp>
      <p:sp>
        <p:nvSpPr>
          <p:cNvPr id="103" name="Rectangle 102">
            <a:extLst>
              <a:ext uri="{FF2B5EF4-FFF2-40B4-BE49-F238E27FC236}">
                <a16:creationId xmlns:a16="http://schemas.microsoft.com/office/drawing/2014/main" id="{028CB803-4760-2BCB-7968-14D8B8F2054B}"/>
              </a:ext>
            </a:extLst>
          </p:cNvPr>
          <p:cNvSpPr/>
          <p:nvPr/>
        </p:nvSpPr>
        <p:spPr>
          <a:xfrm>
            <a:off x="4468826" y="4111274"/>
            <a:ext cx="1001243"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Morgan</a:t>
            </a:r>
          </a:p>
        </p:txBody>
      </p:sp>
      <p:sp>
        <p:nvSpPr>
          <p:cNvPr id="104" name="Rectangle 103">
            <a:extLst>
              <a:ext uri="{FF2B5EF4-FFF2-40B4-BE49-F238E27FC236}">
                <a16:creationId xmlns:a16="http://schemas.microsoft.com/office/drawing/2014/main" id="{C0779613-3B32-DDB5-A993-B5BD22CF2548}"/>
              </a:ext>
            </a:extLst>
          </p:cNvPr>
          <p:cNvSpPr/>
          <p:nvPr/>
        </p:nvSpPr>
        <p:spPr>
          <a:xfrm>
            <a:off x="6370870" y="4111274"/>
            <a:ext cx="4571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ED421E0A-CE34-8841-394B-03E520B0B693}"/>
              </a:ext>
            </a:extLst>
          </p:cNvPr>
          <p:cNvCxnSpPr>
            <a:stCxn id="103" idx="3"/>
            <a:endCxn id="104" idx="1"/>
          </p:cNvCxnSpPr>
          <p:nvPr/>
        </p:nvCxnSpPr>
        <p:spPr>
          <a:xfrm>
            <a:off x="5470069" y="4202714"/>
            <a:ext cx="9008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F2586586-0CDB-6C33-D852-18978839E714}"/>
              </a:ext>
            </a:extLst>
          </p:cNvPr>
          <p:cNvSpPr/>
          <p:nvPr/>
        </p:nvSpPr>
        <p:spPr>
          <a:xfrm>
            <a:off x="4275896" y="4262290"/>
            <a:ext cx="5443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Trade</a:t>
            </a:r>
          </a:p>
        </p:txBody>
      </p:sp>
      <p:cxnSp>
        <p:nvCxnSpPr>
          <p:cNvPr id="108" name="Straight Connector 107">
            <a:extLst>
              <a:ext uri="{FF2B5EF4-FFF2-40B4-BE49-F238E27FC236}">
                <a16:creationId xmlns:a16="http://schemas.microsoft.com/office/drawing/2014/main" id="{CAA513AB-C600-1484-79C3-D31273C7D640}"/>
              </a:ext>
            </a:extLst>
          </p:cNvPr>
          <p:cNvCxnSpPr/>
          <p:nvPr/>
        </p:nvCxnSpPr>
        <p:spPr>
          <a:xfrm>
            <a:off x="264205" y="2322198"/>
            <a:ext cx="116187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5B180538-EC3E-DB0D-2C74-54EE2A4A5BA2}"/>
              </a:ext>
            </a:extLst>
          </p:cNvPr>
          <p:cNvSpPr txBox="1"/>
          <p:nvPr/>
        </p:nvSpPr>
        <p:spPr>
          <a:xfrm>
            <a:off x="774" y="1730392"/>
            <a:ext cx="788280" cy="292388"/>
          </a:xfrm>
          <a:prstGeom prst="rect">
            <a:avLst/>
          </a:prstGeom>
          <a:noFill/>
        </p:spPr>
        <p:txBody>
          <a:bodyPr wrap="square" rtlCol="0">
            <a:spAutoFit/>
          </a:bodyPr>
          <a:lstStyle/>
          <a:p>
            <a:pPr algn="r"/>
            <a:r>
              <a:rPr lang="en-US" sz="1300" dirty="0"/>
              <a:t>3 Cent</a:t>
            </a:r>
          </a:p>
        </p:txBody>
      </p:sp>
      <p:sp>
        <p:nvSpPr>
          <p:cNvPr id="110" name="Rectangle 109">
            <a:extLst>
              <a:ext uri="{FF2B5EF4-FFF2-40B4-BE49-F238E27FC236}">
                <a16:creationId xmlns:a16="http://schemas.microsoft.com/office/drawing/2014/main" id="{2E8FE7B5-8494-0D0E-AF9A-D1E6BFD13040}"/>
              </a:ext>
            </a:extLst>
          </p:cNvPr>
          <p:cNvSpPr/>
          <p:nvPr/>
        </p:nvSpPr>
        <p:spPr>
          <a:xfrm>
            <a:off x="3448193" y="1787123"/>
            <a:ext cx="1384592"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Three Cent</a:t>
            </a:r>
          </a:p>
        </p:txBody>
      </p:sp>
      <p:sp>
        <p:nvSpPr>
          <p:cNvPr id="111" name="Rectangle 110">
            <a:extLst>
              <a:ext uri="{FF2B5EF4-FFF2-40B4-BE49-F238E27FC236}">
                <a16:creationId xmlns:a16="http://schemas.microsoft.com/office/drawing/2014/main" id="{AAD4172B-CD72-17EA-C330-58F4F2ED2442}"/>
              </a:ext>
            </a:extLst>
          </p:cNvPr>
          <p:cNvSpPr/>
          <p:nvPr/>
        </p:nvSpPr>
        <p:spPr>
          <a:xfrm>
            <a:off x="4573450" y="2058013"/>
            <a:ext cx="1283913"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Liberty “V”</a:t>
            </a:r>
          </a:p>
        </p:txBody>
      </p:sp>
      <p:sp>
        <p:nvSpPr>
          <p:cNvPr id="112" name="Rectangle 111">
            <a:extLst>
              <a:ext uri="{FF2B5EF4-FFF2-40B4-BE49-F238E27FC236}">
                <a16:creationId xmlns:a16="http://schemas.microsoft.com/office/drawing/2014/main" id="{C545CBE1-7749-DCE7-1DD1-1078ED8ADD7D}"/>
              </a:ext>
            </a:extLst>
          </p:cNvPr>
          <p:cNvSpPr/>
          <p:nvPr/>
        </p:nvSpPr>
        <p:spPr>
          <a:xfrm>
            <a:off x="5540865" y="4789576"/>
            <a:ext cx="1230344"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3" name="Rectangle 112">
            <a:extLst>
              <a:ext uri="{FF2B5EF4-FFF2-40B4-BE49-F238E27FC236}">
                <a16:creationId xmlns:a16="http://schemas.microsoft.com/office/drawing/2014/main" id="{D11DEC90-89AC-F0A7-C169-AD833D763930}"/>
              </a:ext>
            </a:extLst>
          </p:cNvPr>
          <p:cNvSpPr/>
          <p:nvPr/>
        </p:nvSpPr>
        <p:spPr>
          <a:xfrm>
            <a:off x="5540864" y="5667366"/>
            <a:ext cx="1230344"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4" name="Rectangle 113">
            <a:extLst>
              <a:ext uri="{FF2B5EF4-FFF2-40B4-BE49-F238E27FC236}">
                <a16:creationId xmlns:a16="http://schemas.microsoft.com/office/drawing/2014/main" id="{39DC7740-C1D4-340F-486A-F027D3BF0D06}"/>
              </a:ext>
            </a:extLst>
          </p:cNvPr>
          <p:cNvSpPr/>
          <p:nvPr/>
        </p:nvSpPr>
        <p:spPr>
          <a:xfrm>
            <a:off x="5543809" y="5943633"/>
            <a:ext cx="1348932"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Indian Head</a:t>
            </a:r>
          </a:p>
        </p:txBody>
      </p:sp>
      <p:sp>
        <p:nvSpPr>
          <p:cNvPr id="115" name="Rectangle 114">
            <a:extLst>
              <a:ext uri="{FF2B5EF4-FFF2-40B4-BE49-F238E27FC236}">
                <a16:creationId xmlns:a16="http://schemas.microsoft.com/office/drawing/2014/main" id="{C91BC974-D8A9-EE78-7F83-6A1018B20957}"/>
              </a:ext>
            </a:extLst>
          </p:cNvPr>
          <p:cNvSpPr/>
          <p:nvPr/>
        </p:nvSpPr>
        <p:spPr>
          <a:xfrm>
            <a:off x="5545096" y="6236107"/>
            <a:ext cx="1344733"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Saint Gaudens</a:t>
            </a:r>
          </a:p>
        </p:txBody>
      </p:sp>
      <p:sp>
        <p:nvSpPr>
          <p:cNvPr id="116" name="Rectangle 115">
            <a:extLst>
              <a:ext uri="{FF2B5EF4-FFF2-40B4-BE49-F238E27FC236}">
                <a16:creationId xmlns:a16="http://schemas.microsoft.com/office/drawing/2014/main" id="{659B5BE7-DEC8-D55E-D19A-CC5869FF977F}"/>
              </a:ext>
            </a:extLst>
          </p:cNvPr>
          <p:cNvSpPr/>
          <p:nvPr/>
        </p:nvSpPr>
        <p:spPr>
          <a:xfrm>
            <a:off x="5565448" y="1242816"/>
            <a:ext cx="2786068"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Wheat</a:t>
            </a:r>
          </a:p>
        </p:txBody>
      </p:sp>
      <p:sp>
        <p:nvSpPr>
          <p:cNvPr id="117" name="Rectangle 116">
            <a:extLst>
              <a:ext uri="{FF2B5EF4-FFF2-40B4-BE49-F238E27FC236}">
                <a16:creationId xmlns:a16="http://schemas.microsoft.com/office/drawing/2014/main" id="{4631AA96-F8FB-15C5-1FD5-40567236C2BC}"/>
              </a:ext>
            </a:extLst>
          </p:cNvPr>
          <p:cNvSpPr/>
          <p:nvPr/>
        </p:nvSpPr>
        <p:spPr>
          <a:xfrm>
            <a:off x="5846957" y="2058013"/>
            <a:ext cx="130740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Buffalo</a:t>
            </a:r>
          </a:p>
        </p:txBody>
      </p:sp>
      <p:sp>
        <p:nvSpPr>
          <p:cNvPr id="118" name="Rectangle 117">
            <a:extLst>
              <a:ext uri="{FF2B5EF4-FFF2-40B4-BE49-F238E27FC236}">
                <a16:creationId xmlns:a16="http://schemas.microsoft.com/office/drawing/2014/main" id="{A0EA5658-EC63-4910-BC28-0BCDE38F11DB}"/>
              </a:ext>
            </a:extLst>
          </p:cNvPr>
          <p:cNvSpPr/>
          <p:nvPr/>
        </p:nvSpPr>
        <p:spPr>
          <a:xfrm>
            <a:off x="7141962" y="2058013"/>
            <a:ext cx="3390565"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Jefferson v1</a:t>
            </a:r>
          </a:p>
        </p:txBody>
      </p:sp>
      <p:sp>
        <p:nvSpPr>
          <p:cNvPr id="119" name="Rectangle 118">
            <a:extLst>
              <a:ext uri="{FF2B5EF4-FFF2-40B4-BE49-F238E27FC236}">
                <a16:creationId xmlns:a16="http://schemas.microsoft.com/office/drawing/2014/main" id="{B0863AF4-0671-45B0-FCD7-3507C71FCD80}"/>
              </a:ext>
            </a:extLst>
          </p:cNvPr>
          <p:cNvSpPr/>
          <p:nvPr/>
        </p:nvSpPr>
        <p:spPr>
          <a:xfrm>
            <a:off x="6066484" y="2989450"/>
            <a:ext cx="144315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Mercury</a:t>
            </a:r>
          </a:p>
        </p:txBody>
      </p:sp>
      <p:sp>
        <p:nvSpPr>
          <p:cNvPr id="120" name="Rectangle 119">
            <a:extLst>
              <a:ext uri="{FF2B5EF4-FFF2-40B4-BE49-F238E27FC236}">
                <a16:creationId xmlns:a16="http://schemas.microsoft.com/office/drawing/2014/main" id="{DAE0C979-273C-CCB1-A93A-85AF44576EF0}"/>
              </a:ext>
            </a:extLst>
          </p:cNvPr>
          <p:cNvSpPr/>
          <p:nvPr/>
        </p:nvSpPr>
        <p:spPr>
          <a:xfrm>
            <a:off x="8585199" y="2989450"/>
            <a:ext cx="32977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Roosevelt</a:t>
            </a:r>
          </a:p>
        </p:txBody>
      </p:sp>
      <p:sp>
        <p:nvSpPr>
          <p:cNvPr id="121" name="Rectangle 120">
            <a:extLst>
              <a:ext uri="{FF2B5EF4-FFF2-40B4-BE49-F238E27FC236}">
                <a16:creationId xmlns:a16="http://schemas.microsoft.com/office/drawing/2014/main" id="{B6FA1F06-DAF0-040E-C15C-CA881B8F5C24}"/>
              </a:ext>
            </a:extLst>
          </p:cNvPr>
          <p:cNvSpPr/>
          <p:nvPr/>
        </p:nvSpPr>
        <p:spPr>
          <a:xfrm>
            <a:off x="7509633" y="2989450"/>
            <a:ext cx="1075565"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Roosevelt</a:t>
            </a:r>
          </a:p>
        </p:txBody>
      </p:sp>
      <p:sp>
        <p:nvSpPr>
          <p:cNvPr id="122" name="Rectangle 121">
            <a:extLst>
              <a:ext uri="{FF2B5EF4-FFF2-40B4-BE49-F238E27FC236}">
                <a16:creationId xmlns:a16="http://schemas.microsoft.com/office/drawing/2014/main" id="{219B06ED-4341-E9CF-B060-E3B04926E631}"/>
              </a:ext>
            </a:extLst>
          </p:cNvPr>
          <p:cNvSpPr/>
          <p:nvPr/>
        </p:nvSpPr>
        <p:spPr>
          <a:xfrm>
            <a:off x="6074542" y="3542697"/>
            <a:ext cx="75385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Standing</a:t>
            </a:r>
          </a:p>
        </p:txBody>
      </p:sp>
      <p:sp>
        <p:nvSpPr>
          <p:cNvPr id="123" name="Rectangle 122">
            <a:extLst>
              <a:ext uri="{FF2B5EF4-FFF2-40B4-BE49-F238E27FC236}">
                <a16:creationId xmlns:a16="http://schemas.microsoft.com/office/drawing/2014/main" id="{357649FD-5F73-3CD7-A634-986EB01F4149}"/>
              </a:ext>
            </a:extLst>
          </p:cNvPr>
          <p:cNvSpPr/>
          <p:nvPr/>
        </p:nvSpPr>
        <p:spPr>
          <a:xfrm>
            <a:off x="6828402" y="3542697"/>
            <a:ext cx="1752594"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v1</a:t>
            </a:r>
          </a:p>
        </p:txBody>
      </p:sp>
      <p:sp>
        <p:nvSpPr>
          <p:cNvPr id="124" name="Rectangle 123">
            <a:extLst>
              <a:ext uri="{FF2B5EF4-FFF2-40B4-BE49-F238E27FC236}">
                <a16:creationId xmlns:a16="http://schemas.microsoft.com/office/drawing/2014/main" id="{EDB81EE9-2F54-8F3A-F1A9-9B8718922C0B}"/>
              </a:ext>
            </a:extLst>
          </p:cNvPr>
          <p:cNvSpPr/>
          <p:nvPr/>
        </p:nvSpPr>
        <p:spPr>
          <a:xfrm>
            <a:off x="8585201" y="3542697"/>
            <a:ext cx="1659466"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v1</a:t>
            </a:r>
          </a:p>
        </p:txBody>
      </p:sp>
      <p:sp>
        <p:nvSpPr>
          <p:cNvPr id="125" name="Rectangle 124">
            <a:extLst>
              <a:ext uri="{FF2B5EF4-FFF2-40B4-BE49-F238E27FC236}">
                <a16:creationId xmlns:a16="http://schemas.microsoft.com/office/drawing/2014/main" id="{B959E13A-B0C9-B70B-B879-B0C8224DD669}"/>
              </a:ext>
            </a:extLst>
          </p:cNvPr>
          <p:cNvSpPr/>
          <p:nvPr/>
        </p:nvSpPr>
        <p:spPr>
          <a:xfrm>
            <a:off x="6070767" y="3831194"/>
            <a:ext cx="154376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Walking Liberty</a:t>
            </a:r>
          </a:p>
        </p:txBody>
      </p:sp>
      <p:sp>
        <p:nvSpPr>
          <p:cNvPr id="126" name="Rectangle 125">
            <a:extLst>
              <a:ext uri="{FF2B5EF4-FFF2-40B4-BE49-F238E27FC236}">
                <a16:creationId xmlns:a16="http://schemas.microsoft.com/office/drawing/2014/main" id="{4D8207FF-18D2-203F-0393-11AF6D65CB94}"/>
              </a:ext>
            </a:extLst>
          </p:cNvPr>
          <p:cNvSpPr/>
          <p:nvPr/>
        </p:nvSpPr>
        <p:spPr>
          <a:xfrm>
            <a:off x="7614541" y="3831194"/>
            <a:ext cx="91572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Franklin</a:t>
            </a:r>
          </a:p>
        </p:txBody>
      </p:sp>
      <p:sp>
        <p:nvSpPr>
          <p:cNvPr id="127" name="Rectangle 126">
            <a:extLst>
              <a:ext uri="{FF2B5EF4-FFF2-40B4-BE49-F238E27FC236}">
                <a16:creationId xmlns:a16="http://schemas.microsoft.com/office/drawing/2014/main" id="{761164AB-8D9B-9A97-4B1D-1D319758153B}"/>
              </a:ext>
            </a:extLst>
          </p:cNvPr>
          <p:cNvSpPr/>
          <p:nvPr/>
        </p:nvSpPr>
        <p:spPr>
          <a:xfrm>
            <a:off x="8528846" y="3831194"/>
            <a:ext cx="344250" cy="18288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K</a:t>
            </a:r>
          </a:p>
        </p:txBody>
      </p:sp>
      <p:sp>
        <p:nvSpPr>
          <p:cNvPr id="128" name="Rectangle 127">
            <a:extLst>
              <a:ext uri="{FF2B5EF4-FFF2-40B4-BE49-F238E27FC236}">
                <a16:creationId xmlns:a16="http://schemas.microsoft.com/office/drawing/2014/main" id="{2B26B85A-4428-A68F-A646-50BC6219FA9A}"/>
              </a:ext>
            </a:extLst>
          </p:cNvPr>
          <p:cNvSpPr/>
          <p:nvPr/>
        </p:nvSpPr>
        <p:spPr>
          <a:xfrm>
            <a:off x="8873100" y="3831194"/>
            <a:ext cx="3005700"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Kennedy</a:t>
            </a:r>
          </a:p>
        </p:txBody>
      </p:sp>
      <p:sp>
        <p:nvSpPr>
          <p:cNvPr id="129" name="Rectangle 128">
            <a:extLst>
              <a:ext uri="{FF2B5EF4-FFF2-40B4-BE49-F238E27FC236}">
                <a16:creationId xmlns:a16="http://schemas.microsoft.com/office/drawing/2014/main" id="{0BEF6122-CD24-3FA0-B8EB-ED110C1DAD85}"/>
              </a:ext>
            </a:extLst>
          </p:cNvPr>
          <p:cNvSpPr/>
          <p:nvPr/>
        </p:nvSpPr>
        <p:spPr>
          <a:xfrm>
            <a:off x="8879401" y="4111274"/>
            <a:ext cx="413612"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Ike</a:t>
            </a:r>
          </a:p>
        </p:txBody>
      </p:sp>
      <p:sp>
        <p:nvSpPr>
          <p:cNvPr id="130" name="Rectangle 129">
            <a:extLst>
              <a:ext uri="{FF2B5EF4-FFF2-40B4-BE49-F238E27FC236}">
                <a16:creationId xmlns:a16="http://schemas.microsoft.com/office/drawing/2014/main" id="{084257FE-AF7E-51E5-1631-09ECF9845F0F}"/>
              </a:ext>
            </a:extLst>
          </p:cNvPr>
          <p:cNvSpPr/>
          <p:nvPr/>
        </p:nvSpPr>
        <p:spPr>
          <a:xfrm>
            <a:off x="8877489" y="4264730"/>
            <a:ext cx="331497" cy="18288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Ike</a:t>
            </a:r>
          </a:p>
        </p:txBody>
      </p:sp>
      <p:sp>
        <p:nvSpPr>
          <p:cNvPr id="131" name="Rectangle 130">
            <a:extLst>
              <a:ext uri="{FF2B5EF4-FFF2-40B4-BE49-F238E27FC236}">
                <a16:creationId xmlns:a16="http://schemas.microsoft.com/office/drawing/2014/main" id="{03632FE6-F882-8CF9-2930-1326CC488984}"/>
              </a:ext>
            </a:extLst>
          </p:cNvPr>
          <p:cNvSpPr/>
          <p:nvPr/>
        </p:nvSpPr>
        <p:spPr>
          <a:xfrm>
            <a:off x="9284655" y="4111274"/>
            <a:ext cx="177258"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2" name="Rectangle 131">
            <a:extLst>
              <a:ext uri="{FF2B5EF4-FFF2-40B4-BE49-F238E27FC236}">
                <a16:creationId xmlns:a16="http://schemas.microsoft.com/office/drawing/2014/main" id="{32D1AC2F-D9DA-3ECE-4BAC-59401005FC23}"/>
              </a:ext>
            </a:extLst>
          </p:cNvPr>
          <p:cNvSpPr/>
          <p:nvPr/>
        </p:nvSpPr>
        <p:spPr>
          <a:xfrm>
            <a:off x="10164269" y="4111274"/>
            <a:ext cx="116334"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3" name="Rectangle 132">
            <a:extLst>
              <a:ext uri="{FF2B5EF4-FFF2-40B4-BE49-F238E27FC236}">
                <a16:creationId xmlns:a16="http://schemas.microsoft.com/office/drawing/2014/main" id="{49E229D3-446C-45E1-A656-B7B8BD01CD37}"/>
              </a:ext>
            </a:extLst>
          </p:cNvPr>
          <p:cNvSpPr/>
          <p:nvPr/>
        </p:nvSpPr>
        <p:spPr>
          <a:xfrm>
            <a:off x="10280602" y="4111274"/>
            <a:ext cx="1598193"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Sacagawea</a:t>
            </a:r>
          </a:p>
        </p:txBody>
      </p:sp>
      <p:sp>
        <p:nvSpPr>
          <p:cNvPr id="134" name="Rectangle 133">
            <a:extLst>
              <a:ext uri="{FF2B5EF4-FFF2-40B4-BE49-F238E27FC236}">
                <a16:creationId xmlns:a16="http://schemas.microsoft.com/office/drawing/2014/main" id="{26064928-1C78-5C4A-AF70-C18179894FE9}"/>
              </a:ext>
            </a:extLst>
          </p:cNvPr>
          <p:cNvSpPr/>
          <p:nvPr/>
        </p:nvSpPr>
        <p:spPr>
          <a:xfrm>
            <a:off x="10640906" y="4316674"/>
            <a:ext cx="753657"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Calibri" panose="020F0502020204030204" pitchFamily="34" charset="0"/>
                <a:cs typeface="Calibri" panose="020F0502020204030204" pitchFamily="34" charset="0"/>
              </a:rPr>
              <a:t>President</a:t>
            </a:r>
          </a:p>
        </p:txBody>
      </p:sp>
      <p:sp>
        <p:nvSpPr>
          <p:cNvPr id="135" name="Rectangle 134">
            <a:extLst>
              <a:ext uri="{FF2B5EF4-FFF2-40B4-BE49-F238E27FC236}">
                <a16:creationId xmlns:a16="http://schemas.microsoft.com/office/drawing/2014/main" id="{B785D7B1-9AE3-0109-870F-EA46CFDB1632}"/>
              </a:ext>
            </a:extLst>
          </p:cNvPr>
          <p:cNvSpPr/>
          <p:nvPr/>
        </p:nvSpPr>
        <p:spPr>
          <a:xfrm>
            <a:off x="11391038" y="4316674"/>
            <a:ext cx="491960" cy="182880"/>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latin typeface="Calibri" panose="020F0502020204030204" pitchFamily="34" charset="0"/>
                <a:cs typeface="Calibri" panose="020F0502020204030204" pitchFamily="34" charset="0"/>
              </a:rPr>
              <a:t>Innov</a:t>
            </a:r>
            <a:endParaRPr lang="en-US" sz="1050" dirty="0">
              <a:solidFill>
                <a:schemeClr val="tx1"/>
              </a:solidFill>
              <a:latin typeface="Calibri" panose="020F0502020204030204" pitchFamily="34" charset="0"/>
              <a:cs typeface="Calibri" panose="020F0502020204030204" pitchFamily="34" charset="0"/>
            </a:endParaRPr>
          </a:p>
        </p:txBody>
      </p:sp>
      <p:sp>
        <p:nvSpPr>
          <p:cNvPr id="136" name="Rectangle 135">
            <a:extLst>
              <a:ext uri="{FF2B5EF4-FFF2-40B4-BE49-F238E27FC236}">
                <a16:creationId xmlns:a16="http://schemas.microsoft.com/office/drawing/2014/main" id="{6D8880F1-E090-4ECB-2555-CF4DCAACCC9D}"/>
              </a:ext>
            </a:extLst>
          </p:cNvPr>
          <p:cNvSpPr/>
          <p:nvPr/>
        </p:nvSpPr>
        <p:spPr>
          <a:xfrm>
            <a:off x="8351520" y="1242816"/>
            <a:ext cx="2430771"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Memorial</a:t>
            </a:r>
          </a:p>
        </p:txBody>
      </p:sp>
      <p:sp>
        <p:nvSpPr>
          <p:cNvPr id="137" name="Rectangle 136">
            <a:extLst>
              <a:ext uri="{FF2B5EF4-FFF2-40B4-BE49-F238E27FC236}">
                <a16:creationId xmlns:a16="http://schemas.microsoft.com/office/drawing/2014/main" id="{42EC253B-BAA8-A969-7201-48179319C163}"/>
              </a:ext>
            </a:extLst>
          </p:cNvPr>
          <p:cNvSpPr/>
          <p:nvPr/>
        </p:nvSpPr>
        <p:spPr>
          <a:xfrm>
            <a:off x="10817013" y="1242816"/>
            <a:ext cx="1061785"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Lincoln Shield</a:t>
            </a:r>
          </a:p>
        </p:txBody>
      </p:sp>
      <p:sp>
        <p:nvSpPr>
          <p:cNvPr id="138" name="Rectangle 137">
            <a:extLst>
              <a:ext uri="{FF2B5EF4-FFF2-40B4-BE49-F238E27FC236}">
                <a16:creationId xmlns:a16="http://schemas.microsoft.com/office/drawing/2014/main" id="{7E17A9A0-E6F9-4CD7-5ED6-B18D5BBA6D42}"/>
              </a:ext>
            </a:extLst>
          </p:cNvPr>
          <p:cNvSpPr/>
          <p:nvPr/>
        </p:nvSpPr>
        <p:spPr>
          <a:xfrm>
            <a:off x="10766213" y="1242816"/>
            <a:ext cx="45719" cy="18288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39" name="Rectangle 138">
            <a:extLst>
              <a:ext uri="{FF2B5EF4-FFF2-40B4-BE49-F238E27FC236}">
                <a16:creationId xmlns:a16="http://schemas.microsoft.com/office/drawing/2014/main" id="{BF0D8446-5FD0-421E-CA7A-1B0F39FFD975}"/>
              </a:ext>
            </a:extLst>
          </p:cNvPr>
          <p:cNvSpPr/>
          <p:nvPr/>
        </p:nvSpPr>
        <p:spPr>
          <a:xfrm>
            <a:off x="6437931" y="4111274"/>
            <a:ext cx="291530"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P</a:t>
            </a:r>
          </a:p>
        </p:txBody>
      </p:sp>
      <p:sp>
        <p:nvSpPr>
          <p:cNvPr id="140" name="Rectangle 139">
            <a:extLst>
              <a:ext uri="{FF2B5EF4-FFF2-40B4-BE49-F238E27FC236}">
                <a16:creationId xmlns:a16="http://schemas.microsoft.com/office/drawing/2014/main" id="{08616839-7854-FA16-3360-61595DC70D1B}"/>
              </a:ext>
            </a:extLst>
          </p:cNvPr>
          <p:cNvSpPr/>
          <p:nvPr/>
        </p:nvSpPr>
        <p:spPr>
          <a:xfrm>
            <a:off x="6992637" y="4111274"/>
            <a:ext cx="45719"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09381BEF-38F7-68D1-45AB-E2CC52038B2E}"/>
              </a:ext>
            </a:extLst>
          </p:cNvPr>
          <p:cNvCxnSpPr>
            <a:cxnSpLocks/>
            <a:stCxn id="139" idx="3"/>
            <a:endCxn id="140" idx="1"/>
          </p:cNvCxnSpPr>
          <p:nvPr/>
        </p:nvCxnSpPr>
        <p:spPr>
          <a:xfrm>
            <a:off x="6729461" y="4202714"/>
            <a:ext cx="263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D042A9F4-1C1D-CA3A-F329-ECC3344607E1}"/>
              </a:ext>
            </a:extLst>
          </p:cNvPr>
          <p:cNvSpPr txBox="1"/>
          <p:nvPr/>
        </p:nvSpPr>
        <p:spPr>
          <a:xfrm>
            <a:off x="2875412" y="1353469"/>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FE</a:t>
            </a:r>
          </a:p>
        </p:txBody>
      </p:sp>
      <p:sp>
        <p:nvSpPr>
          <p:cNvPr id="145" name="TextBox 144">
            <a:extLst>
              <a:ext uri="{FF2B5EF4-FFF2-40B4-BE49-F238E27FC236}">
                <a16:creationId xmlns:a16="http://schemas.microsoft.com/office/drawing/2014/main" id="{FBC077DD-9E37-452B-A261-60BF16415DF9}"/>
              </a:ext>
            </a:extLst>
          </p:cNvPr>
          <p:cNvSpPr txBox="1"/>
          <p:nvPr/>
        </p:nvSpPr>
        <p:spPr>
          <a:xfrm>
            <a:off x="2130806" y="4070906"/>
            <a:ext cx="28245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G</a:t>
            </a:r>
          </a:p>
        </p:txBody>
      </p:sp>
      <p:sp>
        <p:nvSpPr>
          <p:cNvPr id="146" name="Rectangle 145">
            <a:extLst>
              <a:ext uri="{FF2B5EF4-FFF2-40B4-BE49-F238E27FC236}">
                <a16:creationId xmlns:a16="http://schemas.microsoft.com/office/drawing/2014/main" id="{AD1C7250-CD73-BB32-0E87-D11B1B05259E}"/>
              </a:ext>
            </a:extLst>
          </p:cNvPr>
          <p:cNvSpPr/>
          <p:nvPr/>
        </p:nvSpPr>
        <p:spPr>
          <a:xfrm>
            <a:off x="9588619" y="6236107"/>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 oz Gold Eagle</a:t>
            </a:r>
          </a:p>
        </p:txBody>
      </p:sp>
      <p:sp>
        <p:nvSpPr>
          <p:cNvPr id="147" name="Rectangle 146">
            <a:extLst>
              <a:ext uri="{FF2B5EF4-FFF2-40B4-BE49-F238E27FC236}">
                <a16:creationId xmlns:a16="http://schemas.microsoft.com/office/drawing/2014/main" id="{025D9A32-2F95-7AB4-B616-6020F0A2E3B3}"/>
              </a:ext>
            </a:extLst>
          </p:cNvPr>
          <p:cNvSpPr/>
          <p:nvPr/>
        </p:nvSpPr>
        <p:spPr>
          <a:xfrm>
            <a:off x="9592819" y="5943633"/>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½ oz Gold Eagle</a:t>
            </a:r>
          </a:p>
        </p:txBody>
      </p:sp>
      <p:sp>
        <p:nvSpPr>
          <p:cNvPr id="148" name="Rectangle 147">
            <a:extLst>
              <a:ext uri="{FF2B5EF4-FFF2-40B4-BE49-F238E27FC236}">
                <a16:creationId xmlns:a16="http://schemas.microsoft.com/office/drawing/2014/main" id="{A998C5B8-F170-AC66-DC7B-28599604755D}"/>
              </a:ext>
            </a:extLst>
          </p:cNvPr>
          <p:cNvSpPr/>
          <p:nvPr/>
        </p:nvSpPr>
        <p:spPr>
          <a:xfrm>
            <a:off x="9592819" y="5667366"/>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¼ oz Gold Eagle</a:t>
            </a:r>
          </a:p>
        </p:txBody>
      </p:sp>
      <p:sp>
        <p:nvSpPr>
          <p:cNvPr id="149" name="Rectangle 148">
            <a:extLst>
              <a:ext uri="{FF2B5EF4-FFF2-40B4-BE49-F238E27FC236}">
                <a16:creationId xmlns:a16="http://schemas.microsoft.com/office/drawing/2014/main" id="{A52BCB32-21BF-D267-E024-D274C6541698}"/>
              </a:ext>
            </a:extLst>
          </p:cNvPr>
          <p:cNvSpPr/>
          <p:nvPr/>
        </p:nvSpPr>
        <p:spPr>
          <a:xfrm>
            <a:off x="9592819" y="5396454"/>
            <a:ext cx="2290180" cy="18288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1/10 oz Gold Eagle</a:t>
            </a:r>
          </a:p>
        </p:txBody>
      </p:sp>
      <p:sp>
        <p:nvSpPr>
          <p:cNvPr id="150" name="Rectangle 149">
            <a:extLst>
              <a:ext uri="{FF2B5EF4-FFF2-40B4-BE49-F238E27FC236}">
                <a16:creationId xmlns:a16="http://schemas.microsoft.com/office/drawing/2014/main" id="{E127FE5D-9F1B-4A83-AC6E-701CF5A5E2EF}"/>
              </a:ext>
            </a:extLst>
          </p:cNvPr>
          <p:cNvSpPr/>
          <p:nvPr/>
        </p:nvSpPr>
        <p:spPr>
          <a:xfrm>
            <a:off x="9593181" y="4665031"/>
            <a:ext cx="2289818"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1 oz Silver Eagle</a:t>
            </a:r>
          </a:p>
        </p:txBody>
      </p:sp>
      <p:sp>
        <p:nvSpPr>
          <p:cNvPr id="151" name="TextBox 150">
            <a:extLst>
              <a:ext uri="{FF2B5EF4-FFF2-40B4-BE49-F238E27FC236}">
                <a16:creationId xmlns:a16="http://schemas.microsoft.com/office/drawing/2014/main" id="{88A92969-4DAC-AF0F-DFE0-7D281CE54F3B}"/>
              </a:ext>
            </a:extLst>
          </p:cNvPr>
          <p:cNvSpPr txBox="1"/>
          <p:nvPr/>
        </p:nvSpPr>
        <p:spPr>
          <a:xfrm>
            <a:off x="4626197" y="5328231"/>
            <a:ext cx="526041"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Stella</a:t>
            </a:r>
          </a:p>
        </p:txBody>
      </p:sp>
      <p:sp>
        <p:nvSpPr>
          <p:cNvPr id="152" name="TextBox 151">
            <a:extLst>
              <a:ext uri="{FF2B5EF4-FFF2-40B4-BE49-F238E27FC236}">
                <a16:creationId xmlns:a16="http://schemas.microsoft.com/office/drawing/2014/main" id="{EE49D03C-F8BC-BA9B-FEC6-68D4D3BD5105}"/>
              </a:ext>
            </a:extLst>
          </p:cNvPr>
          <p:cNvSpPr txBox="1"/>
          <p:nvPr/>
        </p:nvSpPr>
        <p:spPr>
          <a:xfrm>
            <a:off x="732068" y="6072326"/>
            <a:ext cx="35618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TH</a:t>
            </a:r>
          </a:p>
        </p:txBody>
      </p:sp>
      <p:sp>
        <p:nvSpPr>
          <p:cNvPr id="153" name="TextBox 152">
            <a:extLst>
              <a:ext uri="{FF2B5EF4-FFF2-40B4-BE49-F238E27FC236}">
                <a16:creationId xmlns:a16="http://schemas.microsoft.com/office/drawing/2014/main" id="{2786639D-F5F0-973B-85EA-29BB97DE6C50}"/>
              </a:ext>
            </a:extLst>
          </p:cNvPr>
          <p:cNvSpPr txBox="1"/>
          <p:nvPr/>
        </p:nvSpPr>
        <p:spPr>
          <a:xfrm>
            <a:off x="2078262" y="4740409"/>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CL</a:t>
            </a:r>
          </a:p>
        </p:txBody>
      </p:sp>
      <p:sp>
        <p:nvSpPr>
          <p:cNvPr id="154" name="TextBox 153">
            <a:extLst>
              <a:ext uri="{FF2B5EF4-FFF2-40B4-BE49-F238E27FC236}">
                <a16:creationId xmlns:a16="http://schemas.microsoft.com/office/drawing/2014/main" id="{579052E4-57F3-A947-42DF-01E54949B4EE}"/>
              </a:ext>
            </a:extLst>
          </p:cNvPr>
          <p:cNvSpPr txBox="1"/>
          <p:nvPr/>
        </p:nvSpPr>
        <p:spPr>
          <a:xfrm>
            <a:off x="2085240" y="5627678"/>
            <a:ext cx="33054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CL</a:t>
            </a:r>
          </a:p>
        </p:txBody>
      </p:sp>
      <p:sp>
        <p:nvSpPr>
          <p:cNvPr id="155" name="TextBox 154">
            <a:extLst>
              <a:ext uri="{FF2B5EF4-FFF2-40B4-BE49-F238E27FC236}">
                <a16:creationId xmlns:a16="http://schemas.microsoft.com/office/drawing/2014/main" id="{B9FBFAB1-766F-9988-A1FC-AC53D61F82E7}"/>
              </a:ext>
            </a:extLst>
          </p:cNvPr>
          <p:cNvSpPr txBox="1"/>
          <p:nvPr/>
        </p:nvSpPr>
        <p:spPr>
          <a:xfrm>
            <a:off x="9375091" y="4128733"/>
            <a:ext cx="42684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SBA</a:t>
            </a:r>
          </a:p>
        </p:txBody>
      </p:sp>
      <p:cxnSp>
        <p:nvCxnSpPr>
          <p:cNvPr id="156" name="Straight Connector 155">
            <a:extLst>
              <a:ext uri="{FF2B5EF4-FFF2-40B4-BE49-F238E27FC236}">
                <a16:creationId xmlns:a16="http://schemas.microsoft.com/office/drawing/2014/main" id="{D72EFC42-30AA-BD48-4CB1-86D01E02D812}"/>
              </a:ext>
            </a:extLst>
          </p:cNvPr>
          <p:cNvCxnSpPr>
            <a:cxnSpLocks/>
            <a:stCxn id="131" idx="3"/>
            <a:endCxn id="132" idx="1"/>
          </p:cNvCxnSpPr>
          <p:nvPr/>
        </p:nvCxnSpPr>
        <p:spPr>
          <a:xfrm>
            <a:off x="9461913" y="4202714"/>
            <a:ext cx="7023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40ADA6B2-2735-7933-2427-F04B8925F34F}"/>
              </a:ext>
            </a:extLst>
          </p:cNvPr>
          <p:cNvSpPr/>
          <p:nvPr/>
        </p:nvSpPr>
        <p:spPr>
          <a:xfrm>
            <a:off x="10629899" y="2057319"/>
            <a:ext cx="12530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Jefferson v2</a:t>
            </a:r>
          </a:p>
        </p:txBody>
      </p:sp>
      <p:sp>
        <p:nvSpPr>
          <p:cNvPr id="161" name="Rectangle 160">
            <a:extLst>
              <a:ext uri="{FF2B5EF4-FFF2-40B4-BE49-F238E27FC236}">
                <a16:creationId xmlns:a16="http://schemas.microsoft.com/office/drawing/2014/main" id="{0B929458-9060-56C6-8AAA-A269307F21F4}"/>
              </a:ext>
            </a:extLst>
          </p:cNvPr>
          <p:cNvSpPr/>
          <p:nvPr/>
        </p:nvSpPr>
        <p:spPr>
          <a:xfrm>
            <a:off x="10528704" y="2057319"/>
            <a:ext cx="101196"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p:txBody>
      </p:sp>
      <p:sp>
        <p:nvSpPr>
          <p:cNvPr id="162" name="Rectangle 161">
            <a:extLst>
              <a:ext uri="{FF2B5EF4-FFF2-40B4-BE49-F238E27FC236}">
                <a16:creationId xmlns:a16="http://schemas.microsoft.com/office/drawing/2014/main" id="{85BCB2CD-5BB8-E1FE-BF66-341A4F92FDCA}"/>
              </a:ext>
            </a:extLst>
          </p:cNvPr>
          <p:cNvSpPr/>
          <p:nvPr/>
        </p:nvSpPr>
        <p:spPr>
          <a:xfrm>
            <a:off x="10236197" y="3542697"/>
            <a:ext cx="1358900"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Washington v2</a:t>
            </a:r>
          </a:p>
        </p:txBody>
      </p:sp>
      <p:sp>
        <p:nvSpPr>
          <p:cNvPr id="163" name="Rectangle 162">
            <a:extLst>
              <a:ext uri="{FF2B5EF4-FFF2-40B4-BE49-F238E27FC236}">
                <a16:creationId xmlns:a16="http://schemas.microsoft.com/office/drawing/2014/main" id="{1DAB8E30-1641-E5C4-DFA5-D70D7EA0177E}"/>
              </a:ext>
            </a:extLst>
          </p:cNvPr>
          <p:cNvSpPr/>
          <p:nvPr/>
        </p:nvSpPr>
        <p:spPr>
          <a:xfrm>
            <a:off x="11595099" y="3542697"/>
            <a:ext cx="287899" cy="182880"/>
          </a:xfrm>
          <a:prstGeom prst="rect">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200" dirty="0">
                <a:solidFill>
                  <a:schemeClr val="tx1"/>
                </a:solidFill>
                <a:latin typeface="Calibri" panose="020F0502020204030204" pitchFamily="34" charset="0"/>
                <a:cs typeface="Calibri" panose="020F0502020204030204" pitchFamily="34" charset="0"/>
              </a:rPr>
              <a:t>v3</a:t>
            </a:r>
          </a:p>
        </p:txBody>
      </p:sp>
      <p:sp>
        <p:nvSpPr>
          <p:cNvPr id="164" name="TextBox 163">
            <a:extLst>
              <a:ext uri="{FF2B5EF4-FFF2-40B4-BE49-F238E27FC236}">
                <a16:creationId xmlns:a16="http://schemas.microsoft.com/office/drawing/2014/main" id="{D358A767-DE64-160B-269F-0D04788DD788}"/>
              </a:ext>
            </a:extLst>
          </p:cNvPr>
          <p:cNvSpPr txBox="1"/>
          <p:nvPr/>
        </p:nvSpPr>
        <p:spPr>
          <a:xfrm>
            <a:off x="4312677" y="29167"/>
            <a:ext cx="2582951" cy="369332"/>
          </a:xfrm>
          <a:prstGeom prst="rect">
            <a:avLst/>
          </a:prstGeom>
          <a:noFill/>
        </p:spPr>
        <p:txBody>
          <a:bodyPr wrap="none" rtlCol="0">
            <a:spAutoFit/>
          </a:bodyPr>
          <a:lstStyle/>
          <a:p>
            <a:r>
              <a:rPr lang="en-US" dirty="0"/>
              <a:t>United States Coinage</a:t>
            </a:r>
          </a:p>
        </p:txBody>
      </p:sp>
      <p:sp>
        <p:nvSpPr>
          <p:cNvPr id="165" name="TextBox 164">
            <a:extLst>
              <a:ext uri="{FF2B5EF4-FFF2-40B4-BE49-F238E27FC236}">
                <a16:creationId xmlns:a16="http://schemas.microsoft.com/office/drawing/2014/main" id="{DDC0F74B-795C-0D42-9F8B-18E1D8F43671}"/>
              </a:ext>
            </a:extLst>
          </p:cNvPr>
          <p:cNvSpPr txBox="1"/>
          <p:nvPr/>
        </p:nvSpPr>
        <p:spPr>
          <a:xfrm rot="16200000">
            <a:off x="6181925" y="5338928"/>
            <a:ext cx="1577163" cy="276999"/>
          </a:xfrm>
          <a:prstGeom prst="rect">
            <a:avLst/>
          </a:prstGeom>
          <a:noFill/>
        </p:spPr>
        <p:txBody>
          <a:bodyPr wrap="non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End of Circulated Gold</a:t>
            </a:r>
          </a:p>
        </p:txBody>
      </p:sp>
      <p:sp>
        <p:nvSpPr>
          <p:cNvPr id="166" name="TextBox 165">
            <a:extLst>
              <a:ext uri="{FF2B5EF4-FFF2-40B4-BE49-F238E27FC236}">
                <a16:creationId xmlns:a16="http://schemas.microsoft.com/office/drawing/2014/main" id="{91D9D283-11CE-8F28-EF7E-28B0F700FEF5}"/>
              </a:ext>
            </a:extLst>
          </p:cNvPr>
          <p:cNvSpPr txBox="1"/>
          <p:nvPr/>
        </p:nvSpPr>
        <p:spPr>
          <a:xfrm rot="16200000">
            <a:off x="7858475" y="5325014"/>
            <a:ext cx="1620572" cy="276999"/>
          </a:xfrm>
          <a:prstGeom prst="rect">
            <a:avLst/>
          </a:prstGeom>
          <a:noFill/>
        </p:spPr>
        <p:txBody>
          <a:bodyPr wrap="none" rtlCol="0">
            <a:spAutoFit/>
          </a:bodyPr>
          <a:lstStyle/>
          <a:p>
            <a:r>
              <a:rPr lang="en-US" sz="1200" dirty="0">
                <a:solidFill>
                  <a:schemeClr val="tx2">
                    <a:lumMod val="60000"/>
                    <a:lumOff val="40000"/>
                  </a:schemeClr>
                </a:solidFill>
                <a:latin typeface="Calibri" panose="020F0502020204030204" pitchFamily="34" charset="0"/>
                <a:cs typeface="Calibri" panose="020F0502020204030204" pitchFamily="34" charset="0"/>
              </a:rPr>
              <a:t>End of Circulated Silver</a:t>
            </a:r>
          </a:p>
        </p:txBody>
      </p:sp>
      <p:sp>
        <p:nvSpPr>
          <p:cNvPr id="167" name="Rectangle 166">
            <a:extLst>
              <a:ext uri="{FF2B5EF4-FFF2-40B4-BE49-F238E27FC236}">
                <a16:creationId xmlns:a16="http://schemas.microsoft.com/office/drawing/2014/main" id="{46306EA6-8584-4072-3943-AE72AD3F7DAB}"/>
              </a:ext>
            </a:extLst>
          </p:cNvPr>
          <p:cNvSpPr/>
          <p:nvPr/>
        </p:nvSpPr>
        <p:spPr>
          <a:xfrm>
            <a:off x="11408022" y="4912961"/>
            <a:ext cx="47497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Morgan</a:t>
            </a:r>
          </a:p>
        </p:txBody>
      </p:sp>
      <p:sp>
        <p:nvSpPr>
          <p:cNvPr id="168" name="Rectangle 167">
            <a:extLst>
              <a:ext uri="{FF2B5EF4-FFF2-40B4-BE49-F238E27FC236}">
                <a16:creationId xmlns:a16="http://schemas.microsoft.com/office/drawing/2014/main" id="{8B47AF43-BAC4-D439-E9F2-FAEB02F25F1F}"/>
              </a:ext>
            </a:extLst>
          </p:cNvPr>
          <p:cNvSpPr/>
          <p:nvPr/>
        </p:nvSpPr>
        <p:spPr>
          <a:xfrm>
            <a:off x="11408022" y="5151324"/>
            <a:ext cx="474977" cy="182880"/>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18288" rIns="18288" rtlCol="0" anchor="ctr"/>
          <a:lstStyle/>
          <a:p>
            <a:pPr algn="ctr"/>
            <a:r>
              <a:rPr lang="en-US" sz="1000" dirty="0">
                <a:solidFill>
                  <a:schemeClr val="tx1"/>
                </a:solidFill>
                <a:latin typeface="Calibri" panose="020F0502020204030204" pitchFamily="34" charset="0"/>
                <a:cs typeface="Calibri" panose="020F0502020204030204" pitchFamily="34" charset="0"/>
              </a:rPr>
              <a:t>Peace</a:t>
            </a:r>
          </a:p>
        </p:txBody>
      </p:sp>
      <p:sp>
        <p:nvSpPr>
          <p:cNvPr id="169" name="Rectangle 168">
            <a:extLst>
              <a:ext uri="{FF2B5EF4-FFF2-40B4-BE49-F238E27FC236}">
                <a16:creationId xmlns:a16="http://schemas.microsoft.com/office/drawing/2014/main" id="{05AF8392-5EC4-78D9-20C9-7C394EBE694B}"/>
              </a:ext>
            </a:extLst>
          </p:cNvPr>
          <p:cNvSpPr/>
          <p:nvPr/>
        </p:nvSpPr>
        <p:spPr>
          <a:xfrm>
            <a:off x="9876369" y="3261887"/>
            <a:ext cx="2006629" cy="182880"/>
          </a:xfrm>
          <a:prstGeom prst="rect">
            <a:avLst/>
          </a:prstGeom>
          <a:solidFill>
            <a:schemeClr val="tx2">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lumMod val="50000"/>
                  </a:schemeClr>
                </a:solidFill>
                <a:latin typeface="Calibri" panose="020F0502020204030204" pitchFamily="34" charset="0"/>
                <a:cs typeface="Calibri" panose="020F0502020204030204" pitchFamily="34" charset="0"/>
              </a:rPr>
              <a:t>Proof only dime/quarter/half</a:t>
            </a:r>
          </a:p>
        </p:txBody>
      </p:sp>
      <p:cxnSp>
        <p:nvCxnSpPr>
          <p:cNvPr id="9" name="Straight Connector 8">
            <a:extLst>
              <a:ext uri="{FF2B5EF4-FFF2-40B4-BE49-F238E27FC236}">
                <a16:creationId xmlns:a16="http://schemas.microsoft.com/office/drawing/2014/main" id="{6A012806-7C45-5964-0747-24792F15B505}"/>
              </a:ext>
            </a:extLst>
          </p:cNvPr>
          <p:cNvCxnSpPr>
            <a:cxnSpLocks/>
          </p:cNvCxnSpPr>
          <p:nvPr/>
        </p:nvCxnSpPr>
        <p:spPr>
          <a:xfrm>
            <a:off x="11882999" y="584200"/>
            <a:ext cx="0" cy="5867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9078D906-718D-5D0D-563D-25A0EE60903A}"/>
              </a:ext>
            </a:extLst>
          </p:cNvPr>
          <p:cNvSpPr txBox="1"/>
          <p:nvPr/>
        </p:nvSpPr>
        <p:spPr>
          <a:xfrm>
            <a:off x="1955663" y="312409"/>
            <a:ext cx="575799" cy="307777"/>
          </a:xfrm>
          <a:prstGeom prst="rect">
            <a:avLst/>
          </a:prstGeom>
          <a:noFill/>
        </p:spPr>
        <p:txBody>
          <a:bodyPr wrap="none" rtlCol="0">
            <a:spAutoFit/>
          </a:bodyPr>
          <a:lstStyle/>
          <a:p>
            <a:r>
              <a:rPr lang="en-US" sz="1400" dirty="0"/>
              <a:t>1837</a:t>
            </a:r>
          </a:p>
        </p:txBody>
      </p:sp>
      <p:sp>
        <p:nvSpPr>
          <p:cNvPr id="175" name="TextBox 174">
            <a:extLst>
              <a:ext uri="{FF2B5EF4-FFF2-40B4-BE49-F238E27FC236}">
                <a16:creationId xmlns:a16="http://schemas.microsoft.com/office/drawing/2014/main" id="{8FA38EEE-0599-FF2A-8ADC-DB809A7C2DCD}"/>
              </a:ext>
            </a:extLst>
          </p:cNvPr>
          <p:cNvSpPr txBox="1"/>
          <p:nvPr/>
        </p:nvSpPr>
        <p:spPr>
          <a:xfrm>
            <a:off x="9304833" y="345644"/>
            <a:ext cx="575799" cy="307777"/>
          </a:xfrm>
          <a:prstGeom prst="rect">
            <a:avLst/>
          </a:prstGeom>
          <a:noFill/>
        </p:spPr>
        <p:txBody>
          <a:bodyPr wrap="none" rtlCol="0">
            <a:spAutoFit/>
          </a:bodyPr>
          <a:lstStyle/>
          <a:p>
            <a:r>
              <a:rPr lang="en-US" sz="1400" dirty="0"/>
              <a:t>1986</a:t>
            </a:r>
          </a:p>
        </p:txBody>
      </p:sp>
      <p:sp>
        <p:nvSpPr>
          <p:cNvPr id="176" name="TextBox 175">
            <a:extLst>
              <a:ext uri="{FF2B5EF4-FFF2-40B4-BE49-F238E27FC236}">
                <a16:creationId xmlns:a16="http://schemas.microsoft.com/office/drawing/2014/main" id="{95E1D70A-5AAC-AFFD-CF76-56744D7EED90}"/>
              </a:ext>
            </a:extLst>
          </p:cNvPr>
          <p:cNvSpPr txBox="1"/>
          <p:nvPr/>
        </p:nvSpPr>
        <p:spPr>
          <a:xfrm rot="16200000">
            <a:off x="8745962" y="5338473"/>
            <a:ext cx="1499641" cy="276999"/>
          </a:xfrm>
          <a:prstGeom prst="rect">
            <a:avLst/>
          </a:prstGeom>
          <a:noFill/>
        </p:spPr>
        <p:txBody>
          <a:bodyPr wrap="non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Minting bullion again</a:t>
            </a:r>
          </a:p>
        </p:txBody>
      </p:sp>
      <p:sp>
        <p:nvSpPr>
          <p:cNvPr id="178" name="TextBox 177">
            <a:extLst>
              <a:ext uri="{FF2B5EF4-FFF2-40B4-BE49-F238E27FC236}">
                <a16:creationId xmlns:a16="http://schemas.microsoft.com/office/drawing/2014/main" id="{47415A38-FF92-5190-C9A1-EBB815187A47}"/>
              </a:ext>
            </a:extLst>
          </p:cNvPr>
          <p:cNvSpPr txBox="1"/>
          <p:nvPr/>
        </p:nvSpPr>
        <p:spPr>
          <a:xfrm rot="16200000">
            <a:off x="2334332" y="315932"/>
            <a:ext cx="914033" cy="276999"/>
          </a:xfrm>
          <a:prstGeom prst="rect">
            <a:avLst/>
          </a:prstGeom>
          <a:noFill/>
        </p:spPr>
        <p:txBody>
          <a:bodyPr wrap="none" rtlCol="0">
            <a:spAutoFit/>
          </a:bodyPr>
          <a:lstStyle/>
          <a:p>
            <a:r>
              <a:rPr lang="en-US" sz="1200" dirty="0">
                <a:solidFill>
                  <a:schemeClr val="accent5">
                    <a:lumMod val="60000"/>
                    <a:lumOff val="40000"/>
                  </a:schemeClr>
                </a:solidFill>
              </a:rPr>
              <a:t>Gold Rush</a:t>
            </a:r>
          </a:p>
        </p:txBody>
      </p:sp>
      <p:sp>
        <p:nvSpPr>
          <p:cNvPr id="181" name="TextBox 180">
            <a:extLst>
              <a:ext uri="{FF2B5EF4-FFF2-40B4-BE49-F238E27FC236}">
                <a16:creationId xmlns:a16="http://schemas.microsoft.com/office/drawing/2014/main" id="{587AB938-0305-B8C1-9063-CDD5392913C8}"/>
              </a:ext>
            </a:extLst>
          </p:cNvPr>
          <p:cNvSpPr txBox="1"/>
          <p:nvPr/>
        </p:nvSpPr>
        <p:spPr>
          <a:xfrm rot="16200000">
            <a:off x="4274684" y="389053"/>
            <a:ext cx="587981" cy="461665"/>
          </a:xfrm>
          <a:prstGeom prst="rect">
            <a:avLst/>
          </a:prstGeom>
          <a:noFill/>
        </p:spPr>
        <p:txBody>
          <a:bodyPr wrap="none" rtlCol="0">
            <a:spAutoFit/>
          </a:bodyPr>
          <a:lstStyle/>
          <a:p>
            <a:r>
              <a:rPr lang="en-US" sz="1200" dirty="0">
                <a:solidFill>
                  <a:schemeClr val="accent5">
                    <a:lumMod val="60000"/>
                    <a:lumOff val="40000"/>
                  </a:schemeClr>
                </a:solidFill>
              </a:rPr>
              <a:t>Silver</a:t>
            </a:r>
          </a:p>
          <a:p>
            <a:r>
              <a:rPr lang="en-US" sz="1200" dirty="0">
                <a:solidFill>
                  <a:schemeClr val="accent5">
                    <a:lumMod val="60000"/>
                    <a:lumOff val="40000"/>
                  </a:schemeClr>
                </a:solidFill>
              </a:rPr>
              <a:t>Boom</a:t>
            </a:r>
          </a:p>
        </p:txBody>
      </p:sp>
    </p:spTree>
    <p:extLst>
      <p:ext uri="{BB962C8B-B14F-4D97-AF65-F5344CB8AC3E}">
        <p14:creationId xmlns:p14="http://schemas.microsoft.com/office/powerpoint/2010/main" val="165543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950BD-7169-B771-BAEE-8ACF1AE7876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44FA904-627E-5BAD-A17A-7C3D0F99F8D2}"/>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16819-C40A-31F8-DA3B-6142E8830C96}"/>
              </a:ext>
            </a:extLst>
          </p:cNvPr>
          <p:cNvSpPr>
            <a:spLocks noGrp="1"/>
          </p:cNvSpPr>
          <p:nvPr>
            <p:ph type="title"/>
          </p:nvPr>
        </p:nvSpPr>
        <p:spPr>
          <a:xfrm>
            <a:off x="1069848" y="484632"/>
            <a:ext cx="10058400" cy="809075"/>
          </a:xfrm>
          <a:ln>
            <a:noFill/>
          </a:ln>
        </p:spPr>
        <p:txBody>
          <a:bodyPr>
            <a:normAutofit fontScale="90000"/>
          </a:bodyPr>
          <a:lstStyle/>
          <a:p>
            <a:r>
              <a:rPr lang="en-US" dirty="0"/>
              <a:t>Half Cent</a:t>
            </a:r>
          </a:p>
        </p:txBody>
      </p:sp>
      <p:sp>
        <p:nvSpPr>
          <p:cNvPr id="3" name="Content Placeholder 2">
            <a:extLst>
              <a:ext uri="{FF2B5EF4-FFF2-40B4-BE49-F238E27FC236}">
                <a16:creationId xmlns:a16="http://schemas.microsoft.com/office/drawing/2014/main" id="{7004690D-B350-5CB1-9DCC-429B17984703}"/>
              </a:ext>
            </a:extLst>
          </p:cNvPr>
          <p:cNvSpPr>
            <a:spLocks noGrp="1"/>
          </p:cNvSpPr>
          <p:nvPr>
            <p:ph idx="1"/>
          </p:nvPr>
        </p:nvSpPr>
        <p:spPr>
          <a:xfrm>
            <a:off x="1069848" y="1293707"/>
            <a:ext cx="8029764" cy="5249333"/>
          </a:xfrm>
        </p:spPr>
        <p:txBody>
          <a:bodyPr/>
          <a:lstStyle/>
          <a:p>
            <a:r>
              <a:rPr lang="en-US" b="1" dirty="0"/>
              <a:t>Problems</a:t>
            </a:r>
          </a:p>
          <a:p>
            <a:pPr lvl="1"/>
            <a:r>
              <a:rPr lang="en-US" dirty="0"/>
              <a:t>There was a perceived need from time-to-time for a coin smaller than a cent, but there was inconsistent demand for them.</a:t>
            </a:r>
          </a:p>
          <a:p>
            <a:r>
              <a:rPr lang="en-US" b="1" dirty="0"/>
              <a:t>Classic Head</a:t>
            </a:r>
          </a:p>
          <a:p>
            <a:pPr lvl="1"/>
            <a:r>
              <a:rPr lang="en-US" dirty="0"/>
              <a:t>Minted in quantity only in 1809-11, 1825-26, 1829, and 1832-35.</a:t>
            </a:r>
          </a:p>
          <a:p>
            <a:r>
              <a:rPr lang="en-US" b="1" dirty="0"/>
              <a:t>Braided Hair</a:t>
            </a:r>
          </a:p>
          <a:p>
            <a:pPr lvl="1"/>
            <a:r>
              <a:rPr lang="en-US" dirty="0"/>
              <a:t>Minted almost entirely in proof as part of sets for collectors and dignitaries.</a:t>
            </a:r>
          </a:p>
          <a:p>
            <a:pPr lvl="1"/>
            <a:r>
              <a:rPr lang="en-US" dirty="0"/>
              <a:t>A few years of business strikes in 1849-51 and 1853-57, but in small quantities.</a:t>
            </a:r>
          </a:p>
          <a:p>
            <a:pPr lvl="1"/>
            <a:r>
              <a:rPr lang="en-US" dirty="0"/>
              <a:t>Disappeared when the new small cent was introduced.</a:t>
            </a:r>
          </a:p>
          <a:p>
            <a:pPr marL="0" indent="0">
              <a:buNone/>
            </a:pPr>
            <a:endParaRPr lang="en-US" dirty="0"/>
          </a:p>
        </p:txBody>
      </p:sp>
      <p:sp>
        <p:nvSpPr>
          <p:cNvPr id="11" name="TextBox 10">
            <a:extLst>
              <a:ext uri="{FF2B5EF4-FFF2-40B4-BE49-F238E27FC236}">
                <a16:creationId xmlns:a16="http://schemas.microsoft.com/office/drawing/2014/main" id="{D8194A91-9C04-16C0-22D2-2E991BB21056}"/>
              </a:ext>
            </a:extLst>
          </p:cNvPr>
          <p:cNvSpPr txBox="1"/>
          <p:nvPr/>
        </p:nvSpPr>
        <p:spPr>
          <a:xfrm>
            <a:off x="9401371" y="1122286"/>
            <a:ext cx="2466348" cy="923330"/>
          </a:xfrm>
          <a:prstGeom prst="rect">
            <a:avLst/>
          </a:prstGeom>
          <a:noFill/>
        </p:spPr>
        <p:txBody>
          <a:bodyPr wrap="square" rtlCol="0">
            <a:spAutoFit/>
          </a:bodyPr>
          <a:lstStyle/>
          <a:p>
            <a:pPr algn="ctr"/>
            <a:r>
              <a:rPr lang="en-US" dirty="0"/>
              <a:t>Classic Head</a:t>
            </a:r>
          </a:p>
          <a:p>
            <a:pPr algn="ctr"/>
            <a:r>
              <a:rPr lang="en-US" dirty="0"/>
              <a:t>(1809-1836)</a:t>
            </a:r>
          </a:p>
          <a:p>
            <a:pPr algn="ctr"/>
            <a:r>
              <a:rPr lang="en-US" dirty="0"/>
              <a:t>3.6 million</a:t>
            </a:r>
          </a:p>
        </p:txBody>
      </p:sp>
      <p:sp>
        <p:nvSpPr>
          <p:cNvPr id="13" name="TextBox 12">
            <a:extLst>
              <a:ext uri="{FF2B5EF4-FFF2-40B4-BE49-F238E27FC236}">
                <a16:creationId xmlns:a16="http://schemas.microsoft.com/office/drawing/2014/main" id="{4817926B-A73D-0205-FB8A-1139F3113610}"/>
              </a:ext>
            </a:extLst>
          </p:cNvPr>
          <p:cNvSpPr txBox="1"/>
          <p:nvPr/>
        </p:nvSpPr>
        <p:spPr>
          <a:xfrm>
            <a:off x="9458761" y="3505358"/>
            <a:ext cx="2466348" cy="923330"/>
          </a:xfrm>
          <a:prstGeom prst="rect">
            <a:avLst/>
          </a:prstGeom>
          <a:noFill/>
        </p:spPr>
        <p:txBody>
          <a:bodyPr wrap="square" rtlCol="0">
            <a:spAutoFit/>
          </a:bodyPr>
          <a:lstStyle/>
          <a:p>
            <a:pPr algn="ctr"/>
            <a:r>
              <a:rPr lang="en-US" dirty="0"/>
              <a:t>Braided Hair</a:t>
            </a:r>
          </a:p>
          <a:p>
            <a:pPr algn="ctr"/>
            <a:r>
              <a:rPr lang="en-US" dirty="0"/>
              <a:t> (1840-1857)</a:t>
            </a:r>
          </a:p>
          <a:p>
            <a:pPr algn="ctr"/>
            <a:r>
              <a:rPr lang="en-US" dirty="0"/>
              <a:t>545,000</a:t>
            </a:r>
          </a:p>
        </p:txBody>
      </p:sp>
      <p:pic>
        <p:nvPicPr>
          <p:cNvPr id="5" name="Picture 4" descr="A close-up of the front and the back of a coin&#10;&#10;AI-generated content may be incorrect.">
            <a:extLst>
              <a:ext uri="{FF2B5EF4-FFF2-40B4-BE49-F238E27FC236}">
                <a16:creationId xmlns:a16="http://schemas.microsoft.com/office/drawing/2014/main" id="{B5C0F285-E9BC-804B-A9E4-EA4E278D2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371" y="4428688"/>
            <a:ext cx="2595766" cy="1284904"/>
          </a:xfrm>
          <a:prstGeom prst="rect">
            <a:avLst/>
          </a:prstGeom>
        </p:spPr>
      </p:pic>
      <p:pic>
        <p:nvPicPr>
          <p:cNvPr id="9" name="Picture 8" descr="A close-up of the front and the back of a coin&#10;&#10;AI-generated content may be incorrect.">
            <a:extLst>
              <a:ext uri="{FF2B5EF4-FFF2-40B4-BE49-F238E27FC236}">
                <a16:creationId xmlns:a16="http://schemas.microsoft.com/office/drawing/2014/main" id="{ACB60A81-62DB-0034-A316-4527B2344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954" y="2013897"/>
            <a:ext cx="2725183" cy="1338746"/>
          </a:xfrm>
          <a:prstGeom prst="rect">
            <a:avLst/>
          </a:prstGeom>
        </p:spPr>
      </p:pic>
    </p:spTree>
    <p:extLst>
      <p:ext uri="{BB962C8B-B14F-4D97-AF65-F5344CB8AC3E}">
        <p14:creationId xmlns:p14="http://schemas.microsoft.com/office/powerpoint/2010/main" val="284357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D7C25-B3A0-1475-DA8C-42211D8DE9B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08F15FD-A37C-90E0-3847-547D2508F8DD}"/>
              </a:ext>
            </a:extLst>
          </p:cNvPr>
          <p:cNvSpPr/>
          <p:nvPr/>
        </p:nvSpPr>
        <p:spPr>
          <a:xfrm>
            <a:off x="0" y="439276"/>
            <a:ext cx="8378277"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0B705-EFE0-6325-49DF-09208555A9A9}"/>
              </a:ext>
            </a:extLst>
          </p:cNvPr>
          <p:cNvSpPr>
            <a:spLocks noGrp="1"/>
          </p:cNvSpPr>
          <p:nvPr>
            <p:ph type="title"/>
          </p:nvPr>
        </p:nvSpPr>
        <p:spPr>
          <a:xfrm>
            <a:off x="1069848" y="484632"/>
            <a:ext cx="10058400" cy="809075"/>
          </a:xfrm>
          <a:ln>
            <a:noFill/>
          </a:ln>
        </p:spPr>
        <p:txBody>
          <a:bodyPr>
            <a:normAutofit fontScale="90000"/>
          </a:bodyPr>
          <a:lstStyle/>
          <a:p>
            <a:r>
              <a:rPr lang="en-US" dirty="0"/>
              <a:t>Rushing Problems</a:t>
            </a:r>
          </a:p>
        </p:txBody>
      </p:sp>
      <p:sp>
        <p:nvSpPr>
          <p:cNvPr id="3" name="Content Placeholder 2">
            <a:extLst>
              <a:ext uri="{FF2B5EF4-FFF2-40B4-BE49-F238E27FC236}">
                <a16:creationId xmlns:a16="http://schemas.microsoft.com/office/drawing/2014/main" id="{D4ED265B-E67C-792E-0A8E-0F052D67E98C}"/>
              </a:ext>
            </a:extLst>
          </p:cNvPr>
          <p:cNvSpPr>
            <a:spLocks noGrp="1"/>
          </p:cNvSpPr>
          <p:nvPr>
            <p:ph idx="1"/>
          </p:nvPr>
        </p:nvSpPr>
        <p:spPr>
          <a:xfrm>
            <a:off x="1069848" y="1293707"/>
            <a:ext cx="7146205" cy="5249333"/>
          </a:xfrm>
        </p:spPr>
        <p:txBody>
          <a:bodyPr>
            <a:normAutofit/>
          </a:bodyPr>
          <a:lstStyle/>
          <a:p>
            <a:r>
              <a:rPr lang="en-US" b="1" dirty="0"/>
              <a:t>California Gold Rush (1849)</a:t>
            </a:r>
          </a:p>
          <a:p>
            <a:pPr lvl="1"/>
            <a:r>
              <a:rPr lang="en-US" dirty="0"/>
              <a:t>Put a lot of gold into circulation.</a:t>
            </a:r>
          </a:p>
          <a:p>
            <a:pPr lvl="1"/>
            <a:r>
              <a:rPr lang="en-US" dirty="0"/>
              <a:t>Depressed the value of gold relative to silver, so minted silver was worth more than its face value and was being melted.</a:t>
            </a:r>
          </a:p>
          <a:p>
            <a:pPr lvl="1"/>
            <a:r>
              <a:rPr lang="en-US" dirty="0"/>
              <a:t>It also wasn’t being minted since silver coins were minted using the customer’s silver.</a:t>
            </a:r>
          </a:p>
          <a:p>
            <a:r>
              <a:rPr lang="en-US" b="1" dirty="0"/>
              <a:t>Inconvenient Copper</a:t>
            </a:r>
          </a:p>
          <a:p>
            <a:pPr lvl="1"/>
            <a:r>
              <a:rPr lang="en-US" dirty="0"/>
              <a:t>The large cent was cumbersome and inefficient.</a:t>
            </a:r>
          </a:p>
          <a:p>
            <a:pPr lvl="1"/>
            <a:r>
              <a:rPr lang="en-US" dirty="0"/>
              <a:t>Copper was not trusted in transactions like silver.</a:t>
            </a:r>
          </a:p>
          <a:p>
            <a:r>
              <a:rPr lang="en-US" b="1" dirty="0"/>
              <a:t>Stamp Price Drop from 5 cents to 3 cents (1851)</a:t>
            </a:r>
          </a:p>
          <a:p>
            <a:pPr lvl="1"/>
            <a:r>
              <a:rPr lang="en-US" dirty="0"/>
              <a:t>The half-dime (5 cent) coin does not allow for smaller transactions.</a:t>
            </a:r>
          </a:p>
          <a:p>
            <a:pPr lvl="1"/>
            <a:r>
              <a:rPr lang="en-US" dirty="0"/>
              <a:t>Stamps in particular now required change.</a:t>
            </a:r>
          </a:p>
          <a:p>
            <a:pPr marL="0" indent="0">
              <a:buNone/>
            </a:pPr>
            <a:endParaRPr lang="en-US" dirty="0"/>
          </a:p>
        </p:txBody>
      </p:sp>
      <p:pic>
        <p:nvPicPr>
          <p:cNvPr id="1026" name="Picture 2" descr="1850 1C, BN (Regular Strike) Braided Hair Cent - PCGS CoinFacts">
            <a:extLst>
              <a:ext uri="{FF2B5EF4-FFF2-40B4-BE49-F238E27FC236}">
                <a16:creationId xmlns:a16="http://schemas.microsoft.com/office/drawing/2014/main" id="{811B8717-1B4F-22AD-525C-116ED7F0F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568" y="3360952"/>
            <a:ext cx="3868938" cy="1940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Epic Fortunes Were Created During the California Gold Rush -  Priceonomics">
            <a:extLst>
              <a:ext uri="{FF2B5EF4-FFF2-40B4-BE49-F238E27FC236}">
                <a16:creationId xmlns:a16="http://schemas.microsoft.com/office/drawing/2014/main" id="{8D7A8777-0A64-D887-C046-3599B4EE4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955" y="1248351"/>
            <a:ext cx="2929043" cy="187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1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5A45-2BD9-700C-4DDA-53A395210DF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4356257-13DC-BE50-EF85-6F441217C68D}"/>
              </a:ext>
            </a:extLst>
          </p:cNvPr>
          <p:cNvSpPr/>
          <p:nvPr/>
        </p:nvSpPr>
        <p:spPr>
          <a:xfrm>
            <a:off x="11318240" y="6326293"/>
            <a:ext cx="724747" cy="4976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EF8E57-76A5-6C2C-64F5-1E7CAE460BF0}"/>
              </a:ext>
            </a:extLst>
          </p:cNvPr>
          <p:cNvSpPr/>
          <p:nvPr/>
        </p:nvSpPr>
        <p:spPr>
          <a:xfrm>
            <a:off x="0" y="439276"/>
            <a:ext cx="8378277"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0359F-DE7A-9F9B-EC28-ED0CE9252705}"/>
              </a:ext>
            </a:extLst>
          </p:cNvPr>
          <p:cNvSpPr>
            <a:spLocks noGrp="1"/>
          </p:cNvSpPr>
          <p:nvPr>
            <p:ph type="title"/>
          </p:nvPr>
        </p:nvSpPr>
        <p:spPr>
          <a:xfrm>
            <a:off x="1069848" y="484632"/>
            <a:ext cx="10058400" cy="809075"/>
          </a:xfrm>
          <a:ln>
            <a:noFill/>
          </a:ln>
        </p:spPr>
        <p:txBody>
          <a:bodyPr>
            <a:normAutofit fontScale="90000"/>
          </a:bodyPr>
          <a:lstStyle/>
          <a:p>
            <a:r>
              <a:rPr lang="en-US" dirty="0"/>
              <a:t>3 Cent Silver</a:t>
            </a:r>
          </a:p>
        </p:txBody>
      </p:sp>
      <p:sp>
        <p:nvSpPr>
          <p:cNvPr id="3" name="Content Placeholder 2">
            <a:extLst>
              <a:ext uri="{FF2B5EF4-FFF2-40B4-BE49-F238E27FC236}">
                <a16:creationId xmlns:a16="http://schemas.microsoft.com/office/drawing/2014/main" id="{E0097584-9921-6BDF-0EB4-AA2228A06B9E}"/>
              </a:ext>
            </a:extLst>
          </p:cNvPr>
          <p:cNvSpPr>
            <a:spLocks noGrp="1"/>
          </p:cNvSpPr>
          <p:nvPr>
            <p:ph idx="1"/>
          </p:nvPr>
        </p:nvSpPr>
        <p:spPr>
          <a:xfrm>
            <a:off x="1069848" y="1293707"/>
            <a:ext cx="7146205" cy="5249333"/>
          </a:xfrm>
        </p:spPr>
        <p:txBody>
          <a:bodyPr>
            <a:normAutofit lnSpcReduction="10000"/>
          </a:bodyPr>
          <a:lstStyle/>
          <a:p>
            <a:r>
              <a:rPr lang="en-US" b="1" dirty="0"/>
              <a:t>Coinage Act of 1851 – The new three cent silver coin.</a:t>
            </a:r>
          </a:p>
          <a:p>
            <a:pPr lvl="1"/>
            <a:r>
              <a:rPr lang="en-US" dirty="0"/>
              <a:t>Provides a small transaction silver piece.</a:t>
            </a:r>
          </a:p>
          <a:p>
            <a:pPr lvl="1"/>
            <a:r>
              <a:rPr lang="en-US" dirty="0"/>
              <a:t>75% silver and not full value in silver so it won’t be hoarded.</a:t>
            </a:r>
          </a:p>
          <a:p>
            <a:pPr lvl="1"/>
            <a:r>
              <a:rPr lang="en-US" dirty="0"/>
              <a:t>Only 0.8 grams… one third the weight of a modern dime!</a:t>
            </a:r>
          </a:p>
          <a:p>
            <a:pPr lvl="1"/>
            <a:r>
              <a:rPr lang="en-US" dirty="0"/>
              <a:t>Popular initially, but so small, they tended to get lost.</a:t>
            </a:r>
          </a:p>
          <a:p>
            <a:pPr lvl="1"/>
            <a:r>
              <a:rPr lang="en-US" dirty="0"/>
              <a:t>They also got dirty and were nicknamed “fish scales”.</a:t>
            </a:r>
          </a:p>
          <a:p>
            <a:pPr marL="274320" lvl="1" indent="0">
              <a:buNone/>
            </a:pPr>
            <a:endParaRPr lang="en-US" dirty="0"/>
          </a:p>
          <a:p>
            <a:r>
              <a:rPr lang="en-US" b="1" dirty="0"/>
              <a:t>Deficiency Act of 1853</a:t>
            </a:r>
          </a:p>
          <a:p>
            <a:pPr lvl="1"/>
            <a:r>
              <a:rPr lang="en-US" dirty="0"/>
              <a:t>Changed to 90% silver (Type 2) in 1854 and made even lighter.</a:t>
            </a:r>
          </a:p>
          <a:p>
            <a:pPr lvl="1"/>
            <a:r>
              <a:rPr lang="en-US" dirty="0"/>
              <a:t>All other silver coins lowered in weight to make them worth less than face value in silver.</a:t>
            </a:r>
          </a:p>
          <a:p>
            <a:pPr lvl="1"/>
            <a:r>
              <a:rPr lang="en-US" dirty="0"/>
              <a:t>Silver coins start to circulate again.</a:t>
            </a:r>
          </a:p>
          <a:p>
            <a:pPr lvl="1"/>
            <a:endParaRPr lang="en-US" dirty="0"/>
          </a:p>
          <a:p>
            <a:r>
              <a:rPr lang="en-US" b="1" dirty="0"/>
              <a:t>Striking Problems</a:t>
            </a:r>
          </a:p>
          <a:p>
            <a:pPr lvl="1"/>
            <a:r>
              <a:rPr lang="en-US" dirty="0"/>
              <a:t>Type 3 introduced in 1859 to address striking problems.</a:t>
            </a:r>
          </a:p>
          <a:p>
            <a:pPr marL="0" indent="0">
              <a:buNone/>
            </a:pPr>
            <a:endParaRPr lang="en-US" dirty="0"/>
          </a:p>
        </p:txBody>
      </p:sp>
      <p:pic>
        <p:nvPicPr>
          <p:cNvPr id="6" name="Picture 5" descr="A close-up of the front and the back of a coin&#10;&#10;AI-generated content may be incorrect.">
            <a:extLst>
              <a:ext uri="{FF2B5EF4-FFF2-40B4-BE49-F238E27FC236}">
                <a16:creationId xmlns:a16="http://schemas.microsoft.com/office/drawing/2014/main" id="{82C30B63-BD71-5037-BCD2-996A530BC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973" y="764064"/>
            <a:ext cx="3373198" cy="1686600"/>
          </a:xfrm>
          <a:prstGeom prst="rect">
            <a:avLst/>
          </a:prstGeom>
        </p:spPr>
      </p:pic>
      <p:pic>
        <p:nvPicPr>
          <p:cNvPr id="8" name="Picture 7" descr="A close-up of the front and the back of a coin&#10;&#10;AI-generated content may be incorrect.">
            <a:extLst>
              <a:ext uri="{FF2B5EF4-FFF2-40B4-BE49-F238E27FC236}">
                <a16:creationId xmlns:a16="http://schemas.microsoft.com/office/drawing/2014/main" id="{0EF2DCA4-64F5-0916-F2C6-442BCC5F6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066" y="2799618"/>
            <a:ext cx="3373198" cy="1683793"/>
          </a:xfrm>
          <a:prstGeom prst="rect">
            <a:avLst/>
          </a:prstGeom>
        </p:spPr>
      </p:pic>
      <p:pic>
        <p:nvPicPr>
          <p:cNvPr id="10" name="Picture 9" descr="A close-up of the front and the back of a coin&#10;&#10;AI-generated content may be incorrect.">
            <a:extLst>
              <a:ext uri="{FF2B5EF4-FFF2-40B4-BE49-F238E27FC236}">
                <a16:creationId xmlns:a16="http://schemas.microsoft.com/office/drawing/2014/main" id="{96F7EC7B-1EE8-97C9-C716-C0AFE5689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677" y="4819530"/>
            <a:ext cx="3367586" cy="1683793"/>
          </a:xfrm>
          <a:prstGeom prst="rect">
            <a:avLst/>
          </a:prstGeom>
        </p:spPr>
      </p:pic>
      <p:sp>
        <p:nvSpPr>
          <p:cNvPr id="11" name="TextBox 10">
            <a:extLst>
              <a:ext uri="{FF2B5EF4-FFF2-40B4-BE49-F238E27FC236}">
                <a16:creationId xmlns:a16="http://schemas.microsoft.com/office/drawing/2014/main" id="{BB85025D-C6E5-7EC0-9C4B-53572A3B11C1}"/>
              </a:ext>
            </a:extLst>
          </p:cNvPr>
          <p:cNvSpPr txBox="1"/>
          <p:nvPr/>
        </p:nvSpPr>
        <p:spPr>
          <a:xfrm>
            <a:off x="8434002" y="316605"/>
            <a:ext cx="3711785" cy="369332"/>
          </a:xfrm>
          <a:prstGeom prst="rect">
            <a:avLst/>
          </a:prstGeom>
          <a:noFill/>
        </p:spPr>
        <p:txBody>
          <a:bodyPr wrap="square" rtlCol="0">
            <a:spAutoFit/>
          </a:bodyPr>
          <a:lstStyle/>
          <a:p>
            <a:pPr algn="ctr"/>
            <a:r>
              <a:rPr lang="en-US" dirty="0"/>
              <a:t>Type 1  (1851-1853) 36 million</a:t>
            </a:r>
          </a:p>
        </p:txBody>
      </p:sp>
      <p:sp>
        <p:nvSpPr>
          <p:cNvPr id="12" name="TextBox 11">
            <a:extLst>
              <a:ext uri="{FF2B5EF4-FFF2-40B4-BE49-F238E27FC236}">
                <a16:creationId xmlns:a16="http://schemas.microsoft.com/office/drawing/2014/main" id="{83E4B2CE-08BE-67F5-A8D0-CCC1190050F3}"/>
              </a:ext>
            </a:extLst>
          </p:cNvPr>
          <p:cNvSpPr txBox="1"/>
          <p:nvPr/>
        </p:nvSpPr>
        <p:spPr>
          <a:xfrm>
            <a:off x="8500556" y="2463499"/>
            <a:ext cx="3481573" cy="369332"/>
          </a:xfrm>
          <a:prstGeom prst="rect">
            <a:avLst/>
          </a:prstGeom>
          <a:noFill/>
        </p:spPr>
        <p:txBody>
          <a:bodyPr wrap="square" rtlCol="0">
            <a:spAutoFit/>
          </a:bodyPr>
          <a:lstStyle/>
          <a:p>
            <a:pPr algn="ctr"/>
            <a:r>
              <a:rPr lang="en-US" dirty="0"/>
              <a:t>Type 2  (1854-1858) 4.9 million</a:t>
            </a:r>
          </a:p>
        </p:txBody>
      </p:sp>
      <p:sp>
        <p:nvSpPr>
          <p:cNvPr id="13" name="TextBox 12">
            <a:extLst>
              <a:ext uri="{FF2B5EF4-FFF2-40B4-BE49-F238E27FC236}">
                <a16:creationId xmlns:a16="http://schemas.microsoft.com/office/drawing/2014/main" id="{CB696EB6-9FCC-7214-7302-4E8865E5CC4E}"/>
              </a:ext>
            </a:extLst>
          </p:cNvPr>
          <p:cNvSpPr txBox="1"/>
          <p:nvPr/>
        </p:nvSpPr>
        <p:spPr>
          <a:xfrm>
            <a:off x="8388047" y="4483411"/>
            <a:ext cx="3706592" cy="369332"/>
          </a:xfrm>
          <a:prstGeom prst="rect">
            <a:avLst/>
          </a:prstGeom>
          <a:noFill/>
        </p:spPr>
        <p:txBody>
          <a:bodyPr wrap="square" rtlCol="0">
            <a:spAutoFit/>
          </a:bodyPr>
          <a:lstStyle/>
          <a:p>
            <a:pPr algn="ctr"/>
            <a:r>
              <a:rPr lang="en-US" dirty="0"/>
              <a:t>Type 3  (1859-1873)1.5 million</a:t>
            </a:r>
          </a:p>
        </p:txBody>
      </p:sp>
      <p:sp>
        <p:nvSpPr>
          <p:cNvPr id="4" name="TextBox 3">
            <a:extLst>
              <a:ext uri="{FF2B5EF4-FFF2-40B4-BE49-F238E27FC236}">
                <a16:creationId xmlns:a16="http://schemas.microsoft.com/office/drawing/2014/main" id="{1D696D6B-F2DD-9637-DDE0-9AB3027FE1CF}"/>
              </a:ext>
            </a:extLst>
          </p:cNvPr>
          <p:cNvSpPr txBox="1"/>
          <p:nvPr/>
        </p:nvSpPr>
        <p:spPr>
          <a:xfrm>
            <a:off x="8564516" y="6516159"/>
            <a:ext cx="3353655" cy="307777"/>
          </a:xfrm>
          <a:prstGeom prst="rect">
            <a:avLst/>
          </a:prstGeom>
          <a:noFill/>
        </p:spPr>
        <p:txBody>
          <a:bodyPr wrap="square" rtlCol="0">
            <a:spAutoFit/>
          </a:bodyPr>
          <a:lstStyle/>
          <a:p>
            <a:pPr algn="ctr"/>
            <a:r>
              <a:rPr lang="en-US" sz="1400" dirty="0"/>
              <a:t>Designed by James Longacre</a:t>
            </a:r>
          </a:p>
        </p:txBody>
      </p:sp>
    </p:spTree>
    <p:extLst>
      <p:ext uri="{BB962C8B-B14F-4D97-AF65-F5344CB8AC3E}">
        <p14:creationId xmlns:p14="http://schemas.microsoft.com/office/powerpoint/2010/main" val="283964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7D0D0D-2D54-7B1E-564F-AA60B0799F97}"/>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C00E4-FD9E-DFCB-8FFC-8A6201751F59}"/>
              </a:ext>
            </a:extLst>
          </p:cNvPr>
          <p:cNvSpPr>
            <a:spLocks noGrp="1"/>
          </p:cNvSpPr>
          <p:nvPr>
            <p:ph type="title"/>
          </p:nvPr>
        </p:nvSpPr>
        <p:spPr>
          <a:xfrm>
            <a:off x="1069848" y="484632"/>
            <a:ext cx="10058400" cy="809075"/>
          </a:xfrm>
          <a:ln>
            <a:noFill/>
          </a:ln>
        </p:spPr>
        <p:txBody>
          <a:bodyPr>
            <a:normAutofit fontScale="90000"/>
          </a:bodyPr>
          <a:lstStyle/>
          <a:p>
            <a:r>
              <a:rPr lang="en-US" dirty="0"/>
              <a:t>The Small Cent</a:t>
            </a:r>
          </a:p>
        </p:txBody>
      </p:sp>
      <p:sp>
        <p:nvSpPr>
          <p:cNvPr id="3" name="Content Placeholder 2">
            <a:extLst>
              <a:ext uri="{FF2B5EF4-FFF2-40B4-BE49-F238E27FC236}">
                <a16:creationId xmlns:a16="http://schemas.microsoft.com/office/drawing/2014/main" id="{5A4E5C42-23DD-3321-74C7-AD1EDAA7675C}"/>
              </a:ext>
            </a:extLst>
          </p:cNvPr>
          <p:cNvSpPr>
            <a:spLocks noGrp="1"/>
          </p:cNvSpPr>
          <p:nvPr>
            <p:ph idx="1"/>
          </p:nvPr>
        </p:nvSpPr>
        <p:spPr>
          <a:xfrm>
            <a:off x="1069848" y="1293707"/>
            <a:ext cx="8029764" cy="5249333"/>
          </a:xfrm>
        </p:spPr>
        <p:txBody>
          <a:bodyPr>
            <a:normAutofit/>
          </a:bodyPr>
          <a:lstStyle/>
          <a:p>
            <a:r>
              <a:rPr lang="en-US" b="1" dirty="0"/>
              <a:t>Problems</a:t>
            </a:r>
          </a:p>
          <a:p>
            <a:pPr lvl="1"/>
            <a:r>
              <a:rPr lang="en-US" dirty="0"/>
              <a:t>The large cent is getting too expensive to mint… and was the only real profit center.</a:t>
            </a:r>
          </a:p>
          <a:p>
            <a:pPr lvl="1"/>
            <a:r>
              <a:rPr lang="en-US" dirty="0"/>
              <a:t>The large cent is also annoying to consumers due to its size.</a:t>
            </a:r>
          </a:p>
          <a:p>
            <a:pPr lvl="1"/>
            <a:r>
              <a:rPr lang="en-US" dirty="0"/>
              <a:t>Many non-US coins were in circulation in the 1850’s, which was becoming a nuisance to “modern” commerce.</a:t>
            </a:r>
          </a:p>
          <a:p>
            <a:r>
              <a:rPr lang="en-US" b="1" dirty="0"/>
              <a:t>Coinage Act of 1857</a:t>
            </a:r>
          </a:p>
          <a:p>
            <a:pPr lvl="1"/>
            <a:r>
              <a:rPr lang="en-US" dirty="0"/>
              <a:t>The new small cent authorized.</a:t>
            </a:r>
          </a:p>
          <a:p>
            <a:pPr lvl="1"/>
            <a:r>
              <a:rPr lang="en-US" dirty="0"/>
              <a:t>Mint authorized to exchange the new cents for foreign silver.</a:t>
            </a:r>
          </a:p>
          <a:p>
            <a:r>
              <a:rPr lang="en-US" b="1" dirty="0"/>
              <a:t>Major Changes</a:t>
            </a:r>
          </a:p>
          <a:p>
            <a:pPr lvl="1"/>
            <a:r>
              <a:rPr lang="en-US" dirty="0"/>
              <a:t>Drains massive quantities of foreign coins (over $3 million in the first year) and puts a lot of small cents into circulation.</a:t>
            </a:r>
          </a:p>
          <a:p>
            <a:pPr lvl="1"/>
            <a:r>
              <a:rPr lang="en-US" dirty="0"/>
              <a:t>Drains most large cents from circulation and many are melted.</a:t>
            </a:r>
          </a:p>
        </p:txBody>
      </p:sp>
      <p:pic>
        <p:nvPicPr>
          <p:cNvPr id="15" name="Picture 14" descr="A close-up of the front and the back of a coin&#10;&#10;AI-generated content may be incorrect.">
            <a:extLst>
              <a:ext uri="{FF2B5EF4-FFF2-40B4-BE49-F238E27FC236}">
                <a16:creationId xmlns:a16="http://schemas.microsoft.com/office/drawing/2014/main" id="{5B7C55F4-D446-C2F4-7BEB-6AF3BDA03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067" y="2196738"/>
            <a:ext cx="2626765" cy="1313383"/>
          </a:xfrm>
          <a:prstGeom prst="rect">
            <a:avLst/>
          </a:prstGeom>
        </p:spPr>
      </p:pic>
      <p:sp>
        <p:nvSpPr>
          <p:cNvPr id="16" name="TextBox 15">
            <a:extLst>
              <a:ext uri="{FF2B5EF4-FFF2-40B4-BE49-F238E27FC236}">
                <a16:creationId xmlns:a16="http://schemas.microsoft.com/office/drawing/2014/main" id="{C94BCCE1-39F9-A81F-1A70-CAC013759593}"/>
              </a:ext>
            </a:extLst>
          </p:cNvPr>
          <p:cNvSpPr txBox="1"/>
          <p:nvPr/>
        </p:nvSpPr>
        <p:spPr>
          <a:xfrm>
            <a:off x="9430275" y="1177047"/>
            <a:ext cx="2466348" cy="923330"/>
          </a:xfrm>
          <a:prstGeom prst="rect">
            <a:avLst/>
          </a:prstGeom>
          <a:noFill/>
        </p:spPr>
        <p:txBody>
          <a:bodyPr wrap="square" rtlCol="0">
            <a:spAutoFit/>
          </a:bodyPr>
          <a:lstStyle/>
          <a:p>
            <a:pPr algn="ctr"/>
            <a:r>
              <a:rPr lang="en-US" dirty="0"/>
              <a:t>Flying Eagle</a:t>
            </a:r>
          </a:p>
          <a:p>
            <a:pPr algn="ctr"/>
            <a:r>
              <a:rPr lang="en-US" dirty="0"/>
              <a:t>(1856-1858)</a:t>
            </a:r>
          </a:p>
          <a:p>
            <a:pPr algn="ctr"/>
            <a:r>
              <a:rPr lang="en-US" dirty="0"/>
              <a:t>42 million</a:t>
            </a:r>
          </a:p>
        </p:txBody>
      </p:sp>
      <p:sp>
        <p:nvSpPr>
          <p:cNvPr id="17" name="TextBox 16">
            <a:extLst>
              <a:ext uri="{FF2B5EF4-FFF2-40B4-BE49-F238E27FC236}">
                <a16:creationId xmlns:a16="http://schemas.microsoft.com/office/drawing/2014/main" id="{161AAA6E-7932-11A4-8103-0E69748B9093}"/>
              </a:ext>
            </a:extLst>
          </p:cNvPr>
          <p:cNvSpPr txBox="1"/>
          <p:nvPr/>
        </p:nvSpPr>
        <p:spPr>
          <a:xfrm>
            <a:off x="9430275" y="3606482"/>
            <a:ext cx="2466348" cy="646331"/>
          </a:xfrm>
          <a:prstGeom prst="rect">
            <a:avLst/>
          </a:prstGeom>
          <a:noFill/>
        </p:spPr>
        <p:txBody>
          <a:bodyPr wrap="square" rtlCol="0">
            <a:spAutoFit/>
          </a:bodyPr>
          <a:lstStyle/>
          <a:p>
            <a:pPr algn="ctr"/>
            <a:r>
              <a:rPr lang="en-US" dirty="0"/>
              <a:t>Indian Head</a:t>
            </a:r>
          </a:p>
          <a:p>
            <a:pPr algn="ctr"/>
            <a:r>
              <a:rPr lang="en-US" dirty="0"/>
              <a:t>(1859-1909)</a:t>
            </a:r>
          </a:p>
        </p:txBody>
      </p:sp>
      <p:pic>
        <p:nvPicPr>
          <p:cNvPr id="18" name="Picture 17" descr="A close-up of the front and the back of a coin&#10;&#10;AI-generated content may be incorrect.">
            <a:extLst>
              <a:ext uri="{FF2B5EF4-FFF2-40B4-BE49-F238E27FC236}">
                <a16:creationId xmlns:a16="http://schemas.microsoft.com/office/drawing/2014/main" id="{830234FB-6A85-2623-AA52-3A3F64BE0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275" y="4384043"/>
            <a:ext cx="2466348" cy="1233174"/>
          </a:xfrm>
          <a:prstGeom prst="rect">
            <a:avLst/>
          </a:prstGeom>
        </p:spPr>
      </p:pic>
    </p:spTree>
    <p:extLst>
      <p:ext uri="{BB962C8B-B14F-4D97-AF65-F5344CB8AC3E}">
        <p14:creationId xmlns:p14="http://schemas.microsoft.com/office/powerpoint/2010/main" val="40776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C302-590A-B048-90DC-467A7F81A6A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14E2949-33CE-27EE-E602-B3C1C992CF05}"/>
              </a:ext>
            </a:extLst>
          </p:cNvPr>
          <p:cNvSpPr/>
          <p:nvPr/>
        </p:nvSpPr>
        <p:spPr>
          <a:xfrm>
            <a:off x="0" y="439276"/>
            <a:ext cx="9099612" cy="80907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DBF6F-6EA0-5C92-9AC2-F7382F869B96}"/>
              </a:ext>
            </a:extLst>
          </p:cNvPr>
          <p:cNvSpPr>
            <a:spLocks noGrp="1"/>
          </p:cNvSpPr>
          <p:nvPr>
            <p:ph type="title"/>
          </p:nvPr>
        </p:nvSpPr>
        <p:spPr>
          <a:xfrm>
            <a:off x="1069848" y="484632"/>
            <a:ext cx="10058400" cy="809075"/>
          </a:xfrm>
          <a:ln>
            <a:noFill/>
          </a:ln>
        </p:spPr>
        <p:txBody>
          <a:bodyPr>
            <a:normAutofit fontScale="90000"/>
          </a:bodyPr>
          <a:lstStyle/>
          <a:p>
            <a:r>
              <a:rPr lang="en-US" dirty="0"/>
              <a:t>Too Many Cents</a:t>
            </a:r>
          </a:p>
        </p:txBody>
      </p:sp>
      <p:sp>
        <p:nvSpPr>
          <p:cNvPr id="3" name="Content Placeholder 2">
            <a:extLst>
              <a:ext uri="{FF2B5EF4-FFF2-40B4-BE49-F238E27FC236}">
                <a16:creationId xmlns:a16="http://schemas.microsoft.com/office/drawing/2014/main" id="{7E1E13DA-13D1-078A-92B7-D897655DC7A7}"/>
              </a:ext>
            </a:extLst>
          </p:cNvPr>
          <p:cNvSpPr>
            <a:spLocks noGrp="1"/>
          </p:cNvSpPr>
          <p:nvPr>
            <p:ph idx="1"/>
          </p:nvPr>
        </p:nvSpPr>
        <p:spPr>
          <a:xfrm>
            <a:off x="1069848" y="1293707"/>
            <a:ext cx="8029764" cy="5249333"/>
          </a:xfrm>
        </p:spPr>
        <p:txBody>
          <a:bodyPr>
            <a:normAutofit/>
          </a:bodyPr>
          <a:lstStyle/>
          <a:p>
            <a:r>
              <a:rPr lang="en-US" b="1" dirty="0"/>
              <a:t>Problems</a:t>
            </a:r>
          </a:p>
          <a:p>
            <a:pPr lvl="1"/>
            <a:r>
              <a:rPr lang="en-US" dirty="0"/>
              <a:t>The small cent was so successful that it became ubiquitous in daily transactions.</a:t>
            </a:r>
          </a:p>
          <a:p>
            <a:pPr lvl="1"/>
            <a:r>
              <a:rPr lang="en-US" dirty="0"/>
              <a:t>There were over 100 million of them in circulation.</a:t>
            </a:r>
          </a:p>
          <a:p>
            <a:pPr lvl="1"/>
            <a:r>
              <a:rPr lang="en-US" dirty="0"/>
              <a:t>Those who considered copper to not be “real money” campaigned against them.</a:t>
            </a:r>
          </a:p>
          <a:p>
            <a:r>
              <a:rPr lang="en-US" b="1" dirty="0"/>
              <a:t>Coinage Act of 1860</a:t>
            </a:r>
          </a:p>
          <a:p>
            <a:pPr lvl="1"/>
            <a:r>
              <a:rPr lang="en-US" dirty="0"/>
              <a:t>Copper cents are only considered legal tender for up to 4 cents per transaction!</a:t>
            </a:r>
          </a:p>
          <a:p>
            <a:pPr lvl="1"/>
            <a:r>
              <a:rPr lang="en-US" dirty="0"/>
              <a:t>While many accepted them anyway, merchants could reject cents if they wanted to.</a:t>
            </a:r>
          </a:p>
          <a:p>
            <a:r>
              <a:rPr lang="en-US" dirty="0"/>
              <a:t>Confusion and disagreement abounds on the use of cents.</a:t>
            </a:r>
          </a:p>
          <a:p>
            <a:pPr marL="0" indent="0">
              <a:buNone/>
            </a:pPr>
            <a:endParaRPr lang="en-US" dirty="0"/>
          </a:p>
        </p:txBody>
      </p:sp>
      <p:pic>
        <p:nvPicPr>
          <p:cNvPr id="15" name="Picture 14" descr="A close-up of the front and the back of a coin&#10;&#10;AI-generated content may be incorrect.">
            <a:extLst>
              <a:ext uri="{FF2B5EF4-FFF2-40B4-BE49-F238E27FC236}">
                <a16:creationId xmlns:a16="http://schemas.microsoft.com/office/drawing/2014/main" id="{5918DA1D-269F-E745-59B8-F5B8299C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067" y="2196738"/>
            <a:ext cx="2626765" cy="1313383"/>
          </a:xfrm>
          <a:prstGeom prst="rect">
            <a:avLst/>
          </a:prstGeom>
        </p:spPr>
      </p:pic>
      <p:sp>
        <p:nvSpPr>
          <p:cNvPr id="16" name="TextBox 15">
            <a:extLst>
              <a:ext uri="{FF2B5EF4-FFF2-40B4-BE49-F238E27FC236}">
                <a16:creationId xmlns:a16="http://schemas.microsoft.com/office/drawing/2014/main" id="{86EE488C-50A4-F1EB-66F7-E37484829861}"/>
              </a:ext>
            </a:extLst>
          </p:cNvPr>
          <p:cNvSpPr txBox="1"/>
          <p:nvPr/>
        </p:nvSpPr>
        <p:spPr>
          <a:xfrm>
            <a:off x="9430275" y="1177047"/>
            <a:ext cx="2466348" cy="923330"/>
          </a:xfrm>
          <a:prstGeom prst="rect">
            <a:avLst/>
          </a:prstGeom>
          <a:noFill/>
        </p:spPr>
        <p:txBody>
          <a:bodyPr wrap="square" rtlCol="0">
            <a:spAutoFit/>
          </a:bodyPr>
          <a:lstStyle/>
          <a:p>
            <a:pPr algn="ctr"/>
            <a:r>
              <a:rPr lang="en-US" dirty="0"/>
              <a:t>Flying Eagle</a:t>
            </a:r>
          </a:p>
          <a:p>
            <a:pPr algn="ctr"/>
            <a:r>
              <a:rPr lang="en-US" dirty="0"/>
              <a:t>(1856-1858)</a:t>
            </a:r>
          </a:p>
          <a:p>
            <a:pPr algn="ctr"/>
            <a:r>
              <a:rPr lang="en-US" dirty="0"/>
              <a:t>42 million</a:t>
            </a:r>
          </a:p>
        </p:txBody>
      </p:sp>
      <p:sp>
        <p:nvSpPr>
          <p:cNvPr id="17" name="TextBox 16">
            <a:extLst>
              <a:ext uri="{FF2B5EF4-FFF2-40B4-BE49-F238E27FC236}">
                <a16:creationId xmlns:a16="http://schemas.microsoft.com/office/drawing/2014/main" id="{493F8ADC-FE67-379B-0DFA-CDBE46BFE4FD}"/>
              </a:ext>
            </a:extLst>
          </p:cNvPr>
          <p:cNvSpPr txBox="1"/>
          <p:nvPr/>
        </p:nvSpPr>
        <p:spPr>
          <a:xfrm>
            <a:off x="9430275" y="3606482"/>
            <a:ext cx="2466348" cy="646331"/>
          </a:xfrm>
          <a:prstGeom prst="rect">
            <a:avLst/>
          </a:prstGeom>
          <a:noFill/>
        </p:spPr>
        <p:txBody>
          <a:bodyPr wrap="square" rtlCol="0">
            <a:spAutoFit/>
          </a:bodyPr>
          <a:lstStyle/>
          <a:p>
            <a:pPr algn="ctr"/>
            <a:r>
              <a:rPr lang="en-US" dirty="0"/>
              <a:t>Indian Head</a:t>
            </a:r>
          </a:p>
          <a:p>
            <a:pPr algn="ctr"/>
            <a:r>
              <a:rPr lang="en-US" dirty="0"/>
              <a:t>(1859-1909)</a:t>
            </a:r>
          </a:p>
        </p:txBody>
      </p:sp>
      <p:pic>
        <p:nvPicPr>
          <p:cNvPr id="18" name="Picture 17" descr="A close-up of the front and the back of a coin&#10;&#10;AI-generated content may be incorrect.">
            <a:extLst>
              <a:ext uri="{FF2B5EF4-FFF2-40B4-BE49-F238E27FC236}">
                <a16:creationId xmlns:a16="http://schemas.microsoft.com/office/drawing/2014/main" id="{57F5A944-CCCC-8D65-2CD2-949BA5560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275" y="4384043"/>
            <a:ext cx="2466348" cy="1233174"/>
          </a:xfrm>
          <a:prstGeom prst="rect">
            <a:avLst/>
          </a:prstGeom>
        </p:spPr>
      </p:pic>
    </p:spTree>
    <p:extLst>
      <p:ext uri="{BB962C8B-B14F-4D97-AF65-F5344CB8AC3E}">
        <p14:creationId xmlns:p14="http://schemas.microsoft.com/office/powerpoint/2010/main" val="707154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TM03090434[[fn=Wood Type]]</Template>
  <TotalTime>392</TotalTime>
  <Words>2290</Words>
  <Application>Microsoft Office PowerPoint</Application>
  <PresentationFormat>Widescreen</PresentationFormat>
  <Paragraphs>588</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Calibri</vt:lpstr>
      <vt:lpstr>Rockwell</vt:lpstr>
      <vt:lpstr>Rockwell Condensed</vt:lpstr>
      <vt:lpstr>Wingdings</vt:lpstr>
      <vt:lpstr>Wood Type</vt:lpstr>
      <vt:lpstr>Odd Denominations</vt:lpstr>
      <vt:lpstr>US Drama in Coinage</vt:lpstr>
      <vt:lpstr>PowerPoint Presentation</vt:lpstr>
      <vt:lpstr>PowerPoint Presentation</vt:lpstr>
      <vt:lpstr>Half Cent</vt:lpstr>
      <vt:lpstr>Rushing Problems</vt:lpstr>
      <vt:lpstr>3 Cent Silver</vt:lpstr>
      <vt:lpstr>The Small Cent</vt:lpstr>
      <vt:lpstr>Too Many Cents</vt:lpstr>
      <vt:lpstr>The Civil War</vt:lpstr>
      <vt:lpstr>2 Cent Bronze</vt:lpstr>
      <vt:lpstr>3 Cent Nickel</vt:lpstr>
      <vt:lpstr>Why not Take 5?</vt:lpstr>
      <vt:lpstr>The Comstock Lode</vt:lpstr>
      <vt:lpstr>20 Cent Silver</vt:lpstr>
      <vt:lpstr>The Colorado Silver Boom</vt:lpstr>
      <vt:lpstr>The Odd Denominations</vt:lpstr>
      <vt:lpstr>Size Comparison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DAngelo</dc:creator>
  <cp:lastModifiedBy>Stephen DAngelo</cp:lastModifiedBy>
  <cp:revision>9</cp:revision>
  <dcterms:created xsi:type="dcterms:W3CDTF">2026-02-08T13:04:52Z</dcterms:created>
  <dcterms:modified xsi:type="dcterms:W3CDTF">2026-03-27T01:19:59Z</dcterms:modified>
</cp:coreProperties>
</file>