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8" r:id="rId4"/>
  </p:sldMasterIdLst>
  <p:notesMasterIdLst>
    <p:notesMasterId r:id="rId26"/>
  </p:notesMasterIdLst>
  <p:handoutMasterIdLst>
    <p:handoutMasterId r:id="rId27"/>
  </p:handoutMasterIdLst>
  <p:sldIdLst>
    <p:sldId id="410" r:id="rId5"/>
    <p:sldId id="383" r:id="rId6"/>
    <p:sldId id="412" r:id="rId7"/>
    <p:sldId id="413" r:id="rId8"/>
    <p:sldId id="414" r:id="rId9"/>
    <p:sldId id="423" r:id="rId10"/>
    <p:sldId id="424" r:id="rId11"/>
    <p:sldId id="415" r:id="rId12"/>
    <p:sldId id="389" r:id="rId13"/>
    <p:sldId id="417" r:id="rId14"/>
    <p:sldId id="418" r:id="rId15"/>
    <p:sldId id="419" r:id="rId16"/>
    <p:sldId id="411" r:id="rId17"/>
    <p:sldId id="416" r:id="rId18"/>
    <p:sldId id="420" r:id="rId19"/>
    <p:sldId id="425" r:id="rId20"/>
    <p:sldId id="421" r:id="rId21"/>
    <p:sldId id="391" r:id="rId22"/>
    <p:sldId id="404" r:id="rId23"/>
    <p:sldId id="422" r:id="rId24"/>
    <p:sldId id="39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8A107856-5554-42FB-B03E-39F5DBC370B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6327" autoAdjust="0"/>
  </p:normalViewPr>
  <p:slideViewPr>
    <p:cSldViewPr snapToGrid="0">
      <p:cViewPr varScale="1">
        <p:scale>
          <a:sx n="112" d="100"/>
          <a:sy n="112" d="100"/>
        </p:scale>
        <p:origin x="552" y="9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howGuides="1">
      <p:cViewPr varScale="1">
        <p:scale>
          <a:sx n="58" d="100"/>
          <a:sy n="58" d="100"/>
        </p:scale>
        <p:origin x="3240" y="6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8F6756E-81DA-9FAC-70D8-556F658BDDA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EBEDD12-BCD5-485B-BCBC-34BB01D7923C}" type="datetimeFigureOut">
              <a:rPr lang="en-US" smtClean="0"/>
              <a:t>5/17/2024</a:t>
            </a:fld>
            <a:endParaRPr lang="en-US" dirty="0"/>
          </a:p>
        </p:txBody>
      </p:sp>
      <p:sp>
        <p:nvSpPr>
          <p:cNvPr id="6" name="Slide Number Placeholder 5">
            <a:extLst>
              <a:ext uri="{FF2B5EF4-FFF2-40B4-BE49-F238E27FC236}">
                <a16:creationId xmlns:a16="http://schemas.microsoft.com/office/drawing/2014/main" id="{A771D415-D05A-7067-CCD3-457153D96C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2C230DF-5933-439D-898F-38E9AC9BA688}" type="slidenum">
              <a:rPr lang="en-US" smtClean="0"/>
              <a:t>‹#›</a:t>
            </a:fld>
            <a:endParaRPr lang="en-US" dirty="0"/>
          </a:p>
        </p:txBody>
      </p:sp>
      <p:sp>
        <p:nvSpPr>
          <p:cNvPr id="7" name="Footer Placeholder 6">
            <a:extLst>
              <a:ext uri="{FF2B5EF4-FFF2-40B4-BE49-F238E27FC236}">
                <a16:creationId xmlns:a16="http://schemas.microsoft.com/office/drawing/2014/main" id="{B97095E3-54D2-CFD2-4F49-7536FC8641D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8" name="Header Placeholder 7">
            <a:extLst>
              <a:ext uri="{FF2B5EF4-FFF2-40B4-BE49-F238E27FC236}">
                <a16:creationId xmlns:a16="http://schemas.microsoft.com/office/drawing/2014/main" id="{521EE01A-C0B5-5ECF-96DD-768F86AA15C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Tree>
    <p:extLst>
      <p:ext uri="{BB962C8B-B14F-4D97-AF65-F5344CB8AC3E}">
        <p14:creationId xmlns:p14="http://schemas.microsoft.com/office/powerpoint/2010/main" val="26532284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E7A52F-9D89-7442-A8E9-48D1527B5F6B}" type="datetimeFigureOut">
              <a:rPr lang="en-US" smtClean="0"/>
              <a:t>5/17/2024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9C7E07-3C67-C64C-8DA0-0404F6303970}" type="slidenum">
              <a:rPr lang="en-US" smtClean="0"/>
              <a:t>‹#›</a:t>
            </a:fld>
            <a:endParaRPr lang="en-US" dirty="0"/>
          </a:p>
        </p:txBody>
      </p:sp>
    </p:spTree>
    <p:extLst>
      <p:ext uri="{BB962C8B-B14F-4D97-AF65-F5344CB8AC3E}">
        <p14:creationId xmlns:p14="http://schemas.microsoft.com/office/powerpoint/2010/main" val="40325283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1</a:t>
            </a:fld>
            <a:endParaRPr lang="en-US" dirty="0"/>
          </a:p>
        </p:txBody>
      </p:sp>
    </p:spTree>
    <p:extLst>
      <p:ext uri="{BB962C8B-B14F-4D97-AF65-F5344CB8AC3E}">
        <p14:creationId xmlns:p14="http://schemas.microsoft.com/office/powerpoint/2010/main" val="10924538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10</a:t>
            </a:fld>
            <a:endParaRPr lang="en-US" dirty="0"/>
          </a:p>
        </p:txBody>
      </p:sp>
    </p:spTree>
    <p:extLst>
      <p:ext uri="{BB962C8B-B14F-4D97-AF65-F5344CB8AC3E}">
        <p14:creationId xmlns:p14="http://schemas.microsoft.com/office/powerpoint/2010/main" val="31024756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11</a:t>
            </a:fld>
            <a:endParaRPr lang="en-US" dirty="0"/>
          </a:p>
        </p:txBody>
      </p:sp>
    </p:spTree>
    <p:extLst>
      <p:ext uri="{BB962C8B-B14F-4D97-AF65-F5344CB8AC3E}">
        <p14:creationId xmlns:p14="http://schemas.microsoft.com/office/powerpoint/2010/main" val="38428494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12</a:t>
            </a:fld>
            <a:endParaRPr lang="en-US" dirty="0"/>
          </a:p>
        </p:txBody>
      </p:sp>
    </p:spTree>
    <p:extLst>
      <p:ext uri="{BB962C8B-B14F-4D97-AF65-F5344CB8AC3E}">
        <p14:creationId xmlns:p14="http://schemas.microsoft.com/office/powerpoint/2010/main" val="4932585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13</a:t>
            </a:fld>
            <a:endParaRPr lang="en-US" dirty="0"/>
          </a:p>
        </p:txBody>
      </p:sp>
    </p:spTree>
    <p:extLst>
      <p:ext uri="{BB962C8B-B14F-4D97-AF65-F5344CB8AC3E}">
        <p14:creationId xmlns:p14="http://schemas.microsoft.com/office/powerpoint/2010/main" val="8156225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14</a:t>
            </a:fld>
            <a:endParaRPr lang="en-US" dirty="0"/>
          </a:p>
        </p:txBody>
      </p:sp>
    </p:spTree>
    <p:extLst>
      <p:ext uri="{BB962C8B-B14F-4D97-AF65-F5344CB8AC3E}">
        <p14:creationId xmlns:p14="http://schemas.microsoft.com/office/powerpoint/2010/main" val="38206330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15</a:t>
            </a:fld>
            <a:endParaRPr lang="en-US" dirty="0"/>
          </a:p>
        </p:txBody>
      </p:sp>
    </p:spTree>
    <p:extLst>
      <p:ext uri="{BB962C8B-B14F-4D97-AF65-F5344CB8AC3E}">
        <p14:creationId xmlns:p14="http://schemas.microsoft.com/office/powerpoint/2010/main" val="6096334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16</a:t>
            </a:fld>
            <a:endParaRPr lang="en-US" dirty="0"/>
          </a:p>
        </p:txBody>
      </p:sp>
    </p:spTree>
    <p:extLst>
      <p:ext uri="{BB962C8B-B14F-4D97-AF65-F5344CB8AC3E}">
        <p14:creationId xmlns:p14="http://schemas.microsoft.com/office/powerpoint/2010/main" val="14606474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17</a:t>
            </a:fld>
            <a:endParaRPr lang="en-US" dirty="0"/>
          </a:p>
        </p:txBody>
      </p:sp>
    </p:spTree>
    <p:extLst>
      <p:ext uri="{BB962C8B-B14F-4D97-AF65-F5344CB8AC3E}">
        <p14:creationId xmlns:p14="http://schemas.microsoft.com/office/powerpoint/2010/main" val="30554420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18</a:t>
            </a:fld>
            <a:endParaRPr lang="en-US" dirty="0"/>
          </a:p>
        </p:txBody>
      </p:sp>
    </p:spTree>
    <p:extLst>
      <p:ext uri="{BB962C8B-B14F-4D97-AF65-F5344CB8AC3E}">
        <p14:creationId xmlns:p14="http://schemas.microsoft.com/office/powerpoint/2010/main" val="39082765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19</a:t>
            </a:fld>
            <a:endParaRPr lang="en-US" dirty="0"/>
          </a:p>
        </p:txBody>
      </p:sp>
    </p:spTree>
    <p:extLst>
      <p:ext uri="{BB962C8B-B14F-4D97-AF65-F5344CB8AC3E}">
        <p14:creationId xmlns:p14="http://schemas.microsoft.com/office/powerpoint/2010/main" val="6345968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2</a:t>
            </a:fld>
            <a:endParaRPr lang="en-US" dirty="0"/>
          </a:p>
        </p:txBody>
      </p:sp>
    </p:spTree>
    <p:extLst>
      <p:ext uri="{BB962C8B-B14F-4D97-AF65-F5344CB8AC3E}">
        <p14:creationId xmlns:p14="http://schemas.microsoft.com/office/powerpoint/2010/main" val="31134168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20</a:t>
            </a:fld>
            <a:endParaRPr lang="en-US" dirty="0"/>
          </a:p>
        </p:txBody>
      </p:sp>
    </p:spTree>
    <p:extLst>
      <p:ext uri="{BB962C8B-B14F-4D97-AF65-F5344CB8AC3E}">
        <p14:creationId xmlns:p14="http://schemas.microsoft.com/office/powerpoint/2010/main" val="6504018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21</a:t>
            </a:fld>
            <a:endParaRPr lang="en-US" dirty="0"/>
          </a:p>
        </p:txBody>
      </p:sp>
    </p:spTree>
    <p:extLst>
      <p:ext uri="{BB962C8B-B14F-4D97-AF65-F5344CB8AC3E}">
        <p14:creationId xmlns:p14="http://schemas.microsoft.com/office/powerpoint/2010/main" val="17659231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3</a:t>
            </a:fld>
            <a:endParaRPr lang="en-US" dirty="0"/>
          </a:p>
        </p:txBody>
      </p:sp>
    </p:spTree>
    <p:extLst>
      <p:ext uri="{BB962C8B-B14F-4D97-AF65-F5344CB8AC3E}">
        <p14:creationId xmlns:p14="http://schemas.microsoft.com/office/powerpoint/2010/main" val="1632283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4</a:t>
            </a:fld>
            <a:endParaRPr lang="en-US" dirty="0"/>
          </a:p>
        </p:txBody>
      </p:sp>
    </p:spTree>
    <p:extLst>
      <p:ext uri="{BB962C8B-B14F-4D97-AF65-F5344CB8AC3E}">
        <p14:creationId xmlns:p14="http://schemas.microsoft.com/office/powerpoint/2010/main" val="28261542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5</a:t>
            </a:fld>
            <a:endParaRPr lang="en-US" dirty="0"/>
          </a:p>
        </p:txBody>
      </p:sp>
    </p:spTree>
    <p:extLst>
      <p:ext uri="{BB962C8B-B14F-4D97-AF65-F5344CB8AC3E}">
        <p14:creationId xmlns:p14="http://schemas.microsoft.com/office/powerpoint/2010/main" val="30673133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6</a:t>
            </a:fld>
            <a:endParaRPr lang="en-US" dirty="0"/>
          </a:p>
        </p:txBody>
      </p:sp>
    </p:spTree>
    <p:extLst>
      <p:ext uri="{BB962C8B-B14F-4D97-AF65-F5344CB8AC3E}">
        <p14:creationId xmlns:p14="http://schemas.microsoft.com/office/powerpoint/2010/main" val="40882028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7</a:t>
            </a:fld>
            <a:endParaRPr lang="en-US" dirty="0"/>
          </a:p>
        </p:txBody>
      </p:sp>
    </p:spTree>
    <p:extLst>
      <p:ext uri="{BB962C8B-B14F-4D97-AF65-F5344CB8AC3E}">
        <p14:creationId xmlns:p14="http://schemas.microsoft.com/office/powerpoint/2010/main" val="21419101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8</a:t>
            </a:fld>
            <a:endParaRPr lang="en-US" dirty="0"/>
          </a:p>
        </p:txBody>
      </p:sp>
    </p:spTree>
    <p:extLst>
      <p:ext uri="{BB962C8B-B14F-4D97-AF65-F5344CB8AC3E}">
        <p14:creationId xmlns:p14="http://schemas.microsoft.com/office/powerpoint/2010/main" val="26004890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9</a:t>
            </a:fld>
            <a:endParaRPr lang="en-US" dirty="0"/>
          </a:p>
        </p:txBody>
      </p:sp>
    </p:spTree>
    <p:extLst>
      <p:ext uri="{BB962C8B-B14F-4D97-AF65-F5344CB8AC3E}">
        <p14:creationId xmlns:p14="http://schemas.microsoft.com/office/powerpoint/2010/main" val="35762480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6987D-0137-DE42-B76B-FF621E808D90}"/>
              </a:ext>
            </a:extLst>
          </p:cNvPr>
          <p:cNvSpPr>
            <a:spLocks noGrp="1"/>
          </p:cNvSpPr>
          <p:nvPr>
            <p:ph type="ctrTitle" hasCustomPrompt="1"/>
          </p:nvPr>
        </p:nvSpPr>
        <p:spPr>
          <a:xfrm>
            <a:off x="6309904" y="411479"/>
            <a:ext cx="5486400" cy="3291840"/>
          </a:xfrm>
          <a:prstGeom prst="rect">
            <a:avLst/>
          </a:prstGeom>
        </p:spPr>
        <p:txBody>
          <a:bodyPr lIns="0" tIns="0" rIns="0" bIns="0" anchor="b">
            <a:noAutofit/>
          </a:bodyPr>
          <a:lstStyle>
            <a:lvl1pPr algn="l">
              <a:lnSpc>
                <a:spcPct val="80000"/>
              </a:lnSpc>
              <a:defRPr sz="6000" b="1" i="0" spc="100" baseline="0">
                <a:solidFill>
                  <a:schemeClr val="bg1"/>
                </a:solidFill>
                <a:latin typeface="+mj-lt"/>
              </a:defRPr>
            </a:lvl1pPr>
          </a:lstStyle>
          <a:p>
            <a:r>
              <a:rPr lang="en-US" dirty="0"/>
              <a:t>Click to add title </a:t>
            </a:r>
          </a:p>
        </p:txBody>
      </p:sp>
      <p:grpSp>
        <p:nvGrpSpPr>
          <p:cNvPr id="9" name="Group 8">
            <a:extLst>
              <a:ext uri="{FF2B5EF4-FFF2-40B4-BE49-F238E27FC236}">
                <a16:creationId xmlns:a16="http://schemas.microsoft.com/office/drawing/2014/main" id="{C26C18C3-ED25-DD4B-BA72-24932D54DE37}"/>
              </a:ext>
              <a:ext uri="{C183D7F6-B498-43B3-948B-1728B52AA6E4}">
                <adec:decorative xmlns:adec="http://schemas.microsoft.com/office/drawing/2017/decorative" val="1"/>
              </a:ext>
            </a:extLst>
          </p:cNvPr>
          <p:cNvGrpSpPr>
            <a:grpSpLocks/>
          </p:cNvGrpSpPr>
          <p:nvPr userDrawn="1"/>
        </p:nvGrpSpPr>
        <p:grpSpPr bwMode="auto">
          <a:xfrm>
            <a:off x="1" y="758752"/>
            <a:ext cx="6099248" cy="6099248"/>
            <a:chOff x="0" y="12289"/>
            <a:chExt cx="3550" cy="3551"/>
          </a:xfrm>
        </p:grpSpPr>
        <p:sp>
          <p:nvSpPr>
            <p:cNvPr id="10" name="Freeform 9">
              <a:extLst>
                <a:ext uri="{FF2B5EF4-FFF2-40B4-BE49-F238E27FC236}">
                  <a16:creationId xmlns:a16="http://schemas.microsoft.com/office/drawing/2014/main" id="{C07CC263-2515-F147-8CC5-F8E9FF9FA8E4}"/>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1" name="Freeform 10">
              <a:extLst>
                <a:ext uri="{FF2B5EF4-FFF2-40B4-BE49-F238E27FC236}">
                  <a16:creationId xmlns:a16="http://schemas.microsoft.com/office/drawing/2014/main" id="{43B40037-7481-524B-8685-404D965690F2}"/>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2" name="Freeform 11">
              <a:extLst>
                <a:ext uri="{FF2B5EF4-FFF2-40B4-BE49-F238E27FC236}">
                  <a16:creationId xmlns:a16="http://schemas.microsoft.com/office/drawing/2014/main" id="{7B759713-8408-EE47-9394-3DA6F5E4B624}"/>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cxnSp>
        <p:nvCxnSpPr>
          <p:cNvPr id="13" name="Straight Connector 12">
            <a:extLst>
              <a:ext uri="{FF2B5EF4-FFF2-40B4-BE49-F238E27FC236}">
                <a16:creationId xmlns:a16="http://schemas.microsoft.com/office/drawing/2014/main" id="{A69706A2-3726-FE4E-B923-E75D48597816}"/>
              </a:ext>
              <a:ext uri="{C183D7F6-B498-43B3-948B-1728B52AA6E4}">
                <adec:decorative xmlns:adec="http://schemas.microsoft.com/office/drawing/2017/decorative" val="1"/>
              </a:ext>
            </a:extLst>
          </p:cNvPr>
          <p:cNvCxnSpPr>
            <a:cxnSpLocks/>
          </p:cNvCxnSpPr>
          <p:nvPr userDrawn="1"/>
        </p:nvCxnSpPr>
        <p:spPr>
          <a:xfrm>
            <a:off x="6309360" y="3950208"/>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413275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Content and Table">
    <p:bg>
      <p:bgPr>
        <a:solidFill>
          <a:schemeClr val="tx1"/>
        </a:solid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3661409" y="4661717"/>
            <a:ext cx="7936230" cy="1380760"/>
          </a:xfrm>
          <a:prstGeom prst="rect">
            <a:avLst/>
          </a:prstGeom>
        </p:spPr>
        <p:txBody>
          <a:bodyPr lIns="0" tIns="0" rIns="0" bIns="0" anchor="b" anchorCtr="0">
            <a:noAutofit/>
          </a:bodyPr>
          <a:lstStyle>
            <a:lvl1pPr>
              <a:defRPr sz="4400" b="1" i="0">
                <a:solidFill>
                  <a:schemeClr val="bg1"/>
                </a:solidFill>
                <a:latin typeface="+mj-lt"/>
              </a:defRPr>
            </a:lvl1pPr>
          </a:lstStyle>
          <a:p>
            <a:r>
              <a:rPr lang="en-US" dirty="0"/>
              <a:t>Click to add title </a:t>
            </a: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3670935" y="631317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7" name="Content Placeholder 5">
            <a:extLst>
              <a:ext uri="{FF2B5EF4-FFF2-40B4-BE49-F238E27FC236}">
                <a16:creationId xmlns:a16="http://schemas.microsoft.com/office/drawing/2014/main" id="{8007FA9C-C4D5-89EC-C457-5F329A338E1E}"/>
              </a:ext>
            </a:extLst>
          </p:cNvPr>
          <p:cNvSpPr>
            <a:spLocks noGrp="1"/>
          </p:cNvSpPr>
          <p:nvPr>
            <p:ph sz="quarter" idx="14" hasCustomPrompt="1"/>
          </p:nvPr>
        </p:nvSpPr>
        <p:spPr>
          <a:xfrm>
            <a:off x="603885" y="584005"/>
            <a:ext cx="2825115" cy="3999060"/>
          </a:xfrm>
        </p:spPr>
        <p:txBody>
          <a:bodyPr lIns="0" tIns="274320">
            <a:normAutofit/>
          </a:bodyPr>
          <a:lstStyle>
            <a:lvl1pPr marL="0" indent="0">
              <a:spcBef>
                <a:spcPts val="1800"/>
              </a:spcBef>
              <a:buFont typeface="Arial" panose="020B0604020202020204" pitchFamily="34" charset="0"/>
              <a:buNone/>
              <a:defRPr sz="2000"/>
            </a:lvl1pPr>
            <a:lvl2pPr marL="457200" indent="0">
              <a:spcBef>
                <a:spcPts val="1800"/>
              </a:spcBef>
              <a:buNone/>
              <a:defRPr sz="2000"/>
            </a:lvl2pPr>
            <a:lvl3pPr marL="914400" indent="0">
              <a:spcBef>
                <a:spcPts val="1800"/>
              </a:spcBef>
              <a:buNone/>
              <a:defRPr sz="2000"/>
            </a:lvl3pPr>
            <a:lvl4pPr marL="1371600" indent="0">
              <a:spcBef>
                <a:spcPts val="1800"/>
              </a:spcBef>
              <a:buNone/>
              <a:defRPr sz="2000"/>
            </a:lvl4pPr>
            <a:lvl5pPr marL="1828800" indent="0">
              <a:spcBef>
                <a:spcPts val="1800"/>
              </a:spcBef>
              <a:buNone/>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5BCAAA28-C292-C527-AD35-90836B8BB978}"/>
              </a:ext>
            </a:extLst>
          </p:cNvPr>
          <p:cNvSpPr>
            <a:spLocks noGrp="1"/>
          </p:cNvSpPr>
          <p:nvPr>
            <p:ph sz="quarter" idx="13" hasCustomPrompt="1"/>
          </p:nvPr>
        </p:nvSpPr>
        <p:spPr>
          <a:xfrm>
            <a:off x="3670934" y="584005"/>
            <a:ext cx="7926705" cy="3999060"/>
          </a:xfrm>
        </p:spPr>
        <p:txBody>
          <a:bodyPr lIns="0">
            <a:normAutofit/>
          </a:bodyPr>
          <a:lstStyle>
            <a:lvl1pPr marL="0" indent="0">
              <a:spcBef>
                <a:spcPts val="1800"/>
              </a:spcBef>
              <a:buNone/>
              <a:defRPr sz="2000"/>
            </a:lvl1pPr>
            <a:lvl2pPr>
              <a:spcBef>
                <a:spcPts val="600"/>
              </a:spcBef>
              <a:defRPr sz="2000"/>
            </a:lvl2pPr>
            <a:lvl3pPr>
              <a:spcBef>
                <a:spcPts val="1800"/>
              </a:spcBef>
              <a:defRPr sz="2000"/>
            </a:lvl3pPr>
            <a:lvl4pPr>
              <a:spcBef>
                <a:spcPts val="1800"/>
              </a:spcBef>
              <a:defRPr sz="2000"/>
            </a:lvl4pPr>
            <a:lvl5pPr>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dirty="0">
              <a:latin typeface="+mn-lt"/>
            </a:endParaRP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a:xfrm>
            <a:off x="1133648" y="6332220"/>
            <a:ext cx="1313180" cy="247651"/>
          </a:xfrm>
          <a:prstGeom prst="rect">
            <a:avLst/>
          </a:prstGeom>
        </p:spPr>
        <p:txBody>
          <a:bodyPr/>
          <a:lstStyle/>
          <a:p>
            <a:endParaRPr lang="en-US" dirty="0">
              <a:latin typeface="+mn-lt"/>
            </a:endParaRPr>
          </a:p>
        </p:txBody>
      </p:sp>
    </p:spTree>
    <p:extLst>
      <p:ext uri="{BB962C8B-B14F-4D97-AF65-F5344CB8AC3E}">
        <p14:creationId xmlns:p14="http://schemas.microsoft.com/office/powerpoint/2010/main" val="2244329111"/>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Two Content">
    <p:bg>
      <p:bgPr>
        <a:solidFill>
          <a:schemeClr val="tx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97D5AF2-684A-4A8D-3D82-B57D7AC44677}"/>
              </a:ext>
              <a:ext uri="{C183D7F6-B498-43B3-948B-1728B52AA6E4}">
                <adec:decorative xmlns:adec="http://schemas.microsoft.com/office/drawing/2017/decorative" val="1"/>
              </a:ext>
            </a:extLst>
          </p:cNvPr>
          <p:cNvGrpSpPr>
            <a:grpSpLocks/>
          </p:cNvGrpSpPr>
          <p:nvPr userDrawn="1"/>
        </p:nvGrpSpPr>
        <p:grpSpPr bwMode="auto">
          <a:xfrm rot="10800000">
            <a:off x="8870040" y="0"/>
            <a:ext cx="3325208" cy="3325208"/>
            <a:chOff x="0" y="12289"/>
            <a:chExt cx="3550" cy="3551"/>
          </a:xfrm>
        </p:grpSpPr>
        <p:sp>
          <p:nvSpPr>
            <p:cNvPr id="12" name="Freeform 4">
              <a:extLst>
                <a:ext uri="{FF2B5EF4-FFF2-40B4-BE49-F238E27FC236}">
                  <a16:creationId xmlns:a16="http://schemas.microsoft.com/office/drawing/2014/main" id="{8CF5F650-F8F0-F4FE-44DA-1F14ADE428B2}"/>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3" name="Freeform 5">
              <a:extLst>
                <a:ext uri="{FF2B5EF4-FFF2-40B4-BE49-F238E27FC236}">
                  <a16:creationId xmlns:a16="http://schemas.microsoft.com/office/drawing/2014/main" id="{18870924-E47D-404F-59B5-BD1C58F7B04C}"/>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4" name="Freeform 7">
              <a:extLst>
                <a:ext uri="{FF2B5EF4-FFF2-40B4-BE49-F238E27FC236}">
                  <a16:creationId xmlns:a16="http://schemas.microsoft.com/office/drawing/2014/main" id="{80806A65-E4FC-2F52-65B3-CC181E620C29}"/>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594360" y="198408"/>
            <a:ext cx="10972800" cy="729055"/>
          </a:xfrm>
          <a:prstGeom prst="rect">
            <a:avLst/>
          </a:prstGeom>
        </p:spPr>
        <p:txBody>
          <a:bodyPr lIns="0" tIns="0" rIns="0" bIns="0" anchor="b" anchorCtr="0">
            <a:noAutofit/>
          </a:bodyPr>
          <a:lstStyle>
            <a:lvl1pPr>
              <a:defRPr sz="4400" b="1" i="0">
                <a:solidFill>
                  <a:schemeClr val="bg1"/>
                </a:solidFill>
                <a:latin typeface="+mj-lt"/>
              </a:defRPr>
            </a:lvl1pPr>
          </a:lstStyle>
          <a:p>
            <a:r>
              <a:rPr lang="en-US" dirty="0"/>
              <a:t>Click to add title </a:t>
            </a: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594360" y="1025434"/>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6" name="Content Placeholder 5">
            <a:extLst>
              <a:ext uri="{FF2B5EF4-FFF2-40B4-BE49-F238E27FC236}">
                <a16:creationId xmlns:a16="http://schemas.microsoft.com/office/drawing/2014/main" id="{5BCAAA28-C292-C527-AD35-90836B8BB978}"/>
              </a:ext>
            </a:extLst>
          </p:cNvPr>
          <p:cNvSpPr>
            <a:spLocks noGrp="1"/>
          </p:cNvSpPr>
          <p:nvPr>
            <p:ph sz="quarter" idx="13" hasCustomPrompt="1"/>
          </p:nvPr>
        </p:nvSpPr>
        <p:spPr>
          <a:xfrm>
            <a:off x="595522" y="1186085"/>
            <a:ext cx="10971637" cy="5087910"/>
          </a:xfrm>
        </p:spPr>
        <p:txBody>
          <a:bodyPr lIns="0">
            <a:normAutofit/>
          </a:bodyPr>
          <a:lstStyle>
            <a:lvl1pPr marL="0" indent="0">
              <a:spcBef>
                <a:spcPts val="1800"/>
              </a:spcBef>
              <a:buNone/>
              <a:defRPr sz="2000"/>
            </a:lvl1pPr>
            <a:lvl2pPr>
              <a:spcBef>
                <a:spcPts val="600"/>
              </a:spcBef>
              <a:defRPr sz="2000"/>
            </a:lvl2pPr>
            <a:lvl3pPr>
              <a:spcBef>
                <a:spcPts val="1800"/>
              </a:spcBef>
              <a:defRPr sz="2000"/>
            </a:lvl3pPr>
            <a:lvl4pPr>
              <a:spcBef>
                <a:spcPts val="1800"/>
              </a:spcBef>
              <a:defRPr sz="2000"/>
            </a:lvl4pPr>
            <a:lvl5pPr>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dirty="0">
              <a:latin typeface="+mn-lt"/>
            </a:endParaRPr>
          </a:p>
        </p:txBody>
      </p:sp>
    </p:spTree>
    <p:extLst>
      <p:ext uri="{BB962C8B-B14F-4D97-AF65-F5344CB8AC3E}">
        <p14:creationId xmlns:p14="http://schemas.microsoft.com/office/powerpoint/2010/main" val="649744719"/>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2">
    <p:bg>
      <p:bgPr>
        <a:solidFill>
          <a:schemeClr val="tx1"/>
        </a:solid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594360" y="202400"/>
            <a:ext cx="10972800" cy="1126752"/>
          </a:xfrm>
          <a:prstGeom prst="rect">
            <a:avLst/>
          </a:prstGeom>
        </p:spPr>
        <p:txBody>
          <a:bodyPr lIns="0" tIns="0" rIns="0" bIns="0" anchor="b" anchorCtr="0">
            <a:noAutofit/>
          </a:bodyPr>
          <a:lstStyle>
            <a:lvl1pPr>
              <a:defRPr sz="4400" b="1" i="0">
                <a:solidFill>
                  <a:schemeClr val="bg1"/>
                </a:solidFill>
                <a:latin typeface="+mj-lt"/>
              </a:defRPr>
            </a:lvl1pPr>
          </a:lstStyle>
          <a:p>
            <a:r>
              <a:rPr lang="en-US" dirty="0"/>
              <a:t>Click to add title </a:t>
            </a:r>
          </a:p>
        </p:txBody>
      </p:sp>
      <p:sp>
        <p:nvSpPr>
          <p:cNvPr id="9" name="Table Placeholder 2">
            <a:extLst>
              <a:ext uri="{FF2B5EF4-FFF2-40B4-BE49-F238E27FC236}">
                <a16:creationId xmlns:a16="http://schemas.microsoft.com/office/drawing/2014/main" id="{1506B022-475A-6647-98FF-D5C319A0C7C4}"/>
              </a:ext>
            </a:extLst>
          </p:cNvPr>
          <p:cNvSpPr>
            <a:spLocks noGrp="1"/>
          </p:cNvSpPr>
          <p:nvPr>
            <p:ph type="tbl" sz="quarter" idx="10"/>
          </p:nvPr>
        </p:nvSpPr>
        <p:spPr>
          <a:xfrm>
            <a:off x="594360" y="1673556"/>
            <a:ext cx="10972800" cy="4591812"/>
          </a:xfrm>
        </p:spPr>
        <p:txBody>
          <a:bodyPr>
            <a:noAutofit/>
          </a:bodyPr>
          <a:lstStyle>
            <a:lvl1pPr>
              <a:defRPr/>
            </a:lvl1pPr>
          </a:lstStyle>
          <a:p>
            <a:r>
              <a:rPr lang="en-US"/>
              <a:t>Click icon to add table</a:t>
            </a:r>
            <a:endParaRPr lang="en-US" dirty="0"/>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dirty="0">
              <a:latin typeface="+mn-lt"/>
            </a:endParaRP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a:xfrm>
            <a:off x="1133648" y="6332220"/>
            <a:ext cx="1313180" cy="247651"/>
          </a:xfrm>
          <a:prstGeom prst="rect">
            <a:avLst/>
          </a:prstGeom>
        </p:spPr>
        <p:txBody>
          <a:bodyPr/>
          <a:lstStyle/>
          <a:p>
            <a:endParaRPr lang="en-US" dirty="0">
              <a:latin typeface="+mn-lt"/>
            </a:endParaRP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594360" y="1499358"/>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10410957"/>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6987D-0137-DE42-B76B-FF621E808D90}"/>
              </a:ext>
            </a:extLst>
          </p:cNvPr>
          <p:cNvSpPr>
            <a:spLocks noGrp="1"/>
          </p:cNvSpPr>
          <p:nvPr>
            <p:ph type="ctrTitle" hasCustomPrompt="1"/>
          </p:nvPr>
        </p:nvSpPr>
        <p:spPr>
          <a:xfrm>
            <a:off x="594360" y="411479"/>
            <a:ext cx="5486400" cy="3291840"/>
          </a:xfrm>
          <a:prstGeom prst="rect">
            <a:avLst/>
          </a:prstGeom>
        </p:spPr>
        <p:txBody>
          <a:bodyPr lIns="0" tIns="0" rIns="0" bIns="0" anchor="b">
            <a:noAutofit/>
          </a:bodyPr>
          <a:lstStyle>
            <a:lvl1pPr algn="l">
              <a:lnSpc>
                <a:spcPct val="80000"/>
              </a:lnSpc>
              <a:defRPr sz="6000" b="1" i="0" spc="100" baseline="0">
                <a:solidFill>
                  <a:schemeClr val="bg1"/>
                </a:solidFill>
                <a:latin typeface="+mj-lt"/>
              </a:defRPr>
            </a:lvl1pPr>
          </a:lstStyle>
          <a:p>
            <a:r>
              <a:rPr lang="en-US" dirty="0"/>
              <a:t>Click to add title </a:t>
            </a:r>
          </a:p>
        </p:txBody>
      </p:sp>
      <p:grpSp>
        <p:nvGrpSpPr>
          <p:cNvPr id="9" name="Group 8">
            <a:extLst>
              <a:ext uri="{FF2B5EF4-FFF2-40B4-BE49-F238E27FC236}">
                <a16:creationId xmlns:a16="http://schemas.microsoft.com/office/drawing/2014/main" id="{C26C18C3-ED25-DD4B-BA72-24932D54DE37}"/>
              </a:ext>
              <a:ext uri="{C183D7F6-B498-43B3-948B-1728B52AA6E4}">
                <adec:decorative xmlns:adec="http://schemas.microsoft.com/office/drawing/2017/decorative" val="1"/>
              </a:ext>
            </a:extLst>
          </p:cNvPr>
          <p:cNvGrpSpPr>
            <a:grpSpLocks/>
          </p:cNvGrpSpPr>
          <p:nvPr userDrawn="1"/>
        </p:nvGrpSpPr>
        <p:grpSpPr bwMode="auto">
          <a:xfrm flipH="1" flipV="1">
            <a:off x="6092752" y="0"/>
            <a:ext cx="6099248" cy="6099248"/>
            <a:chOff x="0" y="12289"/>
            <a:chExt cx="3550" cy="3551"/>
          </a:xfrm>
        </p:grpSpPr>
        <p:sp>
          <p:nvSpPr>
            <p:cNvPr id="10" name="Freeform 9">
              <a:extLst>
                <a:ext uri="{FF2B5EF4-FFF2-40B4-BE49-F238E27FC236}">
                  <a16:creationId xmlns:a16="http://schemas.microsoft.com/office/drawing/2014/main" id="{C07CC263-2515-F147-8CC5-F8E9FF9FA8E4}"/>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1" name="Freeform 10">
              <a:extLst>
                <a:ext uri="{FF2B5EF4-FFF2-40B4-BE49-F238E27FC236}">
                  <a16:creationId xmlns:a16="http://schemas.microsoft.com/office/drawing/2014/main" id="{43B40037-7481-524B-8685-404D965690F2}"/>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2" name="Freeform 11">
              <a:extLst>
                <a:ext uri="{FF2B5EF4-FFF2-40B4-BE49-F238E27FC236}">
                  <a16:creationId xmlns:a16="http://schemas.microsoft.com/office/drawing/2014/main" id="{7B759713-8408-EE47-9394-3DA6F5E4B624}"/>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8" name="Text Placeholder 29">
            <a:extLst>
              <a:ext uri="{FF2B5EF4-FFF2-40B4-BE49-F238E27FC236}">
                <a16:creationId xmlns:a16="http://schemas.microsoft.com/office/drawing/2014/main" id="{276A9CD7-E675-3048-86D3-3546A2F6B456}"/>
              </a:ext>
            </a:extLst>
          </p:cNvPr>
          <p:cNvSpPr>
            <a:spLocks noGrp="1"/>
          </p:cNvSpPr>
          <p:nvPr>
            <p:ph type="body" sz="quarter" idx="11" hasCustomPrompt="1"/>
          </p:nvPr>
        </p:nvSpPr>
        <p:spPr>
          <a:xfrm>
            <a:off x="594360" y="4549552"/>
            <a:ext cx="5486400" cy="1645920"/>
          </a:xfrm>
        </p:spPr>
        <p:txBody>
          <a:bodyPr lIns="0" tIns="0" rIns="0" bIns="0">
            <a:noAutofit/>
          </a:bodyPr>
          <a:lstStyle>
            <a:lvl1pPr marL="0" indent="0">
              <a:buNone/>
              <a:defRPr sz="2400" b="1" i="0">
                <a:solidFill>
                  <a:schemeClr val="tx2">
                    <a:lumMod val="75000"/>
                  </a:schemeClr>
                </a:solidFill>
                <a:latin typeface="+mn-lt"/>
              </a:defRPr>
            </a:lvl1pPr>
            <a:lvl2pPr>
              <a:defRPr sz="4000"/>
            </a:lvl2pPr>
            <a:lvl3pPr>
              <a:defRPr sz="4000"/>
            </a:lvl3pPr>
            <a:lvl4pPr>
              <a:defRPr sz="4000"/>
            </a:lvl4pPr>
            <a:lvl5pPr>
              <a:defRPr sz="4000"/>
            </a:lvl5pPr>
          </a:lstStyle>
          <a:p>
            <a:pPr lvl="0"/>
            <a:r>
              <a:rPr lang="en-US" dirty="0"/>
              <a:t>Click to add text</a:t>
            </a:r>
          </a:p>
        </p:txBody>
      </p:sp>
      <p:cxnSp>
        <p:nvCxnSpPr>
          <p:cNvPr id="4" name="Straight Connector 3">
            <a:extLst>
              <a:ext uri="{FF2B5EF4-FFF2-40B4-BE49-F238E27FC236}">
                <a16:creationId xmlns:a16="http://schemas.microsoft.com/office/drawing/2014/main" id="{58B149C6-5AAC-B8E5-5411-EA38821F6754}"/>
              </a:ext>
              <a:ext uri="{C183D7F6-B498-43B3-948B-1728B52AA6E4}">
                <adec:decorative xmlns:adec="http://schemas.microsoft.com/office/drawing/2017/decorative" val="1"/>
              </a:ext>
            </a:extLst>
          </p:cNvPr>
          <p:cNvCxnSpPr>
            <a:cxnSpLocks/>
          </p:cNvCxnSpPr>
          <p:nvPr userDrawn="1"/>
        </p:nvCxnSpPr>
        <p:spPr>
          <a:xfrm>
            <a:off x="594360" y="3950208"/>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669273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06C6F65-35CD-D64B-992A-0C1C1E00384D}"/>
              </a:ext>
              <a:ext uri="{C183D7F6-B498-43B3-948B-1728B52AA6E4}">
                <adec:decorative xmlns:adec="http://schemas.microsoft.com/office/drawing/2017/decorative" val="1"/>
              </a:ext>
            </a:extLst>
          </p:cNvPr>
          <p:cNvGrpSpPr/>
          <p:nvPr userDrawn="1"/>
        </p:nvGrpSpPr>
        <p:grpSpPr>
          <a:xfrm>
            <a:off x="6362700" y="0"/>
            <a:ext cx="5829298" cy="3235602"/>
            <a:chOff x="5612972" y="1"/>
            <a:chExt cx="6615961" cy="3672246"/>
          </a:xfrm>
        </p:grpSpPr>
        <p:sp>
          <p:nvSpPr>
            <p:cNvPr id="7" name="AutoShape 24">
              <a:extLst>
                <a:ext uri="{FF2B5EF4-FFF2-40B4-BE49-F238E27FC236}">
                  <a16:creationId xmlns:a16="http://schemas.microsoft.com/office/drawing/2014/main" id="{CFD467E2-FF13-7E4F-BEF9-EA1A17665B2D}"/>
                </a:ext>
              </a:extLst>
            </p:cNvPr>
            <p:cNvSpPr>
              <a:spLocks/>
            </p:cNvSpPr>
            <p:nvPr/>
          </p:nvSpPr>
          <p:spPr bwMode="auto">
            <a:xfrm>
              <a:off x="5612972" y="1"/>
              <a:ext cx="4408998" cy="3672246"/>
            </a:xfrm>
            <a:custGeom>
              <a:avLst/>
              <a:gdLst>
                <a:gd name="T0" fmla="+- 0 8372 6586"/>
                <a:gd name="T1" fmla="*/ T0 w 3578"/>
                <a:gd name="T2" fmla="*/ 591 h 2980"/>
                <a:gd name="T3" fmla="+- 0 7780 6586"/>
                <a:gd name="T4" fmla="*/ T3 w 3578"/>
                <a:gd name="T5" fmla="*/ 0 h 2980"/>
                <a:gd name="T6" fmla="+- 0 6586 6586"/>
                <a:gd name="T7" fmla="*/ T6 w 3578"/>
                <a:gd name="T8" fmla="*/ 0 h 2980"/>
                <a:gd name="T9" fmla="+- 0 7774 6586"/>
                <a:gd name="T10" fmla="*/ T9 w 3578"/>
                <a:gd name="T11" fmla="*/ 1188 h 2980"/>
                <a:gd name="T12" fmla="+- 0 8372 6586"/>
                <a:gd name="T13" fmla="*/ T12 w 3578"/>
                <a:gd name="T14" fmla="*/ 591 h 2980"/>
                <a:gd name="T15" fmla="+- 0 10163 6586"/>
                <a:gd name="T16" fmla="*/ T15 w 3578"/>
                <a:gd name="T17" fmla="*/ 2383 h 2980"/>
                <a:gd name="T18" fmla="+- 0 9566 6586"/>
                <a:gd name="T19" fmla="*/ T18 w 3578"/>
                <a:gd name="T20" fmla="*/ 1786 h 2980"/>
                <a:gd name="T21" fmla="+- 0 8969 6586"/>
                <a:gd name="T22" fmla="*/ T21 w 3578"/>
                <a:gd name="T23" fmla="*/ 2383 h 2980"/>
                <a:gd name="T24" fmla="+- 0 9566 6586"/>
                <a:gd name="T25" fmla="*/ T24 w 3578"/>
                <a:gd name="T26" fmla="*/ 2980 h 2980"/>
                <a:gd name="T27" fmla="+- 0 10163 6586"/>
                <a:gd name="T28" fmla="*/ T27 w 3578"/>
                <a:gd name="T29" fmla="*/ 2383 h 2980"/>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Lst>
              <a:rect l="0" t="0" r="r" b="b"/>
              <a:pathLst>
                <a:path w="3578" h="2980">
                  <a:moveTo>
                    <a:pt x="1786" y="591"/>
                  </a:moveTo>
                  <a:lnTo>
                    <a:pt x="1194" y="0"/>
                  </a:lnTo>
                  <a:lnTo>
                    <a:pt x="0" y="0"/>
                  </a:lnTo>
                  <a:lnTo>
                    <a:pt x="1188" y="1188"/>
                  </a:lnTo>
                  <a:lnTo>
                    <a:pt x="1786" y="591"/>
                  </a:lnTo>
                  <a:moveTo>
                    <a:pt x="3577" y="2383"/>
                  </a:moveTo>
                  <a:lnTo>
                    <a:pt x="2980" y="1786"/>
                  </a:lnTo>
                  <a:lnTo>
                    <a:pt x="2383" y="2383"/>
                  </a:lnTo>
                  <a:lnTo>
                    <a:pt x="2980" y="2980"/>
                  </a:lnTo>
                  <a:lnTo>
                    <a:pt x="3577" y="2383"/>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8" name="Freeform 7">
              <a:extLst>
                <a:ext uri="{FF2B5EF4-FFF2-40B4-BE49-F238E27FC236}">
                  <a16:creationId xmlns:a16="http://schemas.microsoft.com/office/drawing/2014/main" id="{CA85A327-3157-B442-993A-6900F71249AC}"/>
                </a:ext>
              </a:extLst>
            </p:cNvPr>
            <p:cNvSpPr>
              <a:spLocks/>
            </p:cNvSpPr>
            <p:nvPr/>
          </p:nvSpPr>
          <p:spPr bwMode="auto">
            <a:xfrm>
              <a:off x="6341233" y="1463970"/>
              <a:ext cx="2208196" cy="2208277"/>
            </a:xfrm>
            <a:custGeom>
              <a:avLst/>
              <a:gdLst>
                <a:gd name="T0" fmla="+- 0 7774 7177"/>
                <a:gd name="T1" fmla="*/ T0 w 1792"/>
                <a:gd name="T2" fmla="+- 0 1188 1188"/>
                <a:gd name="T3" fmla="*/ 1188 h 1792"/>
                <a:gd name="T4" fmla="+- 0 7177 7177"/>
                <a:gd name="T5" fmla="*/ T4 w 1792"/>
                <a:gd name="T6" fmla="+- 0 1786 1188"/>
                <a:gd name="T7" fmla="*/ 1786 h 1792"/>
                <a:gd name="T8" fmla="+- 0 8372 7177"/>
                <a:gd name="T9" fmla="*/ T8 w 1792"/>
                <a:gd name="T10" fmla="+- 0 2980 1188"/>
                <a:gd name="T11" fmla="*/ 2980 h 1792"/>
                <a:gd name="T12" fmla="+- 0 8969 7177"/>
                <a:gd name="T13" fmla="*/ T12 w 1792"/>
                <a:gd name="T14" fmla="+- 0 2383 1188"/>
                <a:gd name="T15" fmla="*/ 2383 h 1792"/>
                <a:gd name="T16" fmla="+- 0 7774 7177"/>
                <a:gd name="T17" fmla="*/ T16 w 1792"/>
                <a:gd name="T18" fmla="+- 0 1188 1188"/>
                <a:gd name="T19" fmla="*/ 1188 h 1792"/>
              </a:gdLst>
              <a:ahLst/>
              <a:cxnLst>
                <a:cxn ang="0">
                  <a:pos x="T1" y="T3"/>
                </a:cxn>
                <a:cxn ang="0">
                  <a:pos x="T5" y="T7"/>
                </a:cxn>
                <a:cxn ang="0">
                  <a:pos x="T9" y="T11"/>
                </a:cxn>
                <a:cxn ang="0">
                  <a:pos x="T13" y="T15"/>
                </a:cxn>
                <a:cxn ang="0">
                  <a:pos x="T17" y="T19"/>
                </a:cxn>
              </a:cxnLst>
              <a:rect l="0" t="0" r="r" b="b"/>
              <a:pathLst>
                <a:path w="1792" h="1792">
                  <a:moveTo>
                    <a:pt x="597" y="0"/>
                  </a:moveTo>
                  <a:lnTo>
                    <a:pt x="0" y="598"/>
                  </a:lnTo>
                  <a:lnTo>
                    <a:pt x="1195" y="1792"/>
                  </a:lnTo>
                  <a:lnTo>
                    <a:pt x="1792" y="1195"/>
                  </a:lnTo>
                  <a:lnTo>
                    <a:pt x="597"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9" name="Freeform 8">
              <a:extLst>
                <a:ext uri="{FF2B5EF4-FFF2-40B4-BE49-F238E27FC236}">
                  <a16:creationId xmlns:a16="http://schemas.microsoft.com/office/drawing/2014/main" id="{9A459CB4-74AF-0544-AB1E-7CC6D10F84EB}"/>
                </a:ext>
              </a:extLst>
            </p:cNvPr>
            <p:cNvSpPr>
              <a:spLocks/>
            </p:cNvSpPr>
            <p:nvPr/>
          </p:nvSpPr>
          <p:spPr bwMode="auto">
            <a:xfrm>
              <a:off x="8555590" y="1"/>
              <a:ext cx="1457754" cy="729520"/>
            </a:xfrm>
            <a:custGeom>
              <a:avLst/>
              <a:gdLst>
                <a:gd name="T0" fmla="+- 0 10158 8975"/>
                <a:gd name="T1" fmla="*/ T0 w 1183"/>
                <a:gd name="T2" fmla="*/ 0 h 592"/>
                <a:gd name="T3" fmla="+- 0 8975 8975"/>
                <a:gd name="T4" fmla="*/ T3 w 1183"/>
                <a:gd name="T5" fmla="*/ 0 h 592"/>
                <a:gd name="T6" fmla="+- 0 9566 8975"/>
                <a:gd name="T7" fmla="*/ T6 w 1183"/>
                <a:gd name="T8" fmla="*/ 591 h 592"/>
                <a:gd name="T9" fmla="+- 0 10158 8975"/>
                <a:gd name="T10" fmla="*/ T9 w 1183"/>
                <a:gd name="T11" fmla="*/ 0 h 592"/>
              </a:gdLst>
              <a:ahLst/>
              <a:cxnLst>
                <a:cxn ang="0">
                  <a:pos x="T1" y="T2"/>
                </a:cxn>
                <a:cxn ang="0">
                  <a:pos x="T4" y="T5"/>
                </a:cxn>
                <a:cxn ang="0">
                  <a:pos x="T7" y="T8"/>
                </a:cxn>
                <a:cxn ang="0">
                  <a:pos x="T10" y="T11"/>
                </a:cxn>
              </a:cxnLst>
              <a:rect l="0" t="0" r="r" b="b"/>
              <a:pathLst>
                <a:path w="1183" h="592">
                  <a:moveTo>
                    <a:pt x="1183" y="0"/>
                  </a:moveTo>
                  <a:lnTo>
                    <a:pt x="0" y="0"/>
                  </a:lnTo>
                  <a:lnTo>
                    <a:pt x="591" y="591"/>
                  </a:lnTo>
                  <a:lnTo>
                    <a:pt x="1183"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0" name="Freeform 9">
              <a:extLst>
                <a:ext uri="{FF2B5EF4-FFF2-40B4-BE49-F238E27FC236}">
                  <a16:creationId xmlns:a16="http://schemas.microsoft.com/office/drawing/2014/main" id="{95A20BFD-9142-D64A-A78A-61B75FCA0D76}"/>
                </a:ext>
              </a:extLst>
            </p:cNvPr>
            <p:cNvSpPr>
              <a:spLocks/>
            </p:cNvSpPr>
            <p:nvPr/>
          </p:nvSpPr>
          <p:spPr bwMode="auto">
            <a:xfrm>
              <a:off x="7076887" y="728289"/>
              <a:ext cx="2208196" cy="2208277"/>
            </a:xfrm>
            <a:custGeom>
              <a:avLst/>
              <a:gdLst>
                <a:gd name="T0" fmla="+- 0 8372 7774"/>
                <a:gd name="T1" fmla="*/ T0 w 1792"/>
                <a:gd name="T2" fmla="+- 0 591 591"/>
                <a:gd name="T3" fmla="*/ 591 h 1792"/>
                <a:gd name="T4" fmla="+- 0 7774 7774"/>
                <a:gd name="T5" fmla="*/ T4 w 1792"/>
                <a:gd name="T6" fmla="+- 0 1188 591"/>
                <a:gd name="T7" fmla="*/ 1188 h 1792"/>
                <a:gd name="T8" fmla="+- 0 8969 7774"/>
                <a:gd name="T9" fmla="*/ T8 w 1792"/>
                <a:gd name="T10" fmla="+- 0 2383 591"/>
                <a:gd name="T11" fmla="*/ 2383 h 1792"/>
                <a:gd name="T12" fmla="+- 0 9566 7774"/>
                <a:gd name="T13" fmla="*/ T12 w 1792"/>
                <a:gd name="T14" fmla="+- 0 1786 591"/>
                <a:gd name="T15" fmla="*/ 1786 h 1792"/>
                <a:gd name="T16" fmla="+- 0 8372 7774"/>
                <a:gd name="T17" fmla="*/ T16 w 1792"/>
                <a:gd name="T18" fmla="+- 0 591 591"/>
                <a:gd name="T19" fmla="*/ 591 h 1792"/>
              </a:gdLst>
              <a:ahLst/>
              <a:cxnLst>
                <a:cxn ang="0">
                  <a:pos x="T1" y="T3"/>
                </a:cxn>
                <a:cxn ang="0">
                  <a:pos x="T5" y="T7"/>
                </a:cxn>
                <a:cxn ang="0">
                  <a:pos x="T9" y="T11"/>
                </a:cxn>
                <a:cxn ang="0">
                  <a:pos x="T13" y="T15"/>
                </a:cxn>
                <a:cxn ang="0">
                  <a:pos x="T17" y="T19"/>
                </a:cxn>
              </a:cxnLst>
              <a:rect l="0" t="0" r="r" b="b"/>
              <a:pathLst>
                <a:path w="1792" h="1792">
                  <a:moveTo>
                    <a:pt x="598" y="0"/>
                  </a:moveTo>
                  <a:lnTo>
                    <a:pt x="0" y="597"/>
                  </a:lnTo>
                  <a:lnTo>
                    <a:pt x="1195" y="1792"/>
                  </a:lnTo>
                  <a:lnTo>
                    <a:pt x="1792" y="1195"/>
                  </a:lnTo>
                  <a:lnTo>
                    <a:pt x="598" y="0"/>
                  </a:lnTo>
                  <a:close/>
                </a:path>
              </a:pathLst>
            </a:custGeom>
            <a:solidFill>
              <a:schemeClr val="tx2"/>
            </a:solidFill>
            <a:ln>
              <a:noFill/>
            </a:ln>
          </p:spPr>
          <p:txBody>
            <a:bodyPr rot="0" vert="horz" wrap="square" lIns="91440" tIns="45720" rIns="91440" bIns="45720" anchor="t" anchorCtr="0" upright="1">
              <a:noAutofit/>
            </a:bodyPr>
            <a:lstStyle/>
            <a:p>
              <a:endParaRPr lang="en-US" dirty="0"/>
            </a:p>
          </p:txBody>
        </p:sp>
        <p:sp>
          <p:nvSpPr>
            <p:cNvPr id="11" name="Freeform 10">
              <a:extLst>
                <a:ext uri="{FF2B5EF4-FFF2-40B4-BE49-F238E27FC236}">
                  <a16:creationId xmlns:a16="http://schemas.microsoft.com/office/drawing/2014/main" id="{B80736DF-C890-DB47-AEAA-D3D92505E632}"/>
                </a:ext>
              </a:extLst>
            </p:cNvPr>
            <p:cNvSpPr>
              <a:spLocks/>
            </p:cNvSpPr>
            <p:nvPr/>
          </p:nvSpPr>
          <p:spPr bwMode="auto">
            <a:xfrm>
              <a:off x="9285083" y="728289"/>
              <a:ext cx="2943850" cy="2943958"/>
            </a:xfrm>
            <a:custGeom>
              <a:avLst/>
              <a:gdLst>
                <a:gd name="T0" fmla="+- 0 11955 9566"/>
                <a:gd name="T1" fmla="*/ T0 w 2389"/>
                <a:gd name="T2" fmla="+- 0 1786 591"/>
                <a:gd name="T3" fmla="*/ 1786 h 2389"/>
                <a:gd name="T4" fmla="+- 0 10760 9566"/>
                <a:gd name="T5" fmla="*/ T4 w 2389"/>
                <a:gd name="T6" fmla="+- 0 591 591"/>
                <a:gd name="T7" fmla="*/ 591 h 2389"/>
                <a:gd name="T8" fmla="+- 0 9566 9566"/>
                <a:gd name="T9" fmla="*/ T8 w 2389"/>
                <a:gd name="T10" fmla="+- 0 1786 591"/>
                <a:gd name="T11" fmla="*/ 1786 h 2389"/>
                <a:gd name="T12" fmla="+- 0 10760 9566"/>
                <a:gd name="T13" fmla="*/ T12 w 2389"/>
                <a:gd name="T14" fmla="+- 0 2980 591"/>
                <a:gd name="T15" fmla="*/ 2980 h 2389"/>
                <a:gd name="T16" fmla="+- 0 11955 9566"/>
                <a:gd name="T17" fmla="*/ T16 w 2389"/>
                <a:gd name="T18" fmla="+- 0 1786 591"/>
                <a:gd name="T19" fmla="*/ 1786 h 2389"/>
              </a:gdLst>
              <a:ahLst/>
              <a:cxnLst>
                <a:cxn ang="0">
                  <a:pos x="T1" y="T3"/>
                </a:cxn>
                <a:cxn ang="0">
                  <a:pos x="T5" y="T7"/>
                </a:cxn>
                <a:cxn ang="0">
                  <a:pos x="T9" y="T11"/>
                </a:cxn>
                <a:cxn ang="0">
                  <a:pos x="T13" y="T15"/>
                </a:cxn>
                <a:cxn ang="0">
                  <a:pos x="T17" y="T19"/>
                </a:cxn>
              </a:cxnLst>
              <a:rect l="0" t="0" r="r" b="b"/>
              <a:pathLst>
                <a:path w="2389" h="2389">
                  <a:moveTo>
                    <a:pt x="2389" y="1195"/>
                  </a:moveTo>
                  <a:lnTo>
                    <a:pt x="1194" y="0"/>
                  </a:lnTo>
                  <a:lnTo>
                    <a:pt x="0" y="1195"/>
                  </a:lnTo>
                  <a:lnTo>
                    <a:pt x="1194" y="2389"/>
                  </a:lnTo>
                  <a:lnTo>
                    <a:pt x="2389" y="1195"/>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2" name="Title 1">
            <a:extLst>
              <a:ext uri="{FF2B5EF4-FFF2-40B4-BE49-F238E27FC236}">
                <a16:creationId xmlns:a16="http://schemas.microsoft.com/office/drawing/2014/main" id="{39F93F26-ED5C-E74E-BFBD-E3054DC1B9C1}"/>
              </a:ext>
            </a:extLst>
          </p:cNvPr>
          <p:cNvSpPr>
            <a:spLocks noGrp="1"/>
          </p:cNvSpPr>
          <p:nvPr>
            <p:ph type="title" hasCustomPrompt="1"/>
          </p:nvPr>
        </p:nvSpPr>
        <p:spPr>
          <a:xfrm>
            <a:off x="594360" y="189573"/>
            <a:ext cx="6787747" cy="1203392"/>
          </a:xfrm>
          <a:prstGeom prst="rect">
            <a:avLst/>
          </a:prstGeom>
        </p:spPr>
        <p:txBody>
          <a:bodyPr lIns="0" tIns="0" rIns="0" bIns="0" anchor="b" anchorCtr="0">
            <a:noAutofit/>
          </a:bodyPr>
          <a:lstStyle>
            <a:lvl1pPr>
              <a:defRPr sz="4400" b="1" i="0" spc="50" baseline="0">
                <a:latin typeface="+mj-lt"/>
              </a:defRPr>
            </a:lvl1pPr>
          </a:lstStyle>
          <a:p>
            <a:r>
              <a:rPr lang="en-US" dirty="0"/>
              <a:t>Click to add title </a:t>
            </a:r>
          </a:p>
        </p:txBody>
      </p:sp>
      <p:sp>
        <p:nvSpPr>
          <p:cNvPr id="2" name="Content Placeholder 5">
            <a:extLst>
              <a:ext uri="{FF2B5EF4-FFF2-40B4-BE49-F238E27FC236}">
                <a16:creationId xmlns:a16="http://schemas.microsoft.com/office/drawing/2014/main" id="{186153BD-9D2B-47EB-3553-1D3F6663B2A3}"/>
              </a:ext>
            </a:extLst>
          </p:cNvPr>
          <p:cNvSpPr>
            <a:spLocks noGrp="1"/>
          </p:cNvSpPr>
          <p:nvPr>
            <p:ph sz="quarter" idx="13" hasCustomPrompt="1"/>
          </p:nvPr>
        </p:nvSpPr>
        <p:spPr>
          <a:xfrm>
            <a:off x="594359" y="1571554"/>
            <a:ext cx="6787747" cy="4418881"/>
          </a:xfrm>
        </p:spPr>
        <p:txBody>
          <a:bodyPr lIns="0" tIns="228600" rIns="0" bIns="0">
            <a:normAutofit/>
          </a:bodyPr>
          <a:lstStyle>
            <a:lvl1pPr marL="283464" indent="-283464">
              <a:lnSpc>
                <a:spcPct val="80000"/>
              </a:lnSpc>
              <a:spcBef>
                <a:spcPts val="2200"/>
              </a:spcBef>
              <a:buFont typeface="Arial" panose="020B0604020202020204" pitchFamily="34" charset="0"/>
              <a:buChar char="•"/>
              <a:defRPr lang="en-US" sz="2400" b="1" i="0" kern="1200" dirty="0">
                <a:solidFill>
                  <a:schemeClr val="tx2">
                    <a:lumMod val="75000"/>
                  </a:schemeClr>
                </a:solidFill>
                <a:latin typeface="+mn-lt"/>
                <a:ea typeface="+mn-ea"/>
                <a:cs typeface="+mn-cs"/>
              </a:defRPr>
            </a:lvl1pPr>
            <a:lvl2pPr indent="-283464">
              <a:spcBef>
                <a:spcPts val="600"/>
              </a:spcBef>
              <a:defRPr sz="2000"/>
            </a:lvl2pPr>
            <a:lvl3pPr indent="-283464">
              <a:spcBef>
                <a:spcPts val="1800"/>
              </a:spcBef>
              <a:defRPr sz="2000"/>
            </a:lvl3pPr>
            <a:lvl4pPr indent="-283464">
              <a:spcBef>
                <a:spcPts val="1800"/>
              </a:spcBef>
              <a:defRPr sz="2000"/>
            </a:lvl4pPr>
            <a:lvl5pPr indent="-283464">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3" name="Slide Number Placeholder 42">
            <a:extLst>
              <a:ext uri="{FF2B5EF4-FFF2-40B4-BE49-F238E27FC236}">
                <a16:creationId xmlns:a16="http://schemas.microsoft.com/office/drawing/2014/main" id="{D80CCC8F-9CF1-9621-04EB-DFA68FEE42D2}"/>
              </a:ext>
            </a:extLst>
          </p:cNvPr>
          <p:cNvSpPr>
            <a:spLocks noGrp="1"/>
          </p:cNvSpPr>
          <p:nvPr>
            <p:ph type="sldNum" sz="quarter" idx="26"/>
          </p:nvPr>
        </p:nvSpPr>
        <p:spPr/>
        <p:txBody>
          <a:bodyPr/>
          <a:lstStyle/>
          <a:p>
            <a:fld id="{294A09A9-5501-47C1-A89A-A340965A2BE2}" type="slidenum">
              <a:rPr lang="en-US" smtClean="0"/>
              <a:pPr/>
              <a:t>‹#›</a:t>
            </a:fld>
            <a:endParaRPr lang="en-US" dirty="0">
              <a:latin typeface="+mn-lt"/>
            </a:endParaRPr>
          </a:p>
        </p:txBody>
      </p:sp>
      <p:cxnSp>
        <p:nvCxnSpPr>
          <p:cNvPr id="4" name="Straight Connector 3">
            <a:extLst>
              <a:ext uri="{FF2B5EF4-FFF2-40B4-BE49-F238E27FC236}">
                <a16:creationId xmlns:a16="http://schemas.microsoft.com/office/drawing/2014/main" id="{979826C1-7A52-DA25-F422-EE62DED7D1B6}"/>
              </a:ext>
              <a:ext uri="{C183D7F6-B498-43B3-948B-1728B52AA6E4}">
                <adec:decorative xmlns:adec="http://schemas.microsoft.com/office/drawing/2017/decorative" val="1"/>
              </a:ext>
            </a:extLst>
          </p:cNvPr>
          <p:cNvCxnSpPr>
            <a:cxnSpLocks/>
          </p:cNvCxnSpPr>
          <p:nvPr userDrawn="1"/>
        </p:nvCxnSpPr>
        <p:spPr>
          <a:xfrm>
            <a:off x="594360" y="1482259"/>
            <a:ext cx="2130552" cy="0"/>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180892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79D0555-EBDC-B53A-212D-A5921795FEC8}"/>
              </a:ext>
            </a:extLst>
          </p:cNvPr>
          <p:cNvSpPr>
            <a:spLocks noGrp="1"/>
          </p:cNvSpPr>
          <p:nvPr>
            <p:ph type="pic" sz="quarter" idx="13"/>
          </p:nvPr>
        </p:nvSpPr>
        <p:spPr>
          <a:xfrm>
            <a:off x="0" y="0"/>
            <a:ext cx="12192000" cy="6880543"/>
          </a:xfrm>
          <a:custGeom>
            <a:avLst/>
            <a:gdLst>
              <a:gd name="connsiteX0" fmla="*/ 6309360 w 12192000"/>
              <a:gd name="connsiteY0" fmla="*/ 3951843 h 6880543"/>
              <a:gd name="connsiteX1" fmla="*/ 6309360 w 12192000"/>
              <a:gd name="connsiteY1" fmla="*/ 4052427 h 6880543"/>
              <a:gd name="connsiteX2" fmla="*/ 8442960 w 12192000"/>
              <a:gd name="connsiteY2" fmla="*/ 4052427 h 6880543"/>
              <a:gd name="connsiteX3" fmla="*/ 8442960 w 12192000"/>
              <a:gd name="connsiteY3" fmla="*/ 3951843 h 6880543"/>
              <a:gd name="connsiteX4" fmla="*/ 0 w 12192000"/>
              <a:gd name="connsiteY4" fmla="*/ 0 h 6880543"/>
              <a:gd name="connsiteX5" fmla="*/ 12192000 w 12192000"/>
              <a:gd name="connsiteY5" fmla="*/ 0 h 6880543"/>
              <a:gd name="connsiteX6" fmla="*/ 12192000 w 12192000"/>
              <a:gd name="connsiteY6" fmla="*/ 6880543 h 6880543"/>
              <a:gd name="connsiteX7" fmla="*/ 0 w 12192000"/>
              <a:gd name="connsiteY7" fmla="*/ 6880543 h 688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80543">
                <a:moveTo>
                  <a:pt x="6309360" y="3951843"/>
                </a:moveTo>
                <a:lnTo>
                  <a:pt x="6309360" y="4052427"/>
                </a:lnTo>
                <a:lnTo>
                  <a:pt x="8442960" y="4052427"/>
                </a:lnTo>
                <a:lnTo>
                  <a:pt x="8442960" y="3951843"/>
                </a:lnTo>
                <a:close/>
                <a:moveTo>
                  <a:pt x="0" y="0"/>
                </a:moveTo>
                <a:lnTo>
                  <a:pt x="12192000" y="0"/>
                </a:lnTo>
                <a:lnTo>
                  <a:pt x="12192000" y="6880543"/>
                </a:lnTo>
                <a:lnTo>
                  <a:pt x="0" y="6880543"/>
                </a:lnTo>
                <a:close/>
              </a:path>
            </a:pathLst>
          </a:custGeom>
        </p:spPr>
        <p:txBody>
          <a:bodyPr wrap="square" tIns="182880">
            <a:noAutofit/>
          </a:bodyPr>
          <a:lstStyle>
            <a:lvl1pPr marL="0" indent="0" algn="ctr">
              <a:buNone/>
              <a:defRPr sz="2000">
                <a:solidFill>
                  <a:schemeClr val="tx1"/>
                </a:solidFill>
              </a:defRPr>
            </a:lvl1pPr>
          </a:lstStyle>
          <a:p>
            <a:r>
              <a:rPr lang="en-US"/>
              <a:t>Click icon to add picture</a:t>
            </a:r>
            <a:endParaRPr lang="en-US" dirty="0"/>
          </a:p>
        </p:txBody>
      </p:sp>
      <p:sp>
        <p:nvSpPr>
          <p:cNvPr id="18" name="Title 1">
            <a:extLst>
              <a:ext uri="{FF2B5EF4-FFF2-40B4-BE49-F238E27FC236}">
                <a16:creationId xmlns:a16="http://schemas.microsoft.com/office/drawing/2014/main" id="{8D492973-78E3-D34E-835E-CF2D4517016D}"/>
              </a:ext>
            </a:extLst>
          </p:cNvPr>
          <p:cNvSpPr>
            <a:spLocks noGrp="1"/>
          </p:cNvSpPr>
          <p:nvPr>
            <p:ph type="title" hasCustomPrompt="1"/>
          </p:nvPr>
        </p:nvSpPr>
        <p:spPr>
          <a:xfrm>
            <a:off x="6309359" y="444933"/>
            <a:ext cx="5477479" cy="3291840"/>
          </a:xfrm>
          <a:prstGeom prst="rect">
            <a:avLst/>
          </a:prstGeom>
        </p:spPr>
        <p:txBody>
          <a:bodyPr lIns="0" tIns="0" rIns="0" bIns="0" anchor="b" anchorCtr="0">
            <a:noAutofit/>
          </a:bodyPr>
          <a:lstStyle>
            <a:lvl1pPr>
              <a:defRPr sz="6000" b="1" i="0" baseline="0">
                <a:solidFill>
                  <a:schemeClr val="tx1"/>
                </a:solidFill>
                <a:latin typeface="+mj-lt"/>
              </a:defRPr>
            </a:lvl1pPr>
          </a:lstStyle>
          <a:p>
            <a:r>
              <a:rPr lang="en-US" dirty="0"/>
              <a:t>Click to add title </a:t>
            </a:r>
          </a:p>
        </p:txBody>
      </p:sp>
      <p:sp>
        <p:nvSpPr>
          <p:cNvPr id="7" name="Rectangle 6">
            <a:extLst>
              <a:ext uri="{FF2B5EF4-FFF2-40B4-BE49-F238E27FC236}">
                <a16:creationId xmlns:a16="http://schemas.microsoft.com/office/drawing/2014/main" id="{D96BA398-1ED2-1FCA-63B9-8915A8C7A524}"/>
              </a:ext>
              <a:ext uri="{C183D7F6-B498-43B3-948B-1728B52AA6E4}">
                <adec:decorative xmlns:adec="http://schemas.microsoft.com/office/drawing/2017/decorative" val="1"/>
              </a:ext>
            </a:extLst>
          </p:cNvPr>
          <p:cNvSpPr/>
          <p:nvPr userDrawn="1"/>
        </p:nvSpPr>
        <p:spPr>
          <a:xfrm>
            <a:off x="6309360" y="3951843"/>
            <a:ext cx="2133600" cy="10058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29169562"/>
      </p:ext>
    </p:extLst>
  </p:cSld>
  <p:clrMapOvr>
    <a:masterClrMapping/>
  </p:clrMapOvr>
  <p:extLst>
    <p:ext uri="{DCECCB84-F9BA-43D5-87BE-67443E8EF086}">
      <p15:sldGuideLst xmlns:p15="http://schemas.microsoft.com/office/powerpoint/2012/main">
        <p15:guide id="2" pos="7104">
          <p15:clr>
            <a:srgbClr val="FBAE40"/>
          </p15:clr>
        </p15:guide>
        <p15:guide id="3" pos="4344" userDrawn="1">
          <p15:clr>
            <a:srgbClr val="FBAE40"/>
          </p15:clr>
        </p15:guide>
        <p15:guide id="4" pos="4560" userDrawn="1">
          <p15:clr>
            <a:srgbClr val="FBAE40"/>
          </p15:clr>
        </p15:guide>
        <p15:guide id="8" orient="horz" pos="184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6987D-0137-DE42-B76B-FF621E808D90}"/>
              </a:ext>
            </a:extLst>
          </p:cNvPr>
          <p:cNvSpPr>
            <a:spLocks noGrp="1"/>
          </p:cNvSpPr>
          <p:nvPr>
            <p:ph type="ctrTitle" hasCustomPrompt="1"/>
          </p:nvPr>
        </p:nvSpPr>
        <p:spPr>
          <a:xfrm>
            <a:off x="609600" y="370708"/>
            <a:ext cx="5486400" cy="989197"/>
          </a:xfrm>
          <a:prstGeom prst="rect">
            <a:avLst/>
          </a:prstGeom>
        </p:spPr>
        <p:txBody>
          <a:bodyPr lIns="0" tIns="0" rIns="0" bIns="0" anchor="b">
            <a:noAutofit/>
          </a:bodyPr>
          <a:lstStyle>
            <a:lvl1pPr algn="l">
              <a:lnSpc>
                <a:spcPct val="80000"/>
              </a:lnSpc>
              <a:defRPr sz="6000" b="1" i="0" spc="100" baseline="0">
                <a:solidFill>
                  <a:schemeClr val="bg1"/>
                </a:solidFill>
                <a:latin typeface="+mj-lt"/>
              </a:defRPr>
            </a:lvl1pPr>
          </a:lstStyle>
          <a:p>
            <a:r>
              <a:rPr lang="en-US" dirty="0"/>
              <a:t>Is this a  </a:t>
            </a:r>
          </a:p>
        </p:txBody>
      </p:sp>
      <p:sp>
        <p:nvSpPr>
          <p:cNvPr id="18" name="Text Placeholder 29">
            <a:extLst>
              <a:ext uri="{FF2B5EF4-FFF2-40B4-BE49-F238E27FC236}">
                <a16:creationId xmlns:a16="http://schemas.microsoft.com/office/drawing/2014/main" id="{276A9CD7-E675-3048-86D3-3546A2F6B456}"/>
              </a:ext>
            </a:extLst>
          </p:cNvPr>
          <p:cNvSpPr>
            <a:spLocks noGrp="1"/>
          </p:cNvSpPr>
          <p:nvPr>
            <p:ph type="body" sz="quarter" idx="11" hasCustomPrompt="1"/>
          </p:nvPr>
        </p:nvSpPr>
        <p:spPr>
          <a:xfrm>
            <a:off x="609600" y="4593365"/>
            <a:ext cx="10841764" cy="1645920"/>
          </a:xfrm>
        </p:spPr>
        <p:txBody>
          <a:bodyPr lIns="0" tIns="0" rIns="0" bIns="0">
            <a:noAutofit/>
          </a:bodyPr>
          <a:lstStyle>
            <a:lvl1pPr marL="0" indent="0">
              <a:buNone/>
              <a:defRPr sz="2400" b="1" i="0">
                <a:solidFill>
                  <a:schemeClr val="tx2">
                    <a:lumMod val="75000"/>
                  </a:schemeClr>
                </a:solidFill>
                <a:latin typeface="+mn-lt"/>
              </a:defRPr>
            </a:lvl1pPr>
            <a:lvl2pPr>
              <a:defRPr sz="4000"/>
            </a:lvl2pPr>
            <a:lvl3pPr>
              <a:defRPr sz="4000"/>
            </a:lvl3pPr>
            <a:lvl4pPr>
              <a:defRPr sz="4000"/>
            </a:lvl4pPr>
            <a:lvl5pPr>
              <a:defRPr sz="4000"/>
            </a:lvl5pPr>
          </a:lstStyle>
          <a:p>
            <a:pPr lvl="0"/>
            <a:r>
              <a:rPr lang="en-US" dirty="0"/>
              <a:t>Click to add text</a:t>
            </a:r>
          </a:p>
        </p:txBody>
      </p:sp>
      <p:cxnSp>
        <p:nvCxnSpPr>
          <p:cNvPr id="7" name="Straight Connector 6">
            <a:extLst>
              <a:ext uri="{FF2B5EF4-FFF2-40B4-BE49-F238E27FC236}">
                <a16:creationId xmlns:a16="http://schemas.microsoft.com/office/drawing/2014/main" id="{29169ED6-4B82-6844-119F-AC15CDF2D3E5}"/>
              </a:ext>
              <a:ext uri="{C183D7F6-B498-43B3-948B-1728B52AA6E4}">
                <adec:decorative xmlns:adec="http://schemas.microsoft.com/office/drawing/2017/decorative" val="1"/>
              </a:ext>
            </a:extLst>
          </p:cNvPr>
          <p:cNvCxnSpPr>
            <a:cxnSpLocks/>
          </p:cNvCxnSpPr>
          <p:nvPr userDrawn="1"/>
        </p:nvCxnSpPr>
        <p:spPr>
          <a:xfrm>
            <a:off x="609600" y="1506111"/>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9879140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ummary 2">
    <p:bg>
      <p:bgPr>
        <a:solidFill>
          <a:schemeClr val="tx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C57F1500-1A16-D1EF-4F0C-030852B291FC}"/>
              </a:ext>
              <a:ext uri="{C183D7F6-B498-43B3-948B-1728B52AA6E4}">
                <adec:decorative xmlns:adec="http://schemas.microsoft.com/office/drawing/2017/decorative" val="1"/>
              </a:ext>
            </a:extLst>
          </p:cNvPr>
          <p:cNvCxnSpPr>
            <a:cxnSpLocks/>
          </p:cNvCxnSpPr>
          <p:nvPr userDrawn="1"/>
        </p:nvCxnSpPr>
        <p:spPr>
          <a:xfrm>
            <a:off x="594360" y="129426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grpSp>
        <p:nvGrpSpPr>
          <p:cNvPr id="10" name="Group 9">
            <a:extLst>
              <a:ext uri="{FF2B5EF4-FFF2-40B4-BE49-F238E27FC236}">
                <a16:creationId xmlns:a16="http://schemas.microsoft.com/office/drawing/2014/main" id="{2D07A0BE-3890-193E-9439-F294E61A71B9}"/>
              </a:ext>
              <a:ext uri="{C183D7F6-B498-43B3-948B-1728B52AA6E4}">
                <adec:decorative xmlns:adec="http://schemas.microsoft.com/office/drawing/2017/decorative" val="1"/>
              </a:ext>
            </a:extLst>
          </p:cNvPr>
          <p:cNvGrpSpPr>
            <a:grpSpLocks/>
          </p:cNvGrpSpPr>
          <p:nvPr userDrawn="1"/>
        </p:nvGrpSpPr>
        <p:grpSpPr bwMode="auto">
          <a:xfrm rot="16200000" flipV="1">
            <a:off x="0" y="3900132"/>
            <a:ext cx="2959226" cy="2959226"/>
            <a:chOff x="0" y="12289"/>
            <a:chExt cx="3550" cy="3551"/>
          </a:xfrm>
        </p:grpSpPr>
        <p:sp>
          <p:nvSpPr>
            <p:cNvPr id="11" name="Freeform 19">
              <a:extLst>
                <a:ext uri="{FF2B5EF4-FFF2-40B4-BE49-F238E27FC236}">
                  <a16:creationId xmlns:a16="http://schemas.microsoft.com/office/drawing/2014/main" id="{C05217ED-C258-E6CE-BA7F-28A6EA41BCD3}"/>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2" name="Freeform 20">
              <a:extLst>
                <a:ext uri="{FF2B5EF4-FFF2-40B4-BE49-F238E27FC236}">
                  <a16:creationId xmlns:a16="http://schemas.microsoft.com/office/drawing/2014/main" id="{F3E11A1F-14DD-BA35-D7D7-4D4ADEAA3484}"/>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3" name="Freeform 21">
              <a:extLst>
                <a:ext uri="{FF2B5EF4-FFF2-40B4-BE49-F238E27FC236}">
                  <a16:creationId xmlns:a16="http://schemas.microsoft.com/office/drawing/2014/main" id="{F14541B0-973F-7E21-1019-D2FB83C8C0D0}"/>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32" name="Title 1">
            <a:extLst>
              <a:ext uri="{FF2B5EF4-FFF2-40B4-BE49-F238E27FC236}">
                <a16:creationId xmlns:a16="http://schemas.microsoft.com/office/drawing/2014/main" id="{467E05B6-B7CB-1E4F-96BA-4B8CFE8B63D9}"/>
              </a:ext>
            </a:extLst>
          </p:cNvPr>
          <p:cNvSpPr>
            <a:spLocks noGrp="1"/>
          </p:cNvSpPr>
          <p:nvPr>
            <p:ph type="title" hasCustomPrompt="1"/>
          </p:nvPr>
        </p:nvSpPr>
        <p:spPr>
          <a:xfrm>
            <a:off x="594360" y="102875"/>
            <a:ext cx="10873740" cy="1080999"/>
          </a:xfrm>
          <a:prstGeom prst="rect">
            <a:avLst/>
          </a:prstGeom>
        </p:spPr>
        <p:txBody>
          <a:bodyPr lIns="0" tIns="0" rIns="0" bIns="0" anchor="b" anchorCtr="0">
            <a:noAutofit/>
          </a:bodyPr>
          <a:lstStyle>
            <a:lvl1pPr>
              <a:defRPr sz="4400" b="1" i="0">
                <a:latin typeface="+mj-lt"/>
              </a:defRPr>
            </a:lvl1pPr>
          </a:lstStyle>
          <a:p>
            <a:r>
              <a:rPr lang="en-US" dirty="0"/>
              <a:t>Click to add title </a:t>
            </a:r>
          </a:p>
        </p:txBody>
      </p:sp>
      <p:sp>
        <p:nvSpPr>
          <p:cNvPr id="2" name="Content Placeholder 5">
            <a:extLst>
              <a:ext uri="{FF2B5EF4-FFF2-40B4-BE49-F238E27FC236}">
                <a16:creationId xmlns:a16="http://schemas.microsoft.com/office/drawing/2014/main" id="{F6FE0DC0-B0D7-F4D6-8038-177AD7A8C211}"/>
              </a:ext>
            </a:extLst>
          </p:cNvPr>
          <p:cNvSpPr>
            <a:spLocks noGrp="1"/>
          </p:cNvSpPr>
          <p:nvPr>
            <p:ph sz="quarter" idx="13" hasCustomPrompt="1"/>
          </p:nvPr>
        </p:nvSpPr>
        <p:spPr>
          <a:xfrm>
            <a:off x="3657600" y="2282008"/>
            <a:ext cx="7810500" cy="3699328"/>
          </a:xfrm>
        </p:spPr>
        <p:txBody>
          <a:bodyPr lIns="0" tIns="228600" rIns="0" bIns="0">
            <a:normAutofit/>
          </a:bodyPr>
          <a:lstStyle>
            <a:lvl1pPr marL="283464" indent="-283464">
              <a:spcBef>
                <a:spcPts val="1800"/>
              </a:spcBef>
              <a:buFont typeface="Arial" panose="020B0604020202020204" pitchFamily="34" charset="0"/>
              <a:buChar char="•"/>
              <a:defRPr sz="2000"/>
            </a:lvl1pPr>
            <a:lvl2pPr indent="-283464">
              <a:spcBef>
                <a:spcPts val="1800"/>
              </a:spcBef>
              <a:defRPr sz="2000"/>
            </a:lvl2pPr>
            <a:lvl3pPr indent="-283464">
              <a:spcBef>
                <a:spcPts val="1800"/>
              </a:spcBef>
              <a:defRPr sz="2000"/>
            </a:lvl3pPr>
            <a:lvl4pPr indent="-283464">
              <a:spcBef>
                <a:spcPts val="1800"/>
              </a:spcBef>
              <a:defRPr sz="2000"/>
            </a:lvl4pPr>
            <a:lvl5pPr indent="-283464">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7ED58739-4346-5104-B1AC-89ED035912AF}"/>
              </a:ext>
            </a:extLst>
          </p:cNvPr>
          <p:cNvSpPr>
            <a:spLocks noGrp="1"/>
          </p:cNvSpPr>
          <p:nvPr>
            <p:ph type="sldNum" sz="quarter" idx="22"/>
          </p:nvPr>
        </p:nvSpPr>
        <p:spPr/>
        <p:txBody>
          <a:bodyPr/>
          <a:lstStyle/>
          <a:p>
            <a:fld id="{294A09A9-5501-47C1-A89A-A340965A2BE2}" type="slidenum">
              <a:rPr lang="en-US" smtClean="0"/>
              <a:pPr/>
              <a:t>‹#›</a:t>
            </a:fld>
            <a:endParaRPr lang="en-US" dirty="0">
              <a:latin typeface="+mn-lt"/>
            </a:endParaRPr>
          </a:p>
        </p:txBody>
      </p:sp>
    </p:spTree>
    <p:extLst>
      <p:ext uri="{BB962C8B-B14F-4D97-AF65-F5344CB8AC3E}">
        <p14:creationId xmlns:p14="http://schemas.microsoft.com/office/powerpoint/2010/main" val="140296414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00">
          <p15:clr>
            <a:srgbClr val="FBAE40"/>
          </p15:clr>
        </p15:guide>
        <p15:guide id="2" pos="7080">
          <p15:clr>
            <a:srgbClr val="FBAE40"/>
          </p15:clr>
        </p15:guide>
        <p15:guide id="3" pos="2304">
          <p15:clr>
            <a:srgbClr val="FBAE40"/>
          </p15:clr>
        </p15:guide>
        <p15:guide id="4" pos="5736">
          <p15:clr>
            <a:srgbClr val="FBAE40"/>
          </p15:clr>
        </p15:guide>
        <p15:guide id="5" pos="1944">
          <p15:clr>
            <a:srgbClr val="FBAE40"/>
          </p15:clr>
        </p15:guide>
        <p15:guide id="6" pos="4008">
          <p15:clr>
            <a:srgbClr val="FBAE40"/>
          </p15:clr>
        </p15:guide>
        <p15:guide id="7" orient="horz" pos="1224">
          <p15:clr>
            <a:srgbClr val="FBAE40"/>
          </p15:clr>
        </p15:guide>
        <p15:guide id="8" orient="horz" pos="1440">
          <p15:clr>
            <a:srgbClr val="FBAE40"/>
          </p15:clr>
        </p15:guide>
        <p15:guide id="9" orient="horz" pos="552">
          <p15:clr>
            <a:srgbClr val="FBAE40"/>
          </p15:clr>
        </p15:guide>
        <p15:guide id="10" pos="5352">
          <p15:clr>
            <a:srgbClr val="FBAE40"/>
          </p15:clr>
        </p15:guide>
        <p15:guide id="11" pos="3648">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6987D-0137-DE42-B76B-FF621E808D90}"/>
              </a:ext>
            </a:extLst>
          </p:cNvPr>
          <p:cNvSpPr>
            <a:spLocks noGrp="1"/>
          </p:cNvSpPr>
          <p:nvPr>
            <p:ph type="ctrTitle" hasCustomPrompt="1"/>
          </p:nvPr>
        </p:nvSpPr>
        <p:spPr>
          <a:xfrm>
            <a:off x="6309904" y="411479"/>
            <a:ext cx="5486400" cy="3291840"/>
          </a:xfrm>
          <a:prstGeom prst="rect">
            <a:avLst/>
          </a:prstGeom>
        </p:spPr>
        <p:txBody>
          <a:bodyPr lIns="0" tIns="0" rIns="0" bIns="0" anchor="b">
            <a:noAutofit/>
          </a:bodyPr>
          <a:lstStyle>
            <a:lvl1pPr algn="l">
              <a:lnSpc>
                <a:spcPct val="80000"/>
              </a:lnSpc>
              <a:defRPr sz="6000" b="1" i="0" spc="100" baseline="0">
                <a:solidFill>
                  <a:schemeClr val="bg1"/>
                </a:solidFill>
                <a:latin typeface="+mj-lt"/>
              </a:defRPr>
            </a:lvl1pPr>
          </a:lstStyle>
          <a:p>
            <a:r>
              <a:rPr lang="en-US" dirty="0"/>
              <a:t>Click to add title </a:t>
            </a:r>
          </a:p>
        </p:txBody>
      </p:sp>
      <p:grpSp>
        <p:nvGrpSpPr>
          <p:cNvPr id="9" name="Group 8">
            <a:extLst>
              <a:ext uri="{FF2B5EF4-FFF2-40B4-BE49-F238E27FC236}">
                <a16:creationId xmlns:a16="http://schemas.microsoft.com/office/drawing/2014/main" id="{C26C18C3-ED25-DD4B-BA72-24932D54DE37}"/>
              </a:ext>
              <a:ext uri="{C183D7F6-B498-43B3-948B-1728B52AA6E4}">
                <adec:decorative xmlns:adec="http://schemas.microsoft.com/office/drawing/2017/decorative" val="1"/>
              </a:ext>
            </a:extLst>
          </p:cNvPr>
          <p:cNvGrpSpPr>
            <a:grpSpLocks/>
          </p:cNvGrpSpPr>
          <p:nvPr userDrawn="1"/>
        </p:nvGrpSpPr>
        <p:grpSpPr bwMode="auto">
          <a:xfrm>
            <a:off x="1" y="758752"/>
            <a:ext cx="6099248" cy="6099248"/>
            <a:chOff x="0" y="12289"/>
            <a:chExt cx="3550" cy="3551"/>
          </a:xfrm>
        </p:grpSpPr>
        <p:sp>
          <p:nvSpPr>
            <p:cNvPr id="10" name="Freeform 9">
              <a:extLst>
                <a:ext uri="{FF2B5EF4-FFF2-40B4-BE49-F238E27FC236}">
                  <a16:creationId xmlns:a16="http://schemas.microsoft.com/office/drawing/2014/main" id="{C07CC263-2515-F147-8CC5-F8E9FF9FA8E4}"/>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1" name="Freeform 10">
              <a:extLst>
                <a:ext uri="{FF2B5EF4-FFF2-40B4-BE49-F238E27FC236}">
                  <a16:creationId xmlns:a16="http://schemas.microsoft.com/office/drawing/2014/main" id="{43B40037-7481-524B-8685-404D965690F2}"/>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2" name="Freeform 11">
              <a:extLst>
                <a:ext uri="{FF2B5EF4-FFF2-40B4-BE49-F238E27FC236}">
                  <a16:creationId xmlns:a16="http://schemas.microsoft.com/office/drawing/2014/main" id="{7B759713-8408-EE47-9394-3DA6F5E4B624}"/>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cxnSp>
        <p:nvCxnSpPr>
          <p:cNvPr id="13" name="Straight Connector 12">
            <a:extLst>
              <a:ext uri="{FF2B5EF4-FFF2-40B4-BE49-F238E27FC236}">
                <a16:creationId xmlns:a16="http://schemas.microsoft.com/office/drawing/2014/main" id="{A69706A2-3726-FE4E-B923-E75D48597816}"/>
              </a:ext>
              <a:ext uri="{C183D7F6-B498-43B3-948B-1728B52AA6E4}">
                <adec:decorative xmlns:adec="http://schemas.microsoft.com/office/drawing/2017/decorative" val="1"/>
              </a:ext>
            </a:extLst>
          </p:cNvPr>
          <p:cNvCxnSpPr>
            <a:cxnSpLocks/>
          </p:cNvCxnSpPr>
          <p:nvPr userDrawn="1"/>
        </p:nvCxnSpPr>
        <p:spPr>
          <a:xfrm>
            <a:off x="6309360" y="3950208"/>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18" name="Text Placeholder 29">
            <a:extLst>
              <a:ext uri="{FF2B5EF4-FFF2-40B4-BE49-F238E27FC236}">
                <a16:creationId xmlns:a16="http://schemas.microsoft.com/office/drawing/2014/main" id="{276A9CD7-E675-3048-86D3-3546A2F6B456}"/>
              </a:ext>
            </a:extLst>
          </p:cNvPr>
          <p:cNvSpPr>
            <a:spLocks noGrp="1"/>
          </p:cNvSpPr>
          <p:nvPr>
            <p:ph type="body" sz="quarter" idx="11" hasCustomPrompt="1"/>
          </p:nvPr>
        </p:nvSpPr>
        <p:spPr>
          <a:xfrm>
            <a:off x="6309905" y="4549552"/>
            <a:ext cx="5486400" cy="1645920"/>
          </a:xfrm>
        </p:spPr>
        <p:txBody>
          <a:bodyPr lIns="0" tIns="0" rIns="0" bIns="0">
            <a:noAutofit/>
          </a:bodyPr>
          <a:lstStyle>
            <a:lvl1pPr marL="0" indent="0">
              <a:buNone/>
              <a:defRPr sz="2400" b="1" i="0">
                <a:solidFill>
                  <a:schemeClr val="tx2">
                    <a:lumMod val="75000"/>
                  </a:schemeClr>
                </a:solidFill>
                <a:latin typeface="+mn-lt"/>
              </a:defRPr>
            </a:lvl1pPr>
            <a:lvl2pPr>
              <a:defRPr sz="4000"/>
            </a:lvl2pPr>
            <a:lvl3pPr>
              <a:defRPr sz="4000"/>
            </a:lvl3pPr>
            <a:lvl4pPr>
              <a:defRPr sz="4000"/>
            </a:lvl4pPr>
            <a:lvl5pPr>
              <a:defRPr sz="4000"/>
            </a:lvl5pPr>
          </a:lstStyle>
          <a:p>
            <a:pPr lvl="0"/>
            <a:r>
              <a:rPr lang="en-US" dirty="0"/>
              <a:t>Click to add text</a:t>
            </a:r>
          </a:p>
        </p:txBody>
      </p:sp>
    </p:spTree>
    <p:extLst>
      <p:ext uri="{BB962C8B-B14F-4D97-AF65-F5344CB8AC3E}">
        <p14:creationId xmlns:p14="http://schemas.microsoft.com/office/powerpoint/2010/main" val="20271085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wo Content 2">
    <p:bg>
      <p:bgPr>
        <a:solidFill>
          <a:schemeClr val="tx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97D5AF2-684A-4A8D-3D82-B57D7AC44677}"/>
              </a:ext>
              <a:ext uri="{C183D7F6-B498-43B3-948B-1728B52AA6E4}">
                <adec:decorative xmlns:adec="http://schemas.microsoft.com/office/drawing/2017/decorative" val="1"/>
              </a:ext>
            </a:extLst>
          </p:cNvPr>
          <p:cNvGrpSpPr>
            <a:grpSpLocks/>
          </p:cNvGrpSpPr>
          <p:nvPr userDrawn="1"/>
        </p:nvGrpSpPr>
        <p:grpSpPr bwMode="auto">
          <a:xfrm rot="10800000">
            <a:off x="8870040" y="0"/>
            <a:ext cx="3325208" cy="3325208"/>
            <a:chOff x="0" y="12289"/>
            <a:chExt cx="3550" cy="3551"/>
          </a:xfrm>
        </p:grpSpPr>
        <p:sp>
          <p:nvSpPr>
            <p:cNvPr id="12" name="Freeform 4">
              <a:extLst>
                <a:ext uri="{FF2B5EF4-FFF2-40B4-BE49-F238E27FC236}">
                  <a16:creationId xmlns:a16="http://schemas.microsoft.com/office/drawing/2014/main" id="{8CF5F650-F8F0-F4FE-44DA-1F14ADE428B2}"/>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3" name="Freeform 5">
              <a:extLst>
                <a:ext uri="{FF2B5EF4-FFF2-40B4-BE49-F238E27FC236}">
                  <a16:creationId xmlns:a16="http://schemas.microsoft.com/office/drawing/2014/main" id="{18870924-E47D-404F-59B5-BD1C58F7B04C}"/>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4" name="Freeform 7">
              <a:extLst>
                <a:ext uri="{FF2B5EF4-FFF2-40B4-BE49-F238E27FC236}">
                  <a16:creationId xmlns:a16="http://schemas.microsoft.com/office/drawing/2014/main" id="{80806A65-E4FC-2F52-65B3-CC181E620C29}"/>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594360" y="278129"/>
            <a:ext cx="9778365" cy="1494596"/>
          </a:xfrm>
          <a:prstGeom prst="rect">
            <a:avLst/>
          </a:prstGeom>
        </p:spPr>
        <p:txBody>
          <a:bodyPr lIns="0" tIns="0" rIns="0" bIns="0" anchor="b" anchorCtr="0">
            <a:noAutofit/>
          </a:bodyPr>
          <a:lstStyle>
            <a:lvl1pPr>
              <a:defRPr sz="4400" b="1" i="0">
                <a:solidFill>
                  <a:schemeClr val="bg1"/>
                </a:solidFill>
                <a:latin typeface="+mj-lt"/>
              </a:defRPr>
            </a:lvl1pPr>
          </a:lstStyle>
          <a:p>
            <a:r>
              <a:rPr lang="en-US" dirty="0"/>
              <a:t>Click to add title </a:t>
            </a:r>
          </a:p>
        </p:txBody>
      </p:sp>
      <p:sp>
        <p:nvSpPr>
          <p:cNvPr id="2" name="Content Placeholder 5">
            <a:extLst>
              <a:ext uri="{FF2B5EF4-FFF2-40B4-BE49-F238E27FC236}">
                <a16:creationId xmlns:a16="http://schemas.microsoft.com/office/drawing/2014/main" id="{F14DA3C5-63E4-BAFB-1D68-47F71EEEE538}"/>
              </a:ext>
            </a:extLst>
          </p:cNvPr>
          <p:cNvSpPr>
            <a:spLocks noGrp="1"/>
          </p:cNvSpPr>
          <p:nvPr>
            <p:ph sz="quarter" idx="15" hasCustomPrompt="1"/>
          </p:nvPr>
        </p:nvSpPr>
        <p:spPr>
          <a:xfrm>
            <a:off x="594360" y="2676525"/>
            <a:ext cx="4490827" cy="3597470"/>
          </a:xfrm>
        </p:spPr>
        <p:txBody>
          <a:bodyPr lIns="0" tIns="45720" rIns="0" bIns="0">
            <a:normAutofit/>
          </a:bodyPr>
          <a:lstStyle>
            <a:lvl1pPr marL="0" indent="0">
              <a:spcBef>
                <a:spcPts val="1800"/>
              </a:spcBef>
              <a:buFont typeface="Arial" panose="020B0604020202020204" pitchFamily="34" charset="0"/>
              <a:buNone/>
              <a:defRPr sz="2000"/>
            </a:lvl1pPr>
            <a:lvl2pPr marL="283464" indent="-283464">
              <a:spcBef>
                <a:spcPts val="1800"/>
              </a:spcBef>
              <a:defRPr sz="2000"/>
            </a:lvl2pPr>
            <a:lvl3pPr marL="594360" indent="-283464">
              <a:spcBef>
                <a:spcPts val="1800"/>
              </a:spcBef>
              <a:defRPr sz="2000"/>
            </a:lvl3pPr>
            <a:lvl4pPr marL="822960" indent="-283464">
              <a:spcBef>
                <a:spcPts val="1800"/>
              </a:spcBef>
              <a:defRPr sz="2000"/>
            </a:lvl4pPr>
            <a:lvl5pPr marL="1005840" indent="-283464">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5">
            <a:extLst>
              <a:ext uri="{FF2B5EF4-FFF2-40B4-BE49-F238E27FC236}">
                <a16:creationId xmlns:a16="http://schemas.microsoft.com/office/drawing/2014/main" id="{BD11386D-847E-8CF5-E56A-42E80A65A089}"/>
              </a:ext>
            </a:extLst>
          </p:cNvPr>
          <p:cNvSpPr>
            <a:spLocks noGrp="1"/>
          </p:cNvSpPr>
          <p:nvPr>
            <p:ph sz="quarter" idx="16" hasCustomPrompt="1"/>
          </p:nvPr>
        </p:nvSpPr>
        <p:spPr>
          <a:xfrm>
            <a:off x="5881898" y="2676525"/>
            <a:ext cx="4490827" cy="3597470"/>
          </a:xfrm>
        </p:spPr>
        <p:txBody>
          <a:bodyPr lIns="0" tIns="45720" rIns="0" bIns="0">
            <a:normAutofit/>
          </a:bodyPr>
          <a:lstStyle>
            <a:lvl1pPr marL="0" indent="0">
              <a:spcBef>
                <a:spcPts val="1800"/>
              </a:spcBef>
              <a:buFont typeface="Arial" panose="020B0604020202020204" pitchFamily="34" charset="0"/>
              <a:buNone/>
              <a:defRPr sz="2000"/>
            </a:lvl1pPr>
            <a:lvl2pPr marL="283464" indent="-283464">
              <a:spcBef>
                <a:spcPts val="1800"/>
              </a:spcBef>
              <a:defRPr sz="2000"/>
            </a:lvl2pPr>
            <a:lvl3pPr marL="548640" indent="-283464">
              <a:spcBef>
                <a:spcPts val="1800"/>
              </a:spcBef>
              <a:defRPr sz="2000"/>
            </a:lvl3pPr>
            <a:lvl4pPr marL="822960" indent="-283464">
              <a:spcBef>
                <a:spcPts val="1800"/>
              </a:spcBef>
              <a:defRPr sz="2000"/>
            </a:lvl4pPr>
            <a:lvl5pPr marL="1005840" indent="-283464">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dirty="0"/>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594360" y="214884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41056953"/>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
    <p:bg>
      <p:bgPr>
        <a:solidFill>
          <a:schemeClr val="tx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2E558A9-6DD6-E21D-3A8F-6707E1DD19F1}"/>
              </a:ext>
              <a:ext uri="{C183D7F6-B498-43B3-948B-1728B52AA6E4}">
                <adec:decorative xmlns:adec="http://schemas.microsoft.com/office/drawing/2017/decorative" val="1"/>
              </a:ext>
            </a:extLst>
          </p:cNvPr>
          <p:cNvGrpSpPr/>
          <p:nvPr userDrawn="1"/>
        </p:nvGrpSpPr>
        <p:grpSpPr>
          <a:xfrm>
            <a:off x="6362700" y="0"/>
            <a:ext cx="5829298" cy="3235602"/>
            <a:chOff x="5612972" y="1"/>
            <a:chExt cx="6615961" cy="3672246"/>
          </a:xfrm>
        </p:grpSpPr>
        <p:sp>
          <p:nvSpPr>
            <p:cNvPr id="12" name="AutoShape 24">
              <a:extLst>
                <a:ext uri="{FF2B5EF4-FFF2-40B4-BE49-F238E27FC236}">
                  <a16:creationId xmlns:a16="http://schemas.microsoft.com/office/drawing/2014/main" id="{3FC994E4-318C-1E66-B4E4-8F8FD08E098F}"/>
                </a:ext>
              </a:extLst>
            </p:cNvPr>
            <p:cNvSpPr>
              <a:spLocks/>
            </p:cNvSpPr>
            <p:nvPr/>
          </p:nvSpPr>
          <p:spPr bwMode="auto">
            <a:xfrm>
              <a:off x="5612972" y="1"/>
              <a:ext cx="4408998" cy="3672246"/>
            </a:xfrm>
            <a:custGeom>
              <a:avLst/>
              <a:gdLst>
                <a:gd name="T0" fmla="+- 0 8372 6586"/>
                <a:gd name="T1" fmla="*/ T0 w 3578"/>
                <a:gd name="T2" fmla="*/ 591 h 2980"/>
                <a:gd name="T3" fmla="+- 0 7780 6586"/>
                <a:gd name="T4" fmla="*/ T3 w 3578"/>
                <a:gd name="T5" fmla="*/ 0 h 2980"/>
                <a:gd name="T6" fmla="+- 0 6586 6586"/>
                <a:gd name="T7" fmla="*/ T6 w 3578"/>
                <a:gd name="T8" fmla="*/ 0 h 2980"/>
                <a:gd name="T9" fmla="+- 0 7774 6586"/>
                <a:gd name="T10" fmla="*/ T9 w 3578"/>
                <a:gd name="T11" fmla="*/ 1188 h 2980"/>
                <a:gd name="T12" fmla="+- 0 8372 6586"/>
                <a:gd name="T13" fmla="*/ T12 w 3578"/>
                <a:gd name="T14" fmla="*/ 591 h 2980"/>
                <a:gd name="T15" fmla="+- 0 10163 6586"/>
                <a:gd name="T16" fmla="*/ T15 w 3578"/>
                <a:gd name="T17" fmla="*/ 2383 h 2980"/>
                <a:gd name="T18" fmla="+- 0 9566 6586"/>
                <a:gd name="T19" fmla="*/ T18 w 3578"/>
                <a:gd name="T20" fmla="*/ 1786 h 2980"/>
                <a:gd name="T21" fmla="+- 0 8969 6586"/>
                <a:gd name="T22" fmla="*/ T21 w 3578"/>
                <a:gd name="T23" fmla="*/ 2383 h 2980"/>
                <a:gd name="T24" fmla="+- 0 9566 6586"/>
                <a:gd name="T25" fmla="*/ T24 w 3578"/>
                <a:gd name="T26" fmla="*/ 2980 h 2980"/>
                <a:gd name="T27" fmla="+- 0 10163 6586"/>
                <a:gd name="T28" fmla="*/ T27 w 3578"/>
                <a:gd name="T29" fmla="*/ 2383 h 2980"/>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Lst>
              <a:rect l="0" t="0" r="r" b="b"/>
              <a:pathLst>
                <a:path w="3578" h="2980">
                  <a:moveTo>
                    <a:pt x="1786" y="591"/>
                  </a:moveTo>
                  <a:lnTo>
                    <a:pt x="1194" y="0"/>
                  </a:lnTo>
                  <a:lnTo>
                    <a:pt x="0" y="0"/>
                  </a:lnTo>
                  <a:lnTo>
                    <a:pt x="1188" y="1188"/>
                  </a:lnTo>
                  <a:lnTo>
                    <a:pt x="1786" y="591"/>
                  </a:lnTo>
                  <a:moveTo>
                    <a:pt x="3577" y="2383"/>
                  </a:moveTo>
                  <a:lnTo>
                    <a:pt x="2980" y="1786"/>
                  </a:lnTo>
                  <a:lnTo>
                    <a:pt x="2383" y="2383"/>
                  </a:lnTo>
                  <a:lnTo>
                    <a:pt x="2980" y="2980"/>
                  </a:lnTo>
                  <a:lnTo>
                    <a:pt x="3577" y="2383"/>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3" name="Freeform 7">
              <a:extLst>
                <a:ext uri="{FF2B5EF4-FFF2-40B4-BE49-F238E27FC236}">
                  <a16:creationId xmlns:a16="http://schemas.microsoft.com/office/drawing/2014/main" id="{17C00E6B-F625-6D6C-8364-9DD9F3C3628F}"/>
                </a:ext>
              </a:extLst>
            </p:cNvPr>
            <p:cNvSpPr>
              <a:spLocks/>
            </p:cNvSpPr>
            <p:nvPr/>
          </p:nvSpPr>
          <p:spPr bwMode="auto">
            <a:xfrm>
              <a:off x="6341233" y="1463970"/>
              <a:ext cx="2208196" cy="2208277"/>
            </a:xfrm>
            <a:custGeom>
              <a:avLst/>
              <a:gdLst>
                <a:gd name="T0" fmla="+- 0 7774 7177"/>
                <a:gd name="T1" fmla="*/ T0 w 1792"/>
                <a:gd name="T2" fmla="+- 0 1188 1188"/>
                <a:gd name="T3" fmla="*/ 1188 h 1792"/>
                <a:gd name="T4" fmla="+- 0 7177 7177"/>
                <a:gd name="T5" fmla="*/ T4 w 1792"/>
                <a:gd name="T6" fmla="+- 0 1786 1188"/>
                <a:gd name="T7" fmla="*/ 1786 h 1792"/>
                <a:gd name="T8" fmla="+- 0 8372 7177"/>
                <a:gd name="T9" fmla="*/ T8 w 1792"/>
                <a:gd name="T10" fmla="+- 0 2980 1188"/>
                <a:gd name="T11" fmla="*/ 2980 h 1792"/>
                <a:gd name="T12" fmla="+- 0 8969 7177"/>
                <a:gd name="T13" fmla="*/ T12 w 1792"/>
                <a:gd name="T14" fmla="+- 0 2383 1188"/>
                <a:gd name="T15" fmla="*/ 2383 h 1792"/>
                <a:gd name="T16" fmla="+- 0 7774 7177"/>
                <a:gd name="T17" fmla="*/ T16 w 1792"/>
                <a:gd name="T18" fmla="+- 0 1188 1188"/>
                <a:gd name="T19" fmla="*/ 1188 h 1792"/>
              </a:gdLst>
              <a:ahLst/>
              <a:cxnLst>
                <a:cxn ang="0">
                  <a:pos x="T1" y="T3"/>
                </a:cxn>
                <a:cxn ang="0">
                  <a:pos x="T5" y="T7"/>
                </a:cxn>
                <a:cxn ang="0">
                  <a:pos x="T9" y="T11"/>
                </a:cxn>
                <a:cxn ang="0">
                  <a:pos x="T13" y="T15"/>
                </a:cxn>
                <a:cxn ang="0">
                  <a:pos x="T17" y="T19"/>
                </a:cxn>
              </a:cxnLst>
              <a:rect l="0" t="0" r="r" b="b"/>
              <a:pathLst>
                <a:path w="1792" h="1792">
                  <a:moveTo>
                    <a:pt x="597" y="0"/>
                  </a:moveTo>
                  <a:lnTo>
                    <a:pt x="0" y="598"/>
                  </a:lnTo>
                  <a:lnTo>
                    <a:pt x="1195" y="1792"/>
                  </a:lnTo>
                  <a:lnTo>
                    <a:pt x="1792" y="1195"/>
                  </a:lnTo>
                  <a:lnTo>
                    <a:pt x="597"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4" name="Freeform 8">
              <a:extLst>
                <a:ext uri="{FF2B5EF4-FFF2-40B4-BE49-F238E27FC236}">
                  <a16:creationId xmlns:a16="http://schemas.microsoft.com/office/drawing/2014/main" id="{C6197B87-4F65-7981-9463-84830CD3687F}"/>
                </a:ext>
              </a:extLst>
            </p:cNvPr>
            <p:cNvSpPr>
              <a:spLocks/>
            </p:cNvSpPr>
            <p:nvPr/>
          </p:nvSpPr>
          <p:spPr bwMode="auto">
            <a:xfrm>
              <a:off x="8555590" y="1"/>
              <a:ext cx="1457754" cy="729520"/>
            </a:xfrm>
            <a:custGeom>
              <a:avLst/>
              <a:gdLst>
                <a:gd name="T0" fmla="+- 0 10158 8975"/>
                <a:gd name="T1" fmla="*/ T0 w 1183"/>
                <a:gd name="T2" fmla="*/ 0 h 592"/>
                <a:gd name="T3" fmla="+- 0 8975 8975"/>
                <a:gd name="T4" fmla="*/ T3 w 1183"/>
                <a:gd name="T5" fmla="*/ 0 h 592"/>
                <a:gd name="T6" fmla="+- 0 9566 8975"/>
                <a:gd name="T7" fmla="*/ T6 w 1183"/>
                <a:gd name="T8" fmla="*/ 591 h 592"/>
                <a:gd name="T9" fmla="+- 0 10158 8975"/>
                <a:gd name="T10" fmla="*/ T9 w 1183"/>
                <a:gd name="T11" fmla="*/ 0 h 592"/>
              </a:gdLst>
              <a:ahLst/>
              <a:cxnLst>
                <a:cxn ang="0">
                  <a:pos x="T1" y="T2"/>
                </a:cxn>
                <a:cxn ang="0">
                  <a:pos x="T4" y="T5"/>
                </a:cxn>
                <a:cxn ang="0">
                  <a:pos x="T7" y="T8"/>
                </a:cxn>
                <a:cxn ang="0">
                  <a:pos x="T10" y="T11"/>
                </a:cxn>
              </a:cxnLst>
              <a:rect l="0" t="0" r="r" b="b"/>
              <a:pathLst>
                <a:path w="1183" h="592">
                  <a:moveTo>
                    <a:pt x="1183" y="0"/>
                  </a:moveTo>
                  <a:lnTo>
                    <a:pt x="0" y="0"/>
                  </a:lnTo>
                  <a:lnTo>
                    <a:pt x="591" y="591"/>
                  </a:lnTo>
                  <a:lnTo>
                    <a:pt x="1183"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8" name="Freeform 9">
              <a:extLst>
                <a:ext uri="{FF2B5EF4-FFF2-40B4-BE49-F238E27FC236}">
                  <a16:creationId xmlns:a16="http://schemas.microsoft.com/office/drawing/2014/main" id="{86AA517C-7217-D864-B7E7-40984A2880DB}"/>
                </a:ext>
              </a:extLst>
            </p:cNvPr>
            <p:cNvSpPr>
              <a:spLocks/>
            </p:cNvSpPr>
            <p:nvPr/>
          </p:nvSpPr>
          <p:spPr bwMode="auto">
            <a:xfrm>
              <a:off x="7076887" y="728289"/>
              <a:ext cx="2208196" cy="2208277"/>
            </a:xfrm>
            <a:custGeom>
              <a:avLst/>
              <a:gdLst>
                <a:gd name="T0" fmla="+- 0 8372 7774"/>
                <a:gd name="T1" fmla="*/ T0 w 1792"/>
                <a:gd name="T2" fmla="+- 0 591 591"/>
                <a:gd name="T3" fmla="*/ 591 h 1792"/>
                <a:gd name="T4" fmla="+- 0 7774 7774"/>
                <a:gd name="T5" fmla="*/ T4 w 1792"/>
                <a:gd name="T6" fmla="+- 0 1188 591"/>
                <a:gd name="T7" fmla="*/ 1188 h 1792"/>
                <a:gd name="T8" fmla="+- 0 8969 7774"/>
                <a:gd name="T9" fmla="*/ T8 w 1792"/>
                <a:gd name="T10" fmla="+- 0 2383 591"/>
                <a:gd name="T11" fmla="*/ 2383 h 1792"/>
                <a:gd name="T12" fmla="+- 0 9566 7774"/>
                <a:gd name="T13" fmla="*/ T12 w 1792"/>
                <a:gd name="T14" fmla="+- 0 1786 591"/>
                <a:gd name="T15" fmla="*/ 1786 h 1792"/>
                <a:gd name="T16" fmla="+- 0 8372 7774"/>
                <a:gd name="T17" fmla="*/ T16 w 1792"/>
                <a:gd name="T18" fmla="+- 0 591 591"/>
                <a:gd name="T19" fmla="*/ 591 h 1792"/>
              </a:gdLst>
              <a:ahLst/>
              <a:cxnLst>
                <a:cxn ang="0">
                  <a:pos x="T1" y="T3"/>
                </a:cxn>
                <a:cxn ang="0">
                  <a:pos x="T5" y="T7"/>
                </a:cxn>
                <a:cxn ang="0">
                  <a:pos x="T9" y="T11"/>
                </a:cxn>
                <a:cxn ang="0">
                  <a:pos x="T13" y="T15"/>
                </a:cxn>
                <a:cxn ang="0">
                  <a:pos x="T17" y="T19"/>
                </a:cxn>
              </a:cxnLst>
              <a:rect l="0" t="0" r="r" b="b"/>
              <a:pathLst>
                <a:path w="1792" h="1792">
                  <a:moveTo>
                    <a:pt x="598" y="0"/>
                  </a:moveTo>
                  <a:lnTo>
                    <a:pt x="0" y="597"/>
                  </a:lnTo>
                  <a:lnTo>
                    <a:pt x="1195" y="1792"/>
                  </a:lnTo>
                  <a:lnTo>
                    <a:pt x="1792" y="1195"/>
                  </a:lnTo>
                  <a:lnTo>
                    <a:pt x="598" y="0"/>
                  </a:lnTo>
                  <a:close/>
                </a:path>
              </a:pathLst>
            </a:custGeom>
            <a:solidFill>
              <a:schemeClr val="tx2"/>
            </a:solidFill>
            <a:ln>
              <a:noFill/>
            </a:ln>
          </p:spPr>
          <p:txBody>
            <a:bodyPr rot="0" vert="horz" wrap="square" lIns="91440" tIns="45720" rIns="91440" bIns="45720" anchor="t" anchorCtr="0" upright="1">
              <a:noAutofit/>
            </a:bodyPr>
            <a:lstStyle/>
            <a:p>
              <a:endParaRPr lang="en-US" dirty="0"/>
            </a:p>
          </p:txBody>
        </p:sp>
        <p:sp>
          <p:nvSpPr>
            <p:cNvPr id="19" name="Freeform 10">
              <a:extLst>
                <a:ext uri="{FF2B5EF4-FFF2-40B4-BE49-F238E27FC236}">
                  <a16:creationId xmlns:a16="http://schemas.microsoft.com/office/drawing/2014/main" id="{524013C6-491C-CAA2-5BD6-7C73596711CC}"/>
                </a:ext>
              </a:extLst>
            </p:cNvPr>
            <p:cNvSpPr>
              <a:spLocks/>
            </p:cNvSpPr>
            <p:nvPr/>
          </p:nvSpPr>
          <p:spPr bwMode="auto">
            <a:xfrm>
              <a:off x="9285083" y="728289"/>
              <a:ext cx="2943850" cy="2943958"/>
            </a:xfrm>
            <a:custGeom>
              <a:avLst/>
              <a:gdLst>
                <a:gd name="T0" fmla="+- 0 11955 9566"/>
                <a:gd name="T1" fmla="*/ T0 w 2389"/>
                <a:gd name="T2" fmla="+- 0 1786 591"/>
                <a:gd name="T3" fmla="*/ 1786 h 2389"/>
                <a:gd name="T4" fmla="+- 0 10760 9566"/>
                <a:gd name="T5" fmla="*/ T4 w 2389"/>
                <a:gd name="T6" fmla="+- 0 591 591"/>
                <a:gd name="T7" fmla="*/ 591 h 2389"/>
                <a:gd name="T8" fmla="+- 0 9566 9566"/>
                <a:gd name="T9" fmla="*/ T8 w 2389"/>
                <a:gd name="T10" fmla="+- 0 1786 591"/>
                <a:gd name="T11" fmla="*/ 1786 h 2389"/>
                <a:gd name="T12" fmla="+- 0 10760 9566"/>
                <a:gd name="T13" fmla="*/ T12 w 2389"/>
                <a:gd name="T14" fmla="+- 0 2980 591"/>
                <a:gd name="T15" fmla="*/ 2980 h 2389"/>
                <a:gd name="T16" fmla="+- 0 11955 9566"/>
                <a:gd name="T17" fmla="*/ T16 w 2389"/>
                <a:gd name="T18" fmla="+- 0 1786 591"/>
                <a:gd name="T19" fmla="*/ 1786 h 2389"/>
              </a:gdLst>
              <a:ahLst/>
              <a:cxnLst>
                <a:cxn ang="0">
                  <a:pos x="T1" y="T3"/>
                </a:cxn>
                <a:cxn ang="0">
                  <a:pos x="T5" y="T7"/>
                </a:cxn>
                <a:cxn ang="0">
                  <a:pos x="T9" y="T11"/>
                </a:cxn>
                <a:cxn ang="0">
                  <a:pos x="T13" y="T15"/>
                </a:cxn>
                <a:cxn ang="0">
                  <a:pos x="T17" y="T19"/>
                </a:cxn>
              </a:cxnLst>
              <a:rect l="0" t="0" r="r" b="b"/>
              <a:pathLst>
                <a:path w="2389" h="2389">
                  <a:moveTo>
                    <a:pt x="2389" y="1195"/>
                  </a:moveTo>
                  <a:lnTo>
                    <a:pt x="1194" y="0"/>
                  </a:lnTo>
                  <a:lnTo>
                    <a:pt x="0" y="1195"/>
                  </a:lnTo>
                  <a:lnTo>
                    <a:pt x="1194" y="2389"/>
                  </a:lnTo>
                  <a:lnTo>
                    <a:pt x="2389" y="1195"/>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6318885" y="3499667"/>
            <a:ext cx="4939666" cy="2542810"/>
          </a:xfrm>
          <a:prstGeom prst="rect">
            <a:avLst/>
          </a:prstGeom>
        </p:spPr>
        <p:txBody>
          <a:bodyPr lIns="0" tIns="0" rIns="0" bIns="0" anchor="b" anchorCtr="0">
            <a:noAutofit/>
          </a:bodyPr>
          <a:lstStyle>
            <a:lvl1pPr>
              <a:defRPr sz="4400" b="1" i="0">
                <a:solidFill>
                  <a:schemeClr val="bg1"/>
                </a:solidFill>
                <a:latin typeface="+mj-lt"/>
              </a:defRPr>
            </a:lvl1pPr>
          </a:lstStyle>
          <a:p>
            <a:r>
              <a:rPr lang="en-US" dirty="0"/>
              <a:t>Click to add title </a:t>
            </a: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6347460" y="631317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7" name="Content Placeholder 5">
            <a:extLst>
              <a:ext uri="{FF2B5EF4-FFF2-40B4-BE49-F238E27FC236}">
                <a16:creationId xmlns:a16="http://schemas.microsoft.com/office/drawing/2014/main" id="{8007FA9C-C4D5-89EC-C457-5F329A338E1E}"/>
              </a:ext>
            </a:extLst>
          </p:cNvPr>
          <p:cNvSpPr>
            <a:spLocks noGrp="1"/>
          </p:cNvSpPr>
          <p:nvPr>
            <p:ph sz="quarter" idx="14" hasCustomPrompt="1"/>
          </p:nvPr>
        </p:nvSpPr>
        <p:spPr>
          <a:xfrm>
            <a:off x="603885" y="457201"/>
            <a:ext cx="5198269" cy="2305050"/>
          </a:xfrm>
        </p:spPr>
        <p:txBody>
          <a:bodyPr lIns="0" tIns="274320">
            <a:normAutofit/>
          </a:bodyPr>
          <a:lstStyle>
            <a:lvl1pPr marL="457200" indent="-457200">
              <a:spcBef>
                <a:spcPts val="1800"/>
              </a:spcBef>
              <a:buFont typeface="+mj-lt"/>
              <a:buAutoNum type="arabicPeriod"/>
              <a:defRPr sz="2000"/>
            </a:lvl1pPr>
            <a:lvl2pPr marL="914400" indent="-457200">
              <a:spcBef>
                <a:spcPts val="1800"/>
              </a:spcBef>
              <a:buFont typeface="+mj-lt"/>
              <a:buAutoNum type="alphaLcPeriod"/>
              <a:defRPr sz="2000"/>
            </a:lvl2pPr>
            <a:lvl3pPr marL="1371600" indent="-457200">
              <a:spcBef>
                <a:spcPts val="1800"/>
              </a:spcBef>
              <a:buFont typeface="+mj-lt"/>
              <a:buAutoNum type="arabicParenR"/>
              <a:defRPr sz="2000"/>
            </a:lvl3pPr>
            <a:lvl4pPr marL="1371600" indent="0">
              <a:spcBef>
                <a:spcPts val="1800"/>
              </a:spcBef>
              <a:buFont typeface="+mj-lt"/>
              <a:buNone/>
              <a:defRPr sz="2000"/>
            </a:lvl4pPr>
            <a:lvl5pPr marL="2286000" indent="-457200">
              <a:spcBef>
                <a:spcPts val="1800"/>
              </a:spcBef>
              <a:buFont typeface="+mj-lt"/>
              <a:buAutoNum type="arabicPeriod"/>
              <a:defRPr sz="2000"/>
            </a:lvl5pPr>
          </a:lstStyle>
          <a:p>
            <a:pPr lvl="0"/>
            <a:r>
              <a:rPr lang="en-US" dirty="0"/>
              <a:t>Click to add content</a:t>
            </a:r>
          </a:p>
          <a:p>
            <a:pPr lvl="1"/>
            <a:r>
              <a:rPr lang="en-US" dirty="0"/>
              <a:t>Second level</a:t>
            </a:r>
          </a:p>
          <a:p>
            <a:pPr lvl="2"/>
            <a:r>
              <a:rPr lang="en-US" dirty="0"/>
              <a:t>Third level</a:t>
            </a:r>
          </a:p>
          <a:p>
            <a:pPr lvl="3"/>
            <a:endParaRPr lang="en-US" dirty="0"/>
          </a:p>
        </p:txBody>
      </p:sp>
      <p:sp>
        <p:nvSpPr>
          <p:cNvPr id="2" name="Content Placeholder 5">
            <a:extLst>
              <a:ext uri="{FF2B5EF4-FFF2-40B4-BE49-F238E27FC236}">
                <a16:creationId xmlns:a16="http://schemas.microsoft.com/office/drawing/2014/main" id="{3AC171DA-232D-44C1-6B93-40BACB298F4B}"/>
              </a:ext>
            </a:extLst>
          </p:cNvPr>
          <p:cNvSpPr>
            <a:spLocks noGrp="1"/>
          </p:cNvSpPr>
          <p:nvPr>
            <p:ph sz="quarter" idx="15" hasCustomPrompt="1"/>
          </p:nvPr>
        </p:nvSpPr>
        <p:spPr>
          <a:xfrm>
            <a:off x="594360" y="2810595"/>
            <a:ext cx="5198269" cy="3319513"/>
          </a:xfrm>
        </p:spPr>
        <p:txBody>
          <a:bodyPr lIns="0" tIns="45720" rIns="0" bIns="0">
            <a:normAutofit/>
          </a:bodyPr>
          <a:lstStyle>
            <a:lvl1pPr marL="0" indent="0">
              <a:spcBef>
                <a:spcPts val="1800"/>
              </a:spcBef>
              <a:buFont typeface="Arial" panose="020B0604020202020204" pitchFamily="34" charset="0"/>
              <a:buNone/>
              <a:defRPr sz="2000"/>
            </a:lvl1pPr>
            <a:lvl2pPr marL="283464" indent="-283464">
              <a:spcBef>
                <a:spcPts val="1800"/>
              </a:spcBef>
              <a:defRPr sz="2000"/>
            </a:lvl2pPr>
            <a:lvl3pPr marL="548640" indent="-283464">
              <a:spcBef>
                <a:spcPts val="1800"/>
              </a:spcBef>
              <a:defRPr sz="2000"/>
            </a:lvl3pPr>
            <a:lvl4pPr marL="822960" indent="-283464">
              <a:spcBef>
                <a:spcPts val="1800"/>
              </a:spcBef>
              <a:defRPr sz="2000"/>
            </a:lvl4pPr>
            <a:lvl5pPr marL="1005840" indent="-283464">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dirty="0">
              <a:latin typeface="+mn-lt"/>
            </a:endParaRPr>
          </a:p>
        </p:txBody>
      </p:sp>
    </p:spTree>
    <p:extLst>
      <p:ext uri="{BB962C8B-B14F-4D97-AF65-F5344CB8AC3E}">
        <p14:creationId xmlns:p14="http://schemas.microsoft.com/office/powerpoint/2010/main" val="554606805"/>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Content and Picture">
    <p:bg>
      <p:bgPr>
        <a:solidFill>
          <a:schemeClr val="tx1"/>
        </a:solid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575310" y="278129"/>
            <a:ext cx="5063490" cy="2354026"/>
          </a:xfrm>
          <a:prstGeom prst="rect">
            <a:avLst/>
          </a:prstGeom>
        </p:spPr>
        <p:txBody>
          <a:bodyPr lIns="0" tIns="0" rIns="0" bIns="0" anchor="b" anchorCtr="0">
            <a:noAutofit/>
          </a:bodyPr>
          <a:lstStyle>
            <a:lvl1pPr>
              <a:defRPr sz="4400" b="1" i="0">
                <a:solidFill>
                  <a:schemeClr val="bg1"/>
                </a:solidFill>
                <a:latin typeface="+mj-lt"/>
              </a:defRPr>
            </a:lvl1pPr>
          </a:lstStyle>
          <a:p>
            <a:r>
              <a:rPr lang="en-US" dirty="0"/>
              <a:t>Click to add title </a:t>
            </a:r>
          </a:p>
        </p:txBody>
      </p:sp>
      <p:sp>
        <p:nvSpPr>
          <p:cNvPr id="3" name="Content Placeholder 5">
            <a:extLst>
              <a:ext uri="{FF2B5EF4-FFF2-40B4-BE49-F238E27FC236}">
                <a16:creationId xmlns:a16="http://schemas.microsoft.com/office/drawing/2014/main" id="{1EF4505D-6803-3813-7738-049963427819}"/>
              </a:ext>
            </a:extLst>
          </p:cNvPr>
          <p:cNvSpPr>
            <a:spLocks noGrp="1"/>
          </p:cNvSpPr>
          <p:nvPr>
            <p:ph sz="quarter" idx="16" hasCustomPrompt="1"/>
          </p:nvPr>
        </p:nvSpPr>
        <p:spPr>
          <a:xfrm>
            <a:off x="594360" y="3279579"/>
            <a:ext cx="5044440" cy="2994415"/>
          </a:xfrm>
        </p:spPr>
        <p:txBody>
          <a:bodyPr lIns="0" tIns="228600" rIns="0" bIns="0">
            <a:normAutofit/>
          </a:bodyPr>
          <a:lstStyle>
            <a:lvl1pPr marL="0" indent="0">
              <a:spcBef>
                <a:spcPts val="1800"/>
              </a:spcBef>
              <a:buFont typeface="Arial" panose="020B0604020202020204" pitchFamily="34" charset="0"/>
              <a:buNone/>
              <a:defRPr sz="2000"/>
            </a:lvl1pPr>
            <a:lvl2pPr indent="-283464">
              <a:spcBef>
                <a:spcPts val="1800"/>
              </a:spcBef>
              <a:defRPr sz="2000"/>
            </a:lvl2pPr>
            <a:lvl3pPr indent="-283464">
              <a:spcBef>
                <a:spcPts val="1800"/>
              </a:spcBef>
              <a:defRPr sz="2000"/>
            </a:lvl3pPr>
            <a:lvl4pPr indent="-283464">
              <a:spcBef>
                <a:spcPts val="1800"/>
              </a:spcBef>
              <a:defRPr sz="2000"/>
            </a:lvl4pPr>
            <a:lvl5pPr indent="-283464">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594360" y="2997459"/>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12" name="Picture Placeholder 11">
            <a:extLst>
              <a:ext uri="{FF2B5EF4-FFF2-40B4-BE49-F238E27FC236}">
                <a16:creationId xmlns:a16="http://schemas.microsoft.com/office/drawing/2014/main" id="{4658637A-5D36-6127-19BC-C203E23FA49F}"/>
              </a:ext>
            </a:extLst>
          </p:cNvPr>
          <p:cNvSpPr>
            <a:spLocks noGrp="1"/>
          </p:cNvSpPr>
          <p:nvPr>
            <p:ph type="pic" sz="quarter" idx="15"/>
          </p:nvPr>
        </p:nvSpPr>
        <p:spPr>
          <a:xfrm>
            <a:off x="6096000" y="0"/>
            <a:ext cx="6118225" cy="6858000"/>
          </a:xfrm>
        </p:spPr>
        <p:txBody>
          <a:bodyPr>
            <a:normAutofit/>
          </a:bodyPr>
          <a:lstStyle>
            <a:lvl1pPr marL="0" indent="0" algn="ctr">
              <a:buNone/>
              <a:defRPr sz="2000">
                <a:solidFill>
                  <a:schemeClr val="bg1"/>
                </a:solidFill>
              </a:defRPr>
            </a:lvl1pPr>
          </a:lstStyle>
          <a:p>
            <a:r>
              <a:rPr lang="en-US"/>
              <a:t>Click icon to add picture</a:t>
            </a:r>
            <a:endParaRPr lang="en-US" dirty="0"/>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dirty="0">
              <a:latin typeface="+mn-lt"/>
            </a:endParaRPr>
          </a:p>
        </p:txBody>
      </p:sp>
    </p:spTree>
    <p:extLst>
      <p:ext uri="{BB962C8B-B14F-4D97-AF65-F5344CB8AC3E}">
        <p14:creationId xmlns:p14="http://schemas.microsoft.com/office/powerpoint/2010/main" val="1429319764"/>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EED84C6-50E6-6C43-8031-AFF6268E0C06}"/>
              </a:ext>
            </a:extLst>
          </p:cNvPr>
          <p:cNvSpPr>
            <a:spLocks noGrp="1"/>
          </p:cNvSpPr>
          <p:nvPr>
            <p:ph type="body" idx="1"/>
          </p:nvPr>
        </p:nvSpPr>
        <p:spPr>
          <a:xfrm>
            <a:off x="594360" y="1825625"/>
            <a:ext cx="1038225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Placeholder 11">
            <a:extLst>
              <a:ext uri="{FF2B5EF4-FFF2-40B4-BE49-F238E27FC236}">
                <a16:creationId xmlns:a16="http://schemas.microsoft.com/office/drawing/2014/main" id="{D41FC0AE-253D-D242-9C88-017078F8A23A}"/>
              </a:ext>
            </a:extLst>
          </p:cNvPr>
          <p:cNvSpPr>
            <a:spLocks noGrp="1"/>
          </p:cNvSpPr>
          <p:nvPr>
            <p:ph type="title"/>
          </p:nvPr>
        </p:nvSpPr>
        <p:spPr>
          <a:xfrm>
            <a:off x="594360" y="365125"/>
            <a:ext cx="104013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2" name="Slide Number Placeholder 5">
            <a:extLst>
              <a:ext uri="{FF2B5EF4-FFF2-40B4-BE49-F238E27FC236}">
                <a16:creationId xmlns:a16="http://schemas.microsoft.com/office/drawing/2014/main" id="{C8ADA0DF-3751-9A48-8A21-59F01C782D7C}"/>
              </a:ext>
            </a:extLst>
          </p:cNvPr>
          <p:cNvSpPr>
            <a:spLocks noGrp="1"/>
          </p:cNvSpPr>
          <p:nvPr>
            <p:ph type="sldNum" sz="quarter" idx="4"/>
          </p:nvPr>
        </p:nvSpPr>
        <p:spPr>
          <a:xfrm>
            <a:off x="11327878" y="6332220"/>
            <a:ext cx="523240" cy="247651"/>
          </a:xfrm>
          <a:prstGeom prst="rect">
            <a:avLst/>
          </a:prstGeom>
        </p:spPr>
        <p:txBody>
          <a:bodyPr vert="horz" lIns="0" tIns="0" rIns="0" bIns="0" rtlCol="0" anchor="t" anchorCtr="0"/>
          <a:lstStyle>
            <a:lvl1pPr algn="l">
              <a:defRPr sz="1100" b="1" i="0">
                <a:solidFill>
                  <a:schemeClr val="bg1"/>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515892240"/>
      </p:ext>
    </p:extLst>
  </p:cSld>
  <p:clrMap bg1="dk1" tx1="lt1" bg2="dk2" tx2="lt2" accent1="accent1" accent2="accent2" accent3="accent3" accent4="accent4" accent5="accent5" accent6="accent6" hlink="hlink" folHlink="folHlink"/>
  <p:sldLayoutIdLst>
    <p:sldLayoutId id="2147483711" r:id="rId1"/>
    <p:sldLayoutId id="2147483698" r:id="rId2"/>
    <p:sldLayoutId id="2147483710" r:id="rId3"/>
    <p:sldLayoutId id="2147483700" r:id="rId4"/>
    <p:sldLayoutId id="2147483701" r:id="rId5"/>
    <p:sldLayoutId id="2147483659" r:id="rId6"/>
    <p:sldLayoutId id="2147483709" r:id="rId7"/>
    <p:sldLayoutId id="2147483708" r:id="rId8"/>
    <p:sldLayoutId id="2147483707" r:id="rId9"/>
    <p:sldLayoutId id="2147483706" r:id="rId10"/>
    <p:sldLayoutId id="2147483705" r:id="rId11"/>
    <p:sldLayoutId id="2147483704" r:id="rId12"/>
    <p:sldLayoutId id="2147483703" r:id="rId13"/>
  </p:sldLayoutIdLst>
  <p:hf hdr="0" ftr="0" dt="0"/>
  <p:txStyles>
    <p:titleStyle>
      <a:lvl1pPr algn="l" defTabSz="914400" rtl="0" eaLnBrk="1" latinLnBrk="0" hangingPunct="1">
        <a:lnSpc>
          <a:spcPct val="80000"/>
        </a:lnSpc>
        <a:spcBef>
          <a:spcPct val="0"/>
        </a:spcBef>
        <a:buNone/>
        <a:defRPr sz="4400" b="1" i="0" kern="1200" spc="100" baseline="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83464"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83464"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83464"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83464"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83464"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A4A3A4"/>
          </p15:clr>
        </p15:guide>
        <p15:guide id="2" pos="3840">
          <p15:clr>
            <a:srgbClr val="A4A3A4"/>
          </p15:clr>
        </p15:guide>
        <p15:guide id="3" pos="240">
          <p15:clr>
            <a:srgbClr val="547EBF"/>
          </p15:clr>
        </p15:guide>
        <p15:guide id="4" orient="horz" pos="240">
          <p15:clr>
            <a:srgbClr val="547EBF"/>
          </p15:clr>
        </p15:guide>
        <p15:guide id="5" pos="7440">
          <p15:clr>
            <a:srgbClr val="547EBF"/>
          </p15:clr>
        </p15:guide>
        <p15:guide id="6" orient="horz" pos="4080">
          <p15:clr>
            <a:srgbClr val="547EBF"/>
          </p15:clr>
        </p15:guide>
        <p15:guide id="7" pos="600" userDrawn="1">
          <p15:clr>
            <a:srgbClr val="547EBF"/>
          </p15:clr>
        </p15:guide>
        <p15:guide id="8" pos="3720">
          <p15:clr>
            <a:srgbClr val="547EBF"/>
          </p15:clr>
        </p15:guide>
        <p15:guide id="9" pos="2112">
          <p15:clr>
            <a:srgbClr val="547EBF"/>
          </p15:clr>
        </p15:guide>
        <p15:guide id="10" pos="1848">
          <p15:clr>
            <a:srgbClr val="547EBF"/>
          </p15:clr>
        </p15:guide>
        <p15:guide id="11" pos="5568">
          <p15:clr>
            <a:srgbClr val="547EBF"/>
          </p15:clr>
        </p15:guide>
        <p15:guide id="12" pos="5832">
          <p15:clr>
            <a:srgbClr val="547EBF"/>
          </p15:clr>
        </p15:guide>
        <p15:guide id="13" pos="4968">
          <p15:clr>
            <a:srgbClr val="9FCC3B"/>
          </p15:clr>
        </p15:guide>
        <p15:guide id="14" pos="5208">
          <p15:clr>
            <a:srgbClr val="9FCC3B"/>
          </p15:clr>
        </p15:guide>
        <p15:guide id="15" pos="2712">
          <p15:clr>
            <a:srgbClr val="9FCC3B"/>
          </p15:clr>
        </p15:guide>
        <p15:guide id="16" pos="2472">
          <p15:clr>
            <a:srgbClr val="9FCC3B"/>
          </p15:clr>
        </p15:guide>
        <p15:guide id="17" pos="39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22.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8" Type="http://schemas.openxmlformats.org/officeDocument/2006/relationships/hyperlink" Target="https://www.merriam-webster.com/dictionary/habit" TargetMode="External"/><Relationship Id="rId13" Type="http://schemas.openxmlformats.org/officeDocument/2006/relationships/hyperlink" Target="https://www.cnn.com/style/article/turkey-roman-coins-scli-intl-scn/index.html" TargetMode="External"/><Relationship Id="rId3" Type="http://schemas.openxmlformats.org/officeDocument/2006/relationships/hyperlink" Target="https://www.msn.com/en-us/news/world/english-family-finds-more-than-a-thousand-17th-century-coins-during-home-renovation/ar-BB1m3s0Y?ocid=BingNewsSerp" TargetMode="External"/><Relationship Id="rId7" Type="http://schemas.openxmlformats.org/officeDocument/2006/relationships/hyperlink" Target="http://www.blanchardgold.com/" TargetMode="External"/><Relationship Id="rId12" Type="http://schemas.openxmlformats.org/officeDocument/2006/relationships/hyperlink" Target="http://www.dailymail.co.uk/" TargetMode="External"/><Relationship Id="rId2" Type="http://schemas.openxmlformats.org/officeDocument/2006/relationships/notesSlide" Target="../notesSlides/notesSlide19.xml"/><Relationship Id="rId1" Type="http://schemas.openxmlformats.org/officeDocument/2006/relationships/slideLayout" Target="../slideLayouts/slideLayout11.xml"/><Relationship Id="rId6" Type="http://schemas.openxmlformats.org/officeDocument/2006/relationships/hyperlink" Target="https://www.blanchardgold.com/market-news/famous-coin-hoards/" TargetMode="External"/><Relationship Id="rId11" Type="http://schemas.openxmlformats.org/officeDocument/2006/relationships/hyperlink" Target="https://www.dailymail.co.uk/sciencetech/article-3162591/Gold-hoard-buried-Nazi-era-just-WW2-Germany.html" TargetMode="External"/><Relationship Id="rId5" Type="http://schemas.openxmlformats.org/officeDocument/2006/relationships/hyperlink" Target="https://www.workandmoney.com/s/valuable-shipwreck-treasures-found-713c4b79d17d4130" TargetMode="External"/><Relationship Id="rId10" Type="http://schemas.openxmlformats.org/officeDocument/2006/relationships/hyperlink" Target="https://www.numismaticnews.net/world-coins/details-of-chinese-coin-hoard-published" TargetMode="External"/><Relationship Id="rId4" Type="http://schemas.openxmlformats.org/officeDocument/2006/relationships/hyperlink" Target="https://denniscassinelli.com/2014/07/25/lovelock-gold-coins/" TargetMode="External"/><Relationship Id="rId9" Type="http://schemas.openxmlformats.org/officeDocument/2006/relationships/hyperlink" Target="https://www.numismaticnews.net/world-coins/chinese-coin-hoard-weighs-tons" TargetMode="External"/><Relationship Id="rId14" Type="http://schemas.openxmlformats.org/officeDocument/2006/relationships/hyperlink" Target="http://www.cnn.co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hyperlink" Target="https://en.wikipedia.org/wiki/List_of_coin_hoards_in_China" TargetMode="External"/><Relationship Id="rId13" Type="http://schemas.openxmlformats.org/officeDocument/2006/relationships/hyperlink" Target="http://www.bbc.com/" TargetMode="External"/><Relationship Id="rId3" Type="http://schemas.openxmlformats.org/officeDocument/2006/relationships/hyperlink" Target="https://www.reuters.com/article/idUSKCN0PP22B" TargetMode="External"/><Relationship Id="rId7" Type="http://schemas.openxmlformats.org/officeDocument/2006/relationships/hyperlink" Target="https://en.wikipedia.org/wiki/Ancient_Chinese_coinage" TargetMode="External"/><Relationship Id="rId12" Type="http://schemas.openxmlformats.org/officeDocument/2006/relationships/hyperlink" Target="https://www.bbc.com/news/world-middle-east-63122180" TargetMode="External"/><Relationship Id="rId2" Type="http://schemas.openxmlformats.org/officeDocument/2006/relationships/notesSlide" Target="../notesSlides/notesSlide20.xml"/><Relationship Id="rId1" Type="http://schemas.openxmlformats.org/officeDocument/2006/relationships/slideLayout" Target="../slideLayouts/slideLayout11.xml"/><Relationship Id="rId6" Type="http://schemas.openxmlformats.org/officeDocument/2006/relationships/hyperlink" Target="http://www.smithsonianmag.com/" TargetMode="External"/><Relationship Id="rId11" Type="http://schemas.openxmlformats.org/officeDocument/2006/relationships/hyperlink" Target="http://www.pcgs.com/" TargetMode="External"/><Relationship Id="rId5" Type="http://schemas.openxmlformats.org/officeDocument/2006/relationships/hyperlink" Target="https://www.smithsonianmag.com/smart-news/trove-239-rare-gold-coins-discovered-walls-french-mansion-180978575/" TargetMode="External"/><Relationship Id="rId10" Type="http://schemas.openxmlformats.org/officeDocument/2006/relationships/hyperlink" Target="https://www.pcgs.com/news/a-history-of-major-us-hoards" TargetMode="External"/><Relationship Id="rId4" Type="http://schemas.openxmlformats.org/officeDocument/2006/relationships/hyperlink" Target="http://www.reuters.com/" TargetMode="External"/><Relationship Id="rId9" Type="http://schemas.openxmlformats.org/officeDocument/2006/relationships/hyperlink" Target="https://chre.ashmus.ox.ac.uk/"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1D9D6-2977-ABCD-FDF8-51AFA5064E54}"/>
              </a:ext>
            </a:extLst>
          </p:cNvPr>
          <p:cNvSpPr>
            <a:spLocks noGrp="1"/>
          </p:cNvSpPr>
          <p:nvPr>
            <p:ph type="ctrTitle"/>
          </p:nvPr>
        </p:nvSpPr>
        <p:spPr>
          <a:xfrm>
            <a:off x="6309904" y="411479"/>
            <a:ext cx="5486400" cy="3291840"/>
          </a:xfrm>
        </p:spPr>
        <p:txBody>
          <a:bodyPr/>
          <a:lstStyle/>
          <a:p>
            <a:r>
              <a:rPr lang="en-US" dirty="0"/>
              <a:t>Human Habits and Numismatic Discoveries</a:t>
            </a:r>
          </a:p>
        </p:txBody>
      </p:sp>
      <p:sp>
        <p:nvSpPr>
          <p:cNvPr id="3" name="Title 1">
            <a:extLst>
              <a:ext uri="{FF2B5EF4-FFF2-40B4-BE49-F238E27FC236}">
                <a16:creationId xmlns:a16="http://schemas.microsoft.com/office/drawing/2014/main" id="{1494F846-475B-6AC4-FBE1-C5BB27CCA1F3}"/>
              </a:ext>
            </a:extLst>
          </p:cNvPr>
          <p:cNvSpPr txBox="1">
            <a:spLocks/>
          </p:cNvSpPr>
          <p:nvPr/>
        </p:nvSpPr>
        <p:spPr>
          <a:xfrm>
            <a:off x="6299931" y="4460902"/>
            <a:ext cx="5486401" cy="1068227"/>
          </a:xfrm>
          <a:prstGeom prst="rect">
            <a:avLst/>
          </a:prstGeom>
        </p:spPr>
        <p:txBody>
          <a:bodyPr vert="horz" lIns="0" tIns="0" rIns="0" bIns="0" rtlCol="0" anchor="b">
            <a:noAutofit/>
          </a:bodyPr>
          <a:lstStyle>
            <a:lvl1pPr algn="l" defTabSz="914400" rtl="0" eaLnBrk="1" latinLnBrk="0" hangingPunct="1">
              <a:lnSpc>
                <a:spcPct val="80000"/>
              </a:lnSpc>
              <a:spcBef>
                <a:spcPct val="0"/>
              </a:spcBef>
              <a:buNone/>
              <a:defRPr sz="6000" b="1" i="0" kern="1200" spc="100" baseline="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b="0" dirty="0"/>
              <a:t>Madison County Coin Club</a:t>
            </a:r>
          </a:p>
          <a:p>
            <a:r>
              <a:rPr lang="en-US" sz="2400" b="0" dirty="0"/>
              <a:t>Chad Thrasher</a:t>
            </a:r>
          </a:p>
          <a:p>
            <a:r>
              <a:rPr lang="en-US" sz="2400" b="0" dirty="0"/>
              <a:t>May 20, 2024</a:t>
            </a:r>
          </a:p>
        </p:txBody>
      </p:sp>
    </p:spTree>
    <p:extLst>
      <p:ext uri="{BB962C8B-B14F-4D97-AF65-F5344CB8AC3E}">
        <p14:creationId xmlns:p14="http://schemas.microsoft.com/office/powerpoint/2010/main" val="3390304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0BF65-C84B-45C3-72CA-AFDA68851174}"/>
              </a:ext>
            </a:extLst>
          </p:cNvPr>
          <p:cNvSpPr>
            <a:spLocks noGrp="1"/>
          </p:cNvSpPr>
          <p:nvPr>
            <p:ph type="title"/>
          </p:nvPr>
        </p:nvSpPr>
        <p:spPr>
          <a:xfrm>
            <a:off x="594360" y="189572"/>
            <a:ext cx="6787747" cy="1186301"/>
          </a:xfrm>
        </p:spPr>
        <p:txBody>
          <a:bodyPr/>
          <a:lstStyle/>
          <a:p>
            <a:r>
              <a:rPr lang="en-US" dirty="0"/>
              <a:t>England</a:t>
            </a:r>
          </a:p>
        </p:txBody>
      </p:sp>
      <p:graphicFrame>
        <p:nvGraphicFramePr>
          <p:cNvPr id="7" name="Table Placeholder 3">
            <a:extLst>
              <a:ext uri="{FF2B5EF4-FFF2-40B4-BE49-F238E27FC236}">
                <a16:creationId xmlns:a16="http://schemas.microsoft.com/office/drawing/2014/main" id="{3512508E-4BC6-994F-8EB1-8C2FDE01F75E}"/>
              </a:ext>
            </a:extLst>
          </p:cNvPr>
          <p:cNvGraphicFramePr>
            <a:graphicFrameLocks/>
          </p:cNvGraphicFramePr>
          <p:nvPr>
            <p:extLst>
              <p:ext uri="{D42A27DB-BD31-4B8C-83A1-F6EECF244321}">
                <p14:modId xmlns:p14="http://schemas.microsoft.com/office/powerpoint/2010/main" val="1822762278"/>
              </p:ext>
            </p:extLst>
          </p:nvPr>
        </p:nvGraphicFramePr>
        <p:xfrm>
          <a:off x="593724" y="1611944"/>
          <a:ext cx="10720908" cy="2103120"/>
        </p:xfrm>
        <a:graphic>
          <a:graphicData uri="http://schemas.openxmlformats.org/drawingml/2006/table">
            <a:tbl>
              <a:tblPr firstRow="1" bandRow="1">
                <a:tableStyleId>{69CF1AB2-1976-4502-BF36-3FF5EA218861}</a:tableStyleId>
              </a:tblPr>
              <a:tblGrid>
                <a:gridCol w="2217842">
                  <a:extLst>
                    <a:ext uri="{9D8B030D-6E8A-4147-A177-3AD203B41FA5}">
                      <a16:colId xmlns:a16="http://schemas.microsoft.com/office/drawing/2014/main" val="2382218087"/>
                    </a:ext>
                  </a:extLst>
                </a:gridCol>
                <a:gridCol w="3854154">
                  <a:extLst>
                    <a:ext uri="{9D8B030D-6E8A-4147-A177-3AD203B41FA5}">
                      <a16:colId xmlns:a16="http://schemas.microsoft.com/office/drawing/2014/main" val="3953468724"/>
                    </a:ext>
                  </a:extLst>
                </a:gridCol>
                <a:gridCol w="4648912">
                  <a:extLst>
                    <a:ext uri="{9D8B030D-6E8A-4147-A177-3AD203B41FA5}">
                      <a16:colId xmlns:a16="http://schemas.microsoft.com/office/drawing/2014/main" val="4277526474"/>
                    </a:ext>
                  </a:extLst>
                </a:gridCol>
              </a:tblGrid>
              <a:tr h="594689">
                <a:tc>
                  <a:txBody>
                    <a:bodyPr/>
                    <a:lstStyle/>
                    <a:p>
                      <a:pPr algn="ctr"/>
                      <a:r>
                        <a:rPr lang="en-US" dirty="0">
                          <a:solidFill>
                            <a:schemeClr val="bg1"/>
                          </a:solidFill>
                          <a:latin typeface="+mj-lt"/>
                        </a:rPr>
                        <a:t>Hoard Name </a:t>
                      </a:r>
                    </a:p>
                    <a:p>
                      <a:pPr algn="ctr"/>
                      <a:r>
                        <a:rPr lang="en-US" dirty="0">
                          <a:solidFill>
                            <a:schemeClr val="bg1"/>
                          </a:solidFill>
                          <a:latin typeface="+mj-lt"/>
                        </a:rPr>
                        <a:t>Discovery Date</a:t>
                      </a:r>
                    </a:p>
                  </a:txBody>
                  <a:tcPr anchor="ctr"/>
                </a:tc>
                <a:tc>
                  <a:txBody>
                    <a:bodyPr/>
                    <a:lstStyle/>
                    <a:p>
                      <a:pPr algn="ctr"/>
                      <a:r>
                        <a:rPr lang="en-US" dirty="0">
                          <a:solidFill>
                            <a:schemeClr val="bg1"/>
                          </a:solidFill>
                          <a:latin typeface="+mj-lt"/>
                        </a:rPr>
                        <a:t>Details</a:t>
                      </a:r>
                    </a:p>
                  </a:txBody>
                  <a:tcPr anchor="ctr"/>
                </a:tc>
                <a:tc>
                  <a:txBody>
                    <a:bodyPr/>
                    <a:lstStyle/>
                    <a:p>
                      <a:pPr algn="ctr"/>
                      <a:r>
                        <a:rPr lang="en-US" dirty="0">
                          <a:solidFill>
                            <a:schemeClr val="bg1"/>
                          </a:solidFill>
                          <a:latin typeface="+mj-lt"/>
                        </a:rPr>
                        <a:t>Coins Found</a:t>
                      </a:r>
                    </a:p>
                  </a:txBody>
                  <a:tcPr anchor="ctr"/>
                </a:tc>
                <a:extLst>
                  <a:ext uri="{0D108BD9-81ED-4DB2-BD59-A6C34878D82A}">
                    <a16:rowId xmlns:a16="http://schemas.microsoft.com/office/drawing/2014/main" val="2857107962"/>
                  </a:ext>
                </a:extLst>
              </a:tr>
              <a:tr h="594689">
                <a:tc>
                  <a:txBody>
                    <a:bodyPr/>
                    <a:lstStyle/>
                    <a:p>
                      <a:pPr algn="ctr"/>
                      <a:r>
                        <a:rPr lang="en-US" dirty="0"/>
                        <a:t>Dorset Hoard</a:t>
                      </a:r>
                      <a:r>
                        <a:rPr lang="en-US" baseline="30000" dirty="0"/>
                        <a:t>1</a:t>
                      </a:r>
                      <a:endParaRPr lang="en-US" dirty="0"/>
                    </a:p>
                    <a:p>
                      <a:pPr algn="ctr"/>
                      <a:r>
                        <a:rPr lang="en-US" dirty="0"/>
                        <a:t>Discovered in 2019</a:t>
                      </a:r>
                    </a:p>
                  </a:txBody>
                  <a:tcPr anchor="ctr"/>
                </a:tc>
                <a:tc>
                  <a:txBody>
                    <a:bodyPr/>
                    <a:lstStyle/>
                    <a:p>
                      <a:pPr algn="ctr"/>
                      <a:r>
                        <a:rPr lang="en-US" dirty="0"/>
                        <a:t>Found while digging up a kitchen floor in a 400-year-old cottage to install new heating pipes in a South Poorton Farm in Dorset England.</a:t>
                      </a:r>
                    </a:p>
                  </a:txBody>
                  <a:tcPr anchor="ctr"/>
                </a:tc>
                <a:tc>
                  <a:txBody>
                    <a:bodyPr/>
                    <a:lstStyle/>
                    <a:p>
                      <a:pPr algn="ctr"/>
                      <a:r>
                        <a:rPr lang="en-US" dirty="0"/>
                        <a:t>1000+ gold and silver coins dated 1547 – 1649  included six-</a:t>
                      </a:r>
                      <a:r>
                        <a:rPr lang="en-US" dirty="0" err="1"/>
                        <a:t>pences</a:t>
                      </a:r>
                      <a:r>
                        <a:rPr lang="en-US" dirty="0"/>
                        <a:t>, half-crowns, and crowns depicted Queen Elizabeth I, Queen Mary, and King Charles I  (First English Civil War 1642 – 1646).</a:t>
                      </a:r>
                    </a:p>
                  </a:txBody>
                  <a:tcPr anchor="ctr"/>
                </a:tc>
                <a:extLst>
                  <a:ext uri="{0D108BD9-81ED-4DB2-BD59-A6C34878D82A}">
                    <a16:rowId xmlns:a16="http://schemas.microsoft.com/office/drawing/2014/main" val="1671386868"/>
                  </a:ext>
                </a:extLst>
              </a:tr>
            </a:tbl>
          </a:graphicData>
        </a:graphic>
      </p:graphicFrame>
      <p:pic>
        <p:nvPicPr>
          <p:cNvPr id="5" name="Picture 4">
            <a:extLst>
              <a:ext uri="{FF2B5EF4-FFF2-40B4-BE49-F238E27FC236}">
                <a16:creationId xmlns:a16="http://schemas.microsoft.com/office/drawing/2014/main" id="{B733FE35-A68E-BA79-BA2A-07C287D2B590}"/>
              </a:ext>
            </a:extLst>
          </p:cNvPr>
          <p:cNvPicPr>
            <a:picLocks noChangeAspect="1"/>
          </p:cNvPicPr>
          <p:nvPr/>
        </p:nvPicPr>
        <p:blipFill>
          <a:blip r:embed="rId3"/>
          <a:stretch>
            <a:fillRect/>
          </a:stretch>
        </p:blipFill>
        <p:spPr>
          <a:xfrm>
            <a:off x="5895295" y="3715063"/>
            <a:ext cx="4982198" cy="2477629"/>
          </a:xfrm>
          <a:prstGeom prst="rect">
            <a:avLst/>
          </a:prstGeom>
        </p:spPr>
      </p:pic>
      <p:sp>
        <p:nvSpPr>
          <p:cNvPr id="3" name="AutoShape 2" descr="Becky Fooks Excavation">
            <a:extLst>
              <a:ext uri="{FF2B5EF4-FFF2-40B4-BE49-F238E27FC236}">
                <a16:creationId xmlns:a16="http://schemas.microsoft.com/office/drawing/2014/main" id="{FBD73833-C395-B8E1-768A-7B8A84265FF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a:extLst>
              <a:ext uri="{FF2B5EF4-FFF2-40B4-BE49-F238E27FC236}">
                <a16:creationId xmlns:a16="http://schemas.microsoft.com/office/drawing/2014/main" id="{C9FB512A-B27A-EE5E-7EA8-4E05010E4F02}"/>
              </a:ext>
            </a:extLst>
          </p:cNvPr>
          <p:cNvPicPr>
            <a:picLocks noChangeAspect="1"/>
          </p:cNvPicPr>
          <p:nvPr/>
        </p:nvPicPr>
        <p:blipFill>
          <a:blip r:embed="rId4"/>
          <a:stretch>
            <a:fillRect/>
          </a:stretch>
        </p:blipFill>
        <p:spPr>
          <a:xfrm>
            <a:off x="1028338" y="3715063"/>
            <a:ext cx="4404673" cy="2477629"/>
          </a:xfrm>
          <a:prstGeom prst="rect">
            <a:avLst/>
          </a:prstGeom>
        </p:spPr>
      </p:pic>
      <p:sp>
        <p:nvSpPr>
          <p:cNvPr id="6" name="TextBox 5">
            <a:extLst>
              <a:ext uri="{FF2B5EF4-FFF2-40B4-BE49-F238E27FC236}">
                <a16:creationId xmlns:a16="http://schemas.microsoft.com/office/drawing/2014/main" id="{22005793-EE57-0432-CCF4-7A5C1E7B08FE}"/>
              </a:ext>
            </a:extLst>
          </p:cNvPr>
          <p:cNvSpPr txBox="1"/>
          <p:nvPr/>
        </p:nvSpPr>
        <p:spPr>
          <a:xfrm>
            <a:off x="1028338" y="6192692"/>
            <a:ext cx="1189300" cy="276999"/>
          </a:xfrm>
          <a:prstGeom prst="rect">
            <a:avLst/>
          </a:prstGeom>
          <a:noFill/>
        </p:spPr>
        <p:txBody>
          <a:bodyPr wrap="none" rtlCol="0">
            <a:spAutoFit/>
          </a:bodyPr>
          <a:lstStyle/>
          <a:p>
            <a:r>
              <a:rPr lang="en-US" sz="1200" dirty="0">
                <a:solidFill>
                  <a:schemeClr val="tx2">
                    <a:lumMod val="75000"/>
                  </a:schemeClr>
                </a:solidFill>
              </a:rPr>
              <a:t>(Binswanger, 1)</a:t>
            </a:r>
          </a:p>
        </p:txBody>
      </p:sp>
      <p:sp>
        <p:nvSpPr>
          <p:cNvPr id="8" name="TextBox 7">
            <a:extLst>
              <a:ext uri="{FF2B5EF4-FFF2-40B4-BE49-F238E27FC236}">
                <a16:creationId xmlns:a16="http://schemas.microsoft.com/office/drawing/2014/main" id="{229F6216-F3B5-76F6-8368-8CBF14786276}"/>
              </a:ext>
            </a:extLst>
          </p:cNvPr>
          <p:cNvSpPr txBox="1"/>
          <p:nvPr/>
        </p:nvSpPr>
        <p:spPr>
          <a:xfrm>
            <a:off x="5895295" y="6192692"/>
            <a:ext cx="1189300" cy="276999"/>
          </a:xfrm>
          <a:prstGeom prst="rect">
            <a:avLst/>
          </a:prstGeom>
          <a:noFill/>
        </p:spPr>
        <p:txBody>
          <a:bodyPr wrap="none" rtlCol="0">
            <a:spAutoFit/>
          </a:bodyPr>
          <a:lstStyle/>
          <a:p>
            <a:r>
              <a:rPr lang="en-US" sz="1200" dirty="0">
                <a:solidFill>
                  <a:schemeClr val="tx2">
                    <a:lumMod val="75000"/>
                  </a:schemeClr>
                </a:solidFill>
              </a:rPr>
              <a:t>(Binswanger, 1)</a:t>
            </a:r>
          </a:p>
        </p:txBody>
      </p:sp>
      <p:sp>
        <p:nvSpPr>
          <p:cNvPr id="9" name="Slide Number Placeholder 8">
            <a:extLst>
              <a:ext uri="{FF2B5EF4-FFF2-40B4-BE49-F238E27FC236}">
                <a16:creationId xmlns:a16="http://schemas.microsoft.com/office/drawing/2014/main" id="{A123B847-3675-2D85-EDEC-3D51213F1AF5}"/>
              </a:ext>
            </a:extLst>
          </p:cNvPr>
          <p:cNvSpPr>
            <a:spLocks noGrp="1"/>
          </p:cNvSpPr>
          <p:nvPr>
            <p:ph type="sldNum" sz="quarter" idx="26"/>
          </p:nvPr>
        </p:nvSpPr>
        <p:spPr/>
        <p:txBody>
          <a:bodyPr/>
          <a:lstStyle/>
          <a:p>
            <a:fld id="{294A09A9-5501-47C1-A89A-A340965A2BE2}" type="slidenum">
              <a:rPr lang="en-US" smtClean="0"/>
              <a:pPr/>
              <a:t>10</a:t>
            </a:fld>
            <a:endParaRPr lang="en-US" dirty="0">
              <a:latin typeface="+mn-lt"/>
            </a:endParaRPr>
          </a:p>
        </p:txBody>
      </p:sp>
    </p:spTree>
    <p:extLst>
      <p:ext uri="{BB962C8B-B14F-4D97-AF65-F5344CB8AC3E}">
        <p14:creationId xmlns:p14="http://schemas.microsoft.com/office/powerpoint/2010/main" val="38634394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0BF65-C84B-45C3-72CA-AFDA68851174}"/>
              </a:ext>
            </a:extLst>
          </p:cNvPr>
          <p:cNvSpPr>
            <a:spLocks noGrp="1"/>
          </p:cNvSpPr>
          <p:nvPr>
            <p:ph type="title"/>
          </p:nvPr>
        </p:nvSpPr>
        <p:spPr>
          <a:xfrm>
            <a:off x="594360" y="189572"/>
            <a:ext cx="6787747" cy="1186301"/>
          </a:xfrm>
        </p:spPr>
        <p:txBody>
          <a:bodyPr/>
          <a:lstStyle/>
          <a:p>
            <a:r>
              <a:rPr lang="en-US" dirty="0"/>
              <a:t>France</a:t>
            </a:r>
          </a:p>
        </p:txBody>
      </p:sp>
      <p:graphicFrame>
        <p:nvGraphicFramePr>
          <p:cNvPr id="7" name="Table Placeholder 3">
            <a:extLst>
              <a:ext uri="{FF2B5EF4-FFF2-40B4-BE49-F238E27FC236}">
                <a16:creationId xmlns:a16="http://schemas.microsoft.com/office/drawing/2014/main" id="{3512508E-4BC6-994F-8EB1-8C2FDE01F75E}"/>
              </a:ext>
            </a:extLst>
          </p:cNvPr>
          <p:cNvGraphicFramePr>
            <a:graphicFrameLocks/>
          </p:cNvGraphicFramePr>
          <p:nvPr>
            <p:extLst>
              <p:ext uri="{D42A27DB-BD31-4B8C-83A1-F6EECF244321}">
                <p14:modId xmlns:p14="http://schemas.microsoft.com/office/powerpoint/2010/main" val="520992220"/>
              </p:ext>
            </p:extLst>
          </p:nvPr>
        </p:nvGraphicFramePr>
        <p:xfrm>
          <a:off x="593724" y="1611944"/>
          <a:ext cx="10720908" cy="1828800"/>
        </p:xfrm>
        <a:graphic>
          <a:graphicData uri="http://schemas.openxmlformats.org/drawingml/2006/table">
            <a:tbl>
              <a:tblPr firstRow="1" bandRow="1">
                <a:tableStyleId>{69CF1AB2-1976-4502-BF36-3FF5EA218861}</a:tableStyleId>
              </a:tblPr>
              <a:tblGrid>
                <a:gridCol w="2192205">
                  <a:extLst>
                    <a:ext uri="{9D8B030D-6E8A-4147-A177-3AD203B41FA5}">
                      <a16:colId xmlns:a16="http://schemas.microsoft.com/office/drawing/2014/main" val="2382218087"/>
                    </a:ext>
                  </a:extLst>
                </a:gridCol>
                <a:gridCol w="3691783">
                  <a:extLst>
                    <a:ext uri="{9D8B030D-6E8A-4147-A177-3AD203B41FA5}">
                      <a16:colId xmlns:a16="http://schemas.microsoft.com/office/drawing/2014/main" val="3953468724"/>
                    </a:ext>
                  </a:extLst>
                </a:gridCol>
                <a:gridCol w="4836920">
                  <a:extLst>
                    <a:ext uri="{9D8B030D-6E8A-4147-A177-3AD203B41FA5}">
                      <a16:colId xmlns:a16="http://schemas.microsoft.com/office/drawing/2014/main" val="4277526474"/>
                    </a:ext>
                  </a:extLst>
                </a:gridCol>
              </a:tblGrid>
              <a:tr h="594689">
                <a:tc>
                  <a:txBody>
                    <a:bodyPr/>
                    <a:lstStyle/>
                    <a:p>
                      <a:pPr algn="ctr"/>
                      <a:r>
                        <a:rPr lang="en-US" dirty="0">
                          <a:solidFill>
                            <a:schemeClr val="bg1"/>
                          </a:solidFill>
                          <a:latin typeface="+mj-lt"/>
                        </a:rPr>
                        <a:t>Hoard Name </a:t>
                      </a:r>
                    </a:p>
                    <a:p>
                      <a:pPr algn="ctr"/>
                      <a:r>
                        <a:rPr lang="en-US" dirty="0">
                          <a:solidFill>
                            <a:schemeClr val="bg1"/>
                          </a:solidFill>
                          <a:latin typeface="+mj-lt"/>
                        </a:rPr>
                        <a:t>Discovery Date</a:t>
                      </a:r>
                    </a:p>
                  </a:txBody>
                  <a:tcPr anchor="ctr"/>
                </a:tc>
                <a:tc>
                  <a:txBody>
                    <a:bodyPr/>
                    <a:lstStyle/>
                    <a:p>
                      <a:pPr algn="ctr"/>
                      <a:r>
                        <a:rPr lang="en-US" dirty="0">
                          <a:solidFill>
                            <a:schemeClr val="bg1"/>
                          </a:solidFill>
                          <a:latin typeface="+mj-lt"/>
                        </a:rPr>
                        <a:t>Details</a:t>
                      </a:r>
                    </a:p>
                  </a:txBody>
                  <a:tcPr anchor="ctr"/>
                </a:tc>
                <a:tc>
                  <a:txBody>
                    <a:bodyPr/>
                    <a:lstStyle/>
                    <a:p>
                      <a:pPr algn="ctr"/>
                      <a:r>
                        <a:rPr lang="en-US" dirty="0">
                          <a:solidFill>
                            <a:schemeClr val="bg1"/>
                          </a:solidFill>
                          <a:latin typeface="+mj-lt"/>
                        </a:rPr>
                        <a:t>Coins Found</a:t>
                      </a:r>
                    </a:p>
                  </a:txBody>
                  <a:tcPr anchor="ctr"/>
                </a:tc>
                <a:extLst>
                  <a:ext uri="{0D108BD9-81ED-4DB2-BD59-A6C34878D82A}">
                    <a16:rowId xmlns:a16="http://schemas.microsoft.com/office/drawing/2014/main" val="2857107962"/>
                  </a:ext>
                </a:extLst>
              </a:tr>
              <a:tr h="594689">
                <a:tc>
                  <a:txBody>
                    <a:bodyPr/>
                    <a:lstStyle/>
                    <a:p>
                      <a:pPr algn="ctr"/>
                      <a:r>
                        <a:rPr lang="en-US" baseline="0" dirty="0"/>
                        <a:t>Brittany, France</a:t>
                      </a:r>
                      <a:r>
                        <a:rPr lang="en-US" baseline="30000" dirty="0"/>
                        <a:t>13</a:t>
                      </a:r>
                    </a:p>
                    <a:p>
                      <a:pPr algn="ctr"/>
                      <a:r>
                        <a:rPr lang="en-US" baseline="0" dirty="0"/>
                        <a:t>Discovered in Oct. 2019</a:t>
                      </a:r>
                    </a:p>
                  </a:txBody>
                  <a:tcPr anchor="ctr"/>
                </a:tc>
                <a:tc>
                  <a:txBody>
                    <a:bodyPr/>
                    <a:lstStyle/>
                    <a:p>
                      <a:pPr algn="ctr"/>
                      <a:r>
                        <a:rPr lang="en-US" dirty="0"/>
                        <a:t>Discovered by a group of 3 construction workers renovating a historic mansion.  The coins were in a metal box found within a wall.</a:t>
                      </a:r>
                    </a:p>
                  </a:txBody>
                  <a:tcPr anchor="ctr"/>
                </a:tc>
                <a:tc>
                  <a:txBody>
                    <a:bodyPr/>
                    <a:lstStyle/>
                    <a:p>
                      <a:pPr algn="ctr"/>
                      <a:r>
                        <a:rPr lang="en-US" dirty="0"/>
                        <a:t>239 rare gold French coins, minted during the reigns of Louis XIII (1610 – 1643) and Louis XIV (1643 – 1715). It included a 1646 “double” </a:t>
                      </a:r>
                      <a:r>
                        <a:rPr lang="en-US" i="1" dirty="0"/>
                        <a:t>Louis d’Or </a:t>
                      </a:r>
                      <a:r>
                        <a:rPr lang="en-US" dirty="0"/>
                        <a:t>– only 120 are known to exist.</a:t>
                      </a:r>
                    </a:p>
                  </a:txBody>
                  <a:tcPr anchor="ctr"/>
                </a:tc>
                <a:extLst>
                  <a:ext uri="{0D108BD9-81ED-4DB2-BD59-A6C34878D82A}">
                    <a16:rowId xmlns:a16="http://schemas.microsoft.com/office/drawing/2014/main" val="380626418"/>
                  </a:ext>
                </a:extLst>
              </a:tr>
            </a:tbl>
          </a:graphicData>
        </a:graphic>
      </p:graphicFrame>
      <p:pic>
        <p:nvPicPr>
          <p:cNvPr id="8" name="Picture 7">
            <a:extLst>
              <a:ext uri="{FF2B5EF4-FFF2-40B4-BE49-F238E27FC236}">
                <a16:creationId xmlns:a16="http://schemas.microsoft.com/office/drawing/2014/main" id="{5D2BA92A-BBE6-4C1E-8823-DAE47E0C0BE8}"/>
              </a:ext>
            </a:extLst>
          </p:cNvPr>
          <p:cNvPicPr>
            <a:picLocks noChangeAspect="1"/>
          </p:cNvPicPr>
          <p:nvPr/>
        </p:nvPicPr>
        <p:blipFill>
          <a:blip r:embed="rId3"/>
          <a:stretch>
            <a:fillRect/>
          </a:stretch>
        </p:blipFill>
        <p:spPr>
          <a:xfrm>
            <a:off x="833012" y="3440744"/>
            <a:ext cx="4961042" cy="2918204"/>
          </a:xfrm>
          <a:prstGeom prst="rect">
            <a:avLst/>
          </a:prstGeom>
        </p:spPr>
      </p:pic>
      <p:pic>
        <p:nvPicPr>
          <p:cNvPr id="3" name="Picture 2">
            <a:extLst>
              <a:ext uri="{FF2B5EF4-FFF2-40B4-BE49-F238E27FC236}">
                <a16:creationId xmlns:a16="http://schemas.microsoft.com/office/drawing/2014/main" id="{6AE5BD04-0CB0-1EAE-79B5-A923F152996C}"/>
              </a:ext>
            </a:extLst>
          </p:cNvPr>
          <p:cNvPicPr>
            <a:picLocks noChangeAspect="1"/>
          </p:cNvPicPr>
          <p:nvPr/>
        </p:nvPicPr>
        <p:blipFill>
          <a:blip r:embed="rId4"/>
          <a:stretch>
            <a:fillRect/>
          </a:stretch>
        </p:blipFill>
        <p:spPr>
          <a:xfrm>
            <a:off x="6629675" y="3440744"/>
            <a:ext cx="4377305" cy="2918204"/>
          </a:xfrm>
          <a:prstGeom prst="rect">
            <a:avLst/>
          </a:prstGeom>
        </p:spPr>
      </p:pic>
      <p:sp>
        <p:nvSpPr>
          <p:cNvPr id="4" name="TextBox 3">
            <a:extLst>
              <a:ext uri="{FF2B5EF4-FFF2-40B4-BE49-F238E27FC236}">
                <a16:creationId xmlns:a16="http://schemas.microsoft.com/office/drawing/2014/main" id="{6A80587D-20E7-1226-CB62-465F6069ED3B}"/>
              </a:ext>
            </a:extLst>
          </p:cNvPr>
          <p:cNvSpPr txBox="1"/>
          <p:nvPr/>
        </p:nvSpPr>
        <p:spPr>
          <a:xfrm>
            <a:off x="833012" y="6358947"/>
            <a:ext cx="1116909" cy="276999"/>
          </a:xfrm>
          <a:prstGeom prst="rect">
            <a:avLst/>
          </a:prstGeom>
          <a:noFill/>
        </p:spPr>
        <p:txBody>
          <a:bodyPr wrap="none" rtlCol="0">
            <a:spAutoFit/>
          </a:bodyPr>
          <a:lstStyle/>
          <a:p>
            <a:r>
              <a:rPr lang="en-US" sz="1200" dirty="0">
                <a:solidFill>
                  <a:schemeClr val="tx2">
                    <a:lumMod val="75000"/>
                  </a:schemeClr>
                </a:solidFill>
              </a:rPr>
              <a:t>(McGreevy,13)</a:t>
            </a:r>
          </a:p>
        </p:txBody>
      </p:sp>
      <p:sp>
        <p:nvSpPr>
          <p:cNvPr id="5" name="TextBox 4">
            <a:extLst>
              <a:ext uri="{FF2B5EF4-FFF2-40B4-BE49-F238E27FC236}">
                <a16:creationId xmlns:a16="http://schemas.microsoft.com/office/drawing/2014/main" id="{938E1A57-E2D3-1960-CB67-F09D37B34241}"/>
              </a:ext>
            </a:extLst>
          </p:cNvPr>
          <p:cNvSpPr txBox="1"/>
          <p:nvPr/>
        </p:nvSpPr>
        <p:spPr>
          <a:xfrm>
            <a:off x="6629675" y="6358948"/>
            <a:ext cx="1161408" cy="276999"/>
          </a:xfrm>
          <a:prstGeom prst="rect">
            <a:avLst/>
          </a:prstGeom>
          <a:noFill/>
        </p:spPr>
        <p:txBody>
          <a:bodyPr wrap="none" rtlCol="0">
            <a:spAutoFit/>
          </a:bodyPr>
          <a:lstStyle/>
          <a:p>
            <a:r>
              <a:rPr lang="en-US" sz="1200" dirty="0">
                <a:solidFill>
                  <a:schemeClr val="tx2">
                    <a:lumMod val="75000"/>
                  </a:schemeClr>
                </a:solidFill>
              </a:rPr>
              <a:t>(McGreevy, 13)</a:t>
            </a:r>
          </a:p>
        </p:txBody>
      </p:sp>
      <p:sp>
        <p:nvSpPr>
          <p:cNvPr id="6" name="Slide Number Placeholder 5">
            <a:extLst>
              <a:ext uri="{FF2B5EF4-FFF2-40B4-BE49-F238E27FC236}">
                <a16:creationId xmlns:a16="http://schemas.microsoft.com/office/drawing/2014/main" id="{F86B1F3B-4E02-6625-427F-B58E654DBEAD}"/>
              </a:ext>
            </a:extLst>
          </p:cNvPr>
          <p:cNvSpPr>
            <a:spLocks noGrp="1"/>
          </p:cNvSpPr>
          <p:nvPr>
            <p:ph type="sldNum" sz="quarter" idx="26"/>
          </p:nvPr>
        </p:nvSpPr>
        <p:spPr/>
        <p:txBody>
          <a:bodyPr/>
          <a:lstStyle/>
          <a:p>
            <a:fld id="{294A09A9-5501-47C1-A89A-A340965A2BE2}" type="slidenum">
              <a:rPr lang="en-US" smtClean="0"/>
              <a:pPr/>
              <a:t>11</a:t>
            </a:fld>
            <a:endParaRPr lang="en-US" dirty="0">
              <a:latin typeface="+mn-lt"/>
            </a:endParaRPr>
          </a:p>
        </p:txBody>
      </p:sp>
    </p:spTree>
    <p:extLst>
      <p:ext uri="{BB962C8B-B14F-4D97-AF65-F5344CB8AC3E}">
        <p14:creationId xmlns:p14="http://schemas.microsoft.com/office/powerpoint/2010/main" val="41442058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0BF65-C84B-45C3-72CA-AFDA68851174}"/>
              </a:ext>
            </a:extLst>
          </p:cNvPr>
          <p:cNvSpPr>
            <a:spLocks noGrp="1"/>
          </p:cNvSpPr>
          <p:nvPr>
            <p:ph type="title"/>
          </p:nvPr>
        </p:nvSpPr>
        <p:spPr>
          <a:xfrm>
            <a:off x="594360" y="189572"/>
            <a:ext cx="6787747" cy="1186301"/>
          </a:xfrm>
        </p:spPr>
        <p:txBody>
          <a:bodyPr/>
          <a:lstStyle/>
          <a:p>
            <a:r>
              <a:rPr lang="en-US" dirty="0"/>
              <a:t>Germany</a:t>
            </a:r>
          </a:p>
        </p:txBody>
      </p:sp>
      <p:sp>
        <p:nvSpPr>
          <p:cNvPr id="6" name="Text Placeholder 6">
            <a:extLst>
              <a:ext uri="{FF2B5EF4-FFF2-40B4-BE49-F238E27FC236}">
                <a16:creationId xmlns:a16="http://schemas.microsoft.com/office/drawing/2014/main" id="{0FBF05E7-01E4-B30D-CAAB-A9DA2B55F2E7}"/>
              </a:ext>
            </a:extLst>
          </p:cNvPr>
          <p:cNvSpPr txBox="1">
            <a:spLocks/>
          </p:cNvSpPr>
          <p:nvPr/>
        </p:nvSpPr>
        <p:spPr>
          <a:xfrm>
            <a:off x="732905" y="3802173"/>
            <a:ext cx="6649201" cy="2395427"/>
          </a:xfrm>
          <a:prstGeom prst="rect">
            <a:avLst/>
          </a:prstGeom>
        </p:spPr>
        <p:txBody>
          <a:bodyPr vert="horz" lIns="0" tIns="228600" rIns="0" bIns="0" rtlCol="0" anchor="ctr" anchorCtr="0">
            <a:normAutofit/>
          </a:bodyPr>
          <a:lstStyle>
            <a:lvl1pPr marL="283464" indent="-283464" algn="l" defTabSz="914400" rtl="0" eaLnBrk="1" latinLnBrk="0" hangingPunct="1">
              <a:lnSpc>
                <a:spcPct val="80000"/>
              </a:lnSpc>
              <a:spcBef>
                <a:spcPts val="2200"/>
              </a:spcBef>
              <a:buFont typeface="Arial" panose="020B0604020202020204" pitchFamily="34" charset="0"/>
              <a:buChar char="•"/>
              <a:defRPr lang="en-US" sz="2400" b="1" i="0" kern="1200" dirty="0">
                <a:solidFill>
                  <a:schemeClr val="tx2">
                    <a:lumMod val="75000"/>
                  </a:schemeClr>
                </a:solidFill>
                <a:latin typeface="+mn-lt"/>
                <a:ea typeface="+mn-ea"/>
                <a:cs typeface="+mn-cs"/>
              </a:defRPr>
            </a:lvl1pPr>
            <a:lvl2pPr marL="685800" indent="-283464" algn="l" defTabSz="914400" rtl="0" eaLnBrk="1" latinLnBrk="0" hangingPunct="1">
              <a:lnSpc>
                <a:spcPct val="90000"/>
              </a:lnSpc>
              <a:spcBef>
                <a:spcPts val="600"/>
              </a:spcBef>
              <a:buFont typeface="Arial" panose="020B0604020202020204" pitchFamily="34" charset="0"/>
              <a:buChar char="•"/>
              <a:defRPr sz="2000" b="0" i="0" kern="1200">
                <a:solidFill>
                  <a:schemeClr val="bg1"/>
                </a:solidFill>
                <a:latin typeface="+mn-lt"/>
                <a:ea typeface="+mn-ea"/>
                <a:cs typeface="+mn-cs"/>
              </a:defRPr>
            </a:lvl2pPr>
            <a:lvl3pPr marL="1143000" indent="-283464" algn="l" defTabSz="914400" rtl="0" eaLnBrk="1" latinLnBrk="0" hangingPunct="1">
              <a:lnSpc>
                <a:spcPct val="90000"/>
              </a:lnSpc>
              <a:spcBef>
                <a:spcPts val="1800"/>
              </a:spcBef>
              <a:buFont typeface="Arial" panose="020B0604020202020204" pitchFamily="34" charset="0"/>
              <a:buChar char="•"/>
              <a:defRPr sz="2000" b="0" i="0" kern="1200">
                <a:solidFill>
                  <a:schemeClr val="bg1"/>
                </a:solidFill>
                <a:latin typeface="+mn-lt"/>
                <a:ea typeface="+mn-ea"/>
                <a:cs typeface="+mn-cs"/>
              </a:defRPr>
            </a:lvl3pPr>
            <a:lvl4pPr marL="1600200" indent="-283464" algn="l" defTabSz="914400" rtl="0" eaLnBrk="1" latinLnBrk="0" hangingPunct="1">
              <a:lnSpc>
                <a:spcPct val="90000"/>
              </a:lnSpc>
              <a:spcBef>
                <a:spcPts val="1800"/>
              </a:spcBef>
              <a:buFont typeface="Arial" panose="020B0604020202020204" pitchFamily="34" charset="0"/>
              <a:buChar char="•"/>
              <a:defRPr sz="2000" b="0" i="0" kern="1200">
                <a:solidFill>
                  <a:schemeClr val="bg1"/>
                </a:solidFill>
                <a:latin typeface="+mn-lt"/>
                <a:ea typeface="+mn-ea"/>
                <a:cs typeface="+mn-cs"/>
              </a:defRPr>
            </a:lvl4pPr>
            <a:lvl5pPr marL="2057400" indent="-283464" algn="l" defTabSz="914400" rtl="0" eaLnBrk="1" latinLnBrk="0" hangingPunct="1">
              <a:lnSpc>
                <a:spcPct val="90000"/>
              </a:lnSpc>
              <a:spcBef>
                <a:spcPts val="1800"/>
              </a:spcBef>
              <a:buFont typeface="Arial" panose="020B0604020202020204" pitchFamily="34" charset="0"/>
              <a:buChar char="•"/>
              <a:defRPr sz="20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2000" b="0" i="0" dirty="0">
                <a:solidFill>
                  <a:srgbClr val="000000"/>
                </a:solidFill>
                <a:effectLst/>
                <a:highlight>
                  <a:srgbClr val="FFFFFF"/>
                </a:highlight>
                <a:latin typeface="+mj-lt"/>
              </a:rPr>
              <a:t>The hoard was found in paper embossed with the Nazi swastika and eagle, bearing the words ‘Reichsbank’.</a:t>
            </a:r>
          </a:p>
          <a:p>
            <a:pPr algn="l"/>
            <a:r>
              <a:rPr lang="en-US" sz="2000" b="0" i="0" dirty="0">
                <a:solidFill>
                  <a:srgbClr val="000000"/>
                </a:solidFill>
                <a:effectLst/>
                <a:highlight>
                  <a:srgbClr val="FFFFFF"/>
                </a:highlight>
                <a:latin typeface="+mj-lt"/>
              </a:rPr>
              <a:t>This suggests the coins were stolen from Germany’s wartime bank and the crime may have been an inside job, as chaos reigned in the final days of the Third Reich.</a:t>
            </a:r>
            <a:endParaRPr lang="en-US" sz="2000" b="0" dirty="0">
              <a:solidFill>
                <a:schemeClr val="bg1"/>
              </a:solidFill>
            </a:endParaRPr>
          </a:p>
        </p:txBody>
      </p:sp>
      <p:graphicFrame>
        <p:nvGraphicFramePr>
          <p:cNvPr id="7" name="Table Placeholder 3">
            <a:extLst>
              <a:ext uri="{FF2B5EF4-FFF2-40B4-BE49-F238E27FC236}">
                <a16:creationId xmlns:a16="http://schemas.microsoft.com/office/drawing/2014/main" id="{3512508E-4BC6-994F-8EB1-8C2FDE01F75E}"/>
              </a:ext>
            </a:extLst>
          </p:cNvPr>
          <p:cNvGraphicFramePr>
            <a:graphicFrameLocks/>
          </p:cNvGraphicFramePr>
          <p:nvPr>
            <p:extLst>
              <p:ext uri="{D42A27DB-BD31-4B8C-83A1-F6EECF244321}">
                <p14:modId xmlns:p14="http://schemas.microsoft.com/office/powerpoint/2010/main" val="3038011971"/>
              </p:ext>
            </p:extLst>
          </p:nvPr>
        </p:nvGraphicFramePr>
        <p:xfrm>
          <a:off x="593724" y="1611944"/>
          <a:ext cx="10720908" cy="2103120"/>
        </p:xfrm>
        <a:graphic>
          <a:graphicData uri="http://schemas.openxmlformats.org/drawingml/2006/table">
            <a:tbl>
              <a:tblPr firstRow="1" bandRow="1">
                <a:tableStyleId>{69CF1AB2-1976-4502-BF36-3FF5EA218861}</a:tableStyleId>
              </a:tblPr>
              <a:tblGrid>
                <a:gridCol w="2583230">
                  <a:extLst>
                    <a:ext uri="{9D8B030D-6E8A-4147-A177-3AD203B41FA5}">
                      <a16:colId xmlns:a16="http://schemas.microsoft.com/office/drawing/2014/main" val="2382218087"/>
                    </a:ext>
                  </a:extLst>
                </a:gridCol>
                <a:gridCol w="5440573">
                  <a:extLst>
                    <a:ext uri="{9D8B030D-6E8A-4147-A177-3AD203B41FA5}">
                      <a16:colId xmlns:a16="http://schemas.microsoft.com/office/drawing/2014/main" val="3953468724"/>
                    </a:ext>
                  </a:extLst>
                </a:gridCol>
                <a:gridCol w="2697105">
                  <a:extLst>
                    <a:ext uri="{9D8B030D-6E8A-4147-A177-3AD203B41FA5}">
                      <a16:colId xmlns:a16="http://schemas.microsoft.com/office/drawing/2014/main" val="4277526474"/>
                    </a:ext>
                  </a:extLst>
                </a:gridCol>
              </a:tblGrid>
              <a:tr h="594689">
                <a:tc>
                  <a:txBody>
                    <a:bodyPr/>
                    <a:lstStyle/>
                    <a:p>
                      <a:pPr algn="ctr"/>
                      <a:r>
                        <a:rPr lang="en-US" dirty="0">
                          <a:solidFill>
                            <a:schemeClr val="bg1"/>
                          </a:solidFill>
                          <a:latin typeface="+mj-lt"/>
                        </a:rPr>
                        <a:t>Hoard Name </a:t>
                      </a:r>
                    </a:p>
                    <a:p>
                      <a:pPr algn="ctr"/>
                      <a:r>
                        <a:rPr lang="en-US" dirty="0">
                          <a:solidFill>
                            <a:schemeClr val="bg1"/>
                          </a:solidFill>
                          <a:latin typeface="+mj-lt"/>
                        </a:rPr>
                        <a:t>Discovery Date</a:t>
                      </a:r>
                    </a:p>
                  </a:txBody>
                  <a:tcPr anchor="ctr"/>
                </a:tc>
                <a:tc>
                  <a:txBody>
                    <a:bodyPr/>
                    <a:lstStyle/>
                    <a:p>
                      <a:pPr algn="ctr"/>
                      <a:r>
                        <a:rPr lang="en-US" dirty="0">
                          <a:solidFill>
                            <a:schemeClr val="bg1"/>
                          </a:solidFill>
                          <a:latin typeface="+mj-lt"/>
                        </a:rPr>
                        <a:t>Details</a:t>
                      </a:r>
                    </a:p>
                  </a:txBody>
                  <a:tcPr anchor="ctr"/>
                </a:tc>
                <a:tc>
                  <a:txBody>
                    <a:bodyPr/>
                    <a:lstStyle/>
                    <a:p>
                      <a:pPr algn="ctr"/>
                      <a:r>
                        <a:rPr lang="en-US" dirty="0">
                          <a:solidFill>
                            <a:schemeClr val="bg1"/>
                          </a:solidFill>
                          <a:latin typeface="+mj-lt"/>
                        </a:rPr>
                        <a:t>Coins Found</a:t>
                      </a:r>
                    </a:p>
                  </a:txBody>
                  <a:tcPr anchor="ctr"/>
                </a:tc>
                <a:extLst>
                  <a:ext uri="{0D108BD9-81ED-4DB2-BD59-A6C34878D82A}">
                    <a16:rowId xmlns:a16="http://schemas.microsoft.com/office/drawing/2014/main" val="2857107962"/>
                  </a:ext>
                </a:extLst>
              </a:tr>
              <a:tr h="594689">
                <a:tc>
                  <a:txBody>
                    <a:bodyPr/>
                    <a:lstStyle/>
                    <a:p>
                      <a:pPr algn="ctr"/>
                      <a:r>
                        <a:rPr lang="en-US" dirty="0"/>
                        <a:t>Lueneburg, Germany</a:t>
                      </a:r>
                      <a:r>
                        <a:rPr lang="en-US" baseline="30000" dirty="0"/>
                        <a:t>9, 12</a:t>
                      </a:r>
                    </a:p>
                    <a:p>
                      <a:pPr algn="ctr"/>
                      <a:r>
                        <a:rPr lang="en-US" dirty="0"/>
                        <a:t>Discovered in 2015</a:t>
                      </a:r>
                    </a:p>
                  </a:txBody>
                  <a:tcPr anchor="ctr"/>
                </a:tc>
                <a:tc>
                  <a:txBody>
                    <a:bodyPr/>
                    <a:lstStyle/>
                    <a:p>
                      <a:pPr algn="ctr"/>
                      <a:r>
                        <a:rPr lang="en-US" dirty="0"/>
                        <a:t>Florian Bautsch found 10 coins in a hollow of a tree trunk with a metal detector – then professions excavated another 210. found under a 50-year-old tree indicates it hidden at the end of WWII or soon after.  </a:t>
                      </a:r>
                    </a:p>
                  </a:txBody>
                  <a:tcPr anchor="ctr"/>
                </a:tc>
                <a:tc>
                  <a:txBody>
                    <a:bodyPr/>
                    <a:lstStyle/>
                    <a:p>
                      <a:pPr algn="ctr"/>
                      <a:r>
                        <a:rPr lang="en-US" dirty="0"/>
                        <a:t>220 coins dated from 1831 – 1910,</a:t>
                      </a:r>
                    </a:p>
                    <a:p>
                      <a:pPr algn="ctr"/>
                      <a:r>
                        <a:rPr lang="en-US" dirty="0"/>
                        <a:t>French, Belgian, Italian, and Austo-Hungarian in origin</a:t>
                      </a:r>
                    </a:p>
                  </a:txBody>
                  <a:tcPr anchor="ctr"/>
                </a:tc>
                <a:extLst>
                  <a:ext uri="{0D108BD9-81ED-4DB2-BD59-A6C34878D82A}">
                    <a16:rowId xmlns:a16="http://schemas.microsoft.com/office/drawing/2014/main" val="1671386868"/>
                  </a:ext>
                </a:extLst>
              </a:tr>
            </a:tbl>
          </a:graphicData>
        </a:graphic>
      </p:graphicFrame>
      <p:pic>
        <p:nvPicPr>
          <p:cNvPr id="3" name="Picture 2">
            <a:extLst>
              <a:ext uri="{FF2B5EF4-FFF2-40B4-BE49-F238E27FC236}">
                <a16:creationId xmlns:a16="http://schemas.microsoft.com/office/drawing/2014/main" id="{AAFD1824-108C-7154-58BA-360DD3DC5430}"/>
              </a:ext>
            </a:extLst>
          </p:cNvPr>
          <p:cNvPicPr>
            <a:picLocks noChangeAspect="1"/>
          </p:cNvPicPr>
          <p:nvPr/>
        </p:nvPicPr>
        <p:blipFill>
          <a:blip r:embed="rId3"/>
          <a:stretch>
            <a:fillRect/>
          </a:stretch>
        </p:blipFill>
        <p:spPr>
          <a:xfrm>
            <a:off x="7382107" y="3715064"/>
            <a:ext cx="3932525" cy="2623751"/>
          </a:xfrm>
          <a:prstGeom prst="rect">
            <a:avLst/>
          </a:prstGeom>
        </p:spPr>
      </p:pic>
      <p:sp>
        <p:nvSpPr>
          <p:cNvPr id="4" name="TextBox 3">
            <a:extLst>
              <a:ext uri="{FF2B5EF4-FFF2-40B4-BE49-F238E27FC236}">
                <a16:creationId xmlns:a16="http://schemas.microsoft.com/office/drawing/2014/main" id="{0778C264-314F-E482-B682-443D77FB5EEB}"/>
              </a:ext>
            </a:extLst>
          </p:cNvPr>
          <p:cNvSpPr txBox="1"/>
          <p:nvPr/>
        </p:nvSpPr>
        <p:spPr>
          <a:xfrm>
            <a:off x="7382106" y="6338815"/>
            <a:ext cx="960840" cy="276999"/>
          </a:xfrm>
          <a:prstGeom prst="rect">
            <a:avLst/>
          </a:prstGeom>
          <a:noFill/>
        </p:spPr>
        <p:txBody>
          <a:bodyPr wrap="none" rtlCol="0">
            <a:spAutoFit/>
          </a:bodyPr>
          <a:lstStyle/>
          <a:p>
            <a:r>
              <a:rPr lang="en-US" sz="1200" dirty="0">
                <a:solidFill>
                  <a:schemeClr val="tx2">
                    <a:lumMod val="75000"/>
                  </a:schemeClr>
                </a:solidFill>
              </a:rPr>
              <a:t>(Martin, 12)</a:t>
            </a:r>
          </a:p>
        </p:txBody>
      </p:sp>
      <p:sp>
        <p:nvSpPr>
          <p:cNvPr id="5" name="Slide Number Placeholder 4">
            <a:extLst>
              <a:ext uri="{FF2B5EF4-FFF2-40B4-BE49-F238E27FC236}">
                <a16:creationId xmlns:a16="http://schemas.microsoft.com/office/drawing/2014/main" id="{A733DBB7-3F9B-CF96-A61A-147E6918647B}"/>
              </a:ext>
            </a:extLst>
          </p:cNvPr>
          <p:cNvSpPr>
            <a:spLocks noGrp="1"/>
          </p:cNvSpPr>
          <p:nvPr>
            <p:ph type="sldNum" sz="quarter" idx="26"/>
          </p:nvPr>
        </p:nvSpPr>
        <p:spPr/>
        <p:txBody>
          <a:bodyPr/>
          <a:lstStyle/>
          <a:p>
            <a:fld id="{294A09A9-5501-47C1-A89A-A340965A2BE2}" type="slidenum">
              <a:rPr lang="en-US" smtClean="0"/>
              <a:pPr/>
              <a:t>12</a:t>
            </a:fld>
            <a:endParaRPr lang="en-US" dirty="0">
              <a:latin typeface="+mn-lt"/>
            </a:endParaRPr>
          </a:p>
        </p:txBody>
      </p:sp>
    </p:spTree>
    <p:extLst>
      <p:ext uri="{BB962C8B-B14F-4D97-AF65-F5344CB8AC3E}">
        <p14:creationId xmlns:p14="http://schemas.microsoft.com/office/powerpoint/2010/main" val="32646005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0BF65-C84B-45C3-72CA-AFDA68851174}"/>
              </a:ext>
            </a:extLst>
          </p:cNvPr>
          <p:cNvSpPr>
            <a:spLocks noGrp="1"/>
          </p:cNvSpPr>
          <p:nvPr>
            <p:ph type="title"/>
          </p:nvPr>
        </p:nvSpPr>
        <p:spPr>
          <a:xfrm>
            <a:off x="594360" y="189572"/>
            <a:ext cx="6787747" cy="1186301"/>
          </a:xfrm>
        </p:spPr>
        <p:txBody>
          <a:bodyPr/>
          <a:lstStyle/>
          <a:p>
            <a:r>
              <a:rPr lang="en-US" dirty="0"/>
              <a:t>If it is a Human Habit, then it should be global.</a:t>
            </a:r>
          </a:p>
        </p:txBody>
      </p:sp>
      <p:graphicFrame>
        <p:nvGraphicFramePr>
          <p:cNvPr id="7" name="Table Placeholder 3">
            <a:extLst>
              <a:ext uri="{FF2B5EF4-FFF2-40B4-BE49-F238E27FC236}">
                <a16:creationId xmlns:a16="http://schemas.microsoft.com/office/drawing/2014/main" id="{3512508E-4BC6-994F-8EB1-8C2FDE01F75E}"/>
              </a:ext>
            </a:extLst>
          </p:cNvPr>
          <p:cNvGraphicFramePr>
            <a:graphicFrameLocks/>
          </p:cNvGraphicFramePr>
          <p:nvPr>
            <p:extLst>
              <p:ext uri="{D42A27DB-BD31-4B8C-83A1-F6EECF244321}">
                <p14:modId xmlns:p14="http://schemas.microsoft.com/office/powerpoint/2010/main" val="225224763"/>
              </p:ext>
            </p:extLst>
          </p:nvPr>
        </p:nvGraphicFramePr>
        <p:xfrm>
          <a:off x="593724" y="1611944"/>
          <a:ext cx="10720908" cy="2743200"/>
        </p:xfrm>
        <a:graphic>
          <a:graphicData uri="http://schemas.openxmlformats.org/drawingml/2006/table">
            <a:tbl>
              <a:tblPr firstRow="1" bandRow="1">
                <a:tableStyleId>{69CF1AB2-1976-4502-BF36-3FF5EA218861}</a:tableStyleId>
              </a:tblPr>
              <a:tblGrid>
                <a:gridCol w="2781865">
                  <a:extLst>
                    <a:ext uri="{9D8B030D-6E8A-4147-A177-3AD203B41FA5}">
                      <a16:colId xmlns:a16="http://schemas.microsoft.com/office/drawing/2014/main" val="2382218087"/>
                    </a:ext>
                  </a:extLst>
                </a:gridCol>
                <a:gridCol w="3828516">
                  <a:extLst>
                    <a:ext uri="{9D8B030D-6E8A-4147-A177-3AD203B41FA5}">
                      <a16:colId xmlns:a16="http://schemas.microsoft.com/office/drawing/2014/main" val="3953468724"/>
                    </a:ext>
                  </a:extLst>
                </a:gridCol>
                <a:gridCol w="4110527">
                  <a:extLst>
                    <a:ext uri="{9D8B030D-6E8A-4147-A177-3AD203B41FA5}">
                      <a16:colId xmlns:a16="http://schemas.microsoft.com/office/drawing/2014/main" val="4277526474"/>
                    </a:ext>
                  </a:extLst>
                </a:gridCol>
              </a:tblGrid>
              <a:tr h="594689">
                <a:tc>
                  <a:txBody>
                    <a:bodyPr/>
                    <a:lstStyle/>
                    <a:p>
                      <a:pPr algn="ctr"/>
                      <a:r>
                        <a:rPr lang="en-US" dirty="0">
                          <a:solidFill>
                            <a:schemeClr val="bg1"/>
                          </a:solidFill>
                          <a:latin typeface="+mj-lt"/>
                        </a:rPr>
                        <a:t>Hoard Name </a:t>
                      </a:r>
                    </a:p>
                    <a:p>
                      <a:pPr algn="ctr"/>
                      <a:r>
                        <a:rPr lang="en-US" dirty="0">
                          <a:solidFill>
                            <a:schemeClr val="bg1"/>
                          </a:solidFill>
                          <a:latin typeface="+mj-lt"/>
                        </a:rPr>
                        <a:t>Discovery Date</a:t>
                      </a:r>
                    </a:p>
                  </a:txBody>
                  <a:tcPr anchor="ctr"/>
                </a:tc>
                <a:tc>
                  <a:txBody>
                    <a:bodyPr/>
                    <a:lstStyle/>
                    <a:p>
                      <a:pPr algn="ctr"/>
                      <a:r>
                        <a:rPr lang="en-US" dirty="0">
                          <a:solidFill>
                            <a:schemeClr val="bg1"/>
                          </a:solidFill>
                          <a:latin typeface="+mj-lt"/>
                        </a:rPr>
                        <a:t>Details</a:t>
                      </a:r>
                    </a:p>
                  </a:txBody>
                  <a:tcPr anchor="ctr"/>
                </a:tc>
                <a:tc>
                  <a:txBody>
                    <a:bodyPr/>
                    <a:lstStyle/>
                    <a:p>
                      <a:pPr algn="ctr"/>
                      <a:r>
                        <a:rPr lang="en-US" dirty="0">
                          <a:solidFill>
                            <a:schemeClr val="bg1"/>
                          </a:solidFill>
                          <a:latin typeface="+mj-lt"/>
                        </a:rPr>
                        <a:t>Coins Found</a:t>
                      </a:r>
                    </a:p>
                  </a:txBody>
                  <a:tcPr anchor="ctr"/>
                </a:tc>
                <a:extLst>
                  <a:ext uri="{0D108BD9-81ED-4DB2-BD59-A6C34878D82A}">
                    <a16:rowId xmlns:a16="http://schemas.microsoft.com/office/drawing/2014/main" val="2857107962"/>
                  </a:ext>
                </a:extLst>
              </a:tr>
              <a:tr h="594689">
                <a:tc>
                  <a:txBody>
                    <a:bodyPr/>
                    <a:lstStyle/>
                    <a:p>
                      <a:pPr algn="ctr"/>
                      <a:r>
                        <a:rPr lang="en-US" dirty="0"/>
                        <a:t>Hermon Stream</a:t>
                      </a:r>
                      <a:r>
                        <a:rPr lang="en-US" baseline="30000" dirty="0"/>
                        <a:t>19</a:t>
                      </a:r>
                      <a:r>
                        <a:rPr lang="en-US" dirty="0"/>
                        <a:t> </a:t>
                      </a:r>
                    </a:p>
                    <a:p>
                      <a:pPr algn="ctr"/>
                      <a:r>
                        <a:rPr lang="en-US" dirty="0"/>
                        <a:t>Discovered in 2022</a:t>
                      </a:r>
                    </a:p>
                  </a:txBody>
                  <a:tcPr anchor="ctr"/>
                </a:tc>
                <a:tc>
                  <a:txBody>
                    <a:bodyPr/>
                    <a:lstStyle/>
                    <a:p>
                      <a:pPr algn="ctr"/>
                      <a:r>
                        <a:rPr lang="en-US" dirty="0"/>
                        <a:t>Excavation of the city of Banias, Israel. Believed to have been deposited during the Muslim conquest ~635 AD.</a:t>
                      </a:r>
                    </a:p>
                  </a:txBody>
                  <a:tcPr anchor="ctr"/>
                </a:tc>
                <a:tc>
                  <a:txBody>
                    <a:bodyPr/>
                    <a:lstStyle/>
                    <a:p>
                      <a:pPr algn="ctr"/>
                      <a:r>
                        <a:rPr lang="en-US" dirty="0"/>
                        <a:t>44 gold coins from the period of Emperor Phocas (602 - 610 AD) and his successor Heraclius.</a:t>
                      </a:r>
                    </a:p>
                  </a:txBody>
                  <a:tcPr anchor="ctr"/>
                </a:tc>
                <a:extLst>
                  <a:ext uri="{0D108BD9-81ED-4DB2-BD59-A6C34878D82A}">
                    <a16:rowId xmlns:a16="http://schemas.microsoft.com/office/drawing/2014/main" val="1671386868"/>
                  </a:ext>
                </a:extLst>
              </a:tr>
              <a:tr h="594689">
                <a:tc>
                  <a:txBody>
                    <a:bodyPr/>
                    <a:lstStyle/>
                    <a:p>
                      <a:pPr algn="ctr"/>
                      <a:r>
                        <a:rPr lang="en-US" baseline="0" dirty="0"/>
                        <a:t>Aizanoi, (Western) Turkey</a:t>
                      </a:r>
                      <a:r>
                        <a:rPr lang="en-US" baseline="30000" dirty="0"/>
                        <a:t>10</a:t>
                      </a:r>
                    </a:p>
                    <a:p>
                      <a:pPr algn="ctr"/>
                      <a:r>
                        <a:rPr lang="en-US" baseline="0" dirty="0"/>
                        <a:t>Discovered in 2019</a:t>
                      </a:r>
                    </a:p>
                  </a:txBody>
                  <a:tcPr anchor="ctr"/>
                </a:tc>
                <a:tc>
                  <a:txBody>
                    <a:bodyPr/>
                    <a:lstStyle/>
                    <a:p>
                      <a:pPr algn="ctr"/>
                      <a:r>
                        <a:rPr lang="en-US" dirty="0"/>
                        <a:t>Found in a clay jug and believed to have been buried by a high-ranking Roman soldier.</a:t>
                      </a:r>
                    </a:p>
                  </a:txBody>
                  <a:tcPr anchor="ctr"/>
                </a:tc>
                <a:tc>
                  <a:txBody>
                    <a:bodyPr/>
                    <a:lstStyle/>
                    <a:p>
                      <a:pPr algn="ctr"/>
                      <a:r>
                        <a:rPr lang="en-US" dirty="0"/>
                        <a:t>651 silver Roman coins from the period of Emperor Augustus, 44 BC – 14 AD</a:t>
                      </a:r>
                    </a:p>
                  </a:txBody>
                  <a:tcPr anchor="ctr"/>
                </a:tc>
                <a:extLst>
                  <a:ext uri="{0D108BD9-81ED-4DB2-BD59-A6C34878D82A}">
                    <a16:rowId xmlns:a16="http://schemas.microsoft.com/office/drawing/2014/main" val="380626418"/>
                  </a:ext>
                </a:extLst>
              </a:tr>
            </a:tbl>
          </a:graphicData>
        </a:graphic>
      </p:graphicFrame>
      <p:pic>
        <p:nvPicPr>
          <p:cNvPr id="3" name="Picture 2">
            <a:extLst>
              <a:ext uri="{FF2B5EF4-FFF2-40B4-BE49-F238E27FC236}">
                <a16:creationId xmlns:a16="http://schemas.microsoft.com/office/drawing/2014/main" id="{AF0947B5-209B-FFEC-FA47-EBD772E5873B}"/>
              </a:ext>
            </a:extLst>
          </p:cNvPr>
          <p:cNvPicPr>
            <a:picLocks noChangeAspect="1"/>
          </p:cNvPicPr>
          <p:nvPr/>
        </p:nvPicPr>
        <p:blipFill>
          <a:blip r:embed="rId3"/>
          <a:stretch>
            <a:fillRect/>
          </a:stretch>
        </p:blipFill>
        <p:spPr>
          <a:xfrm>
            <a:off x="593724" y="4355144"/>
            <a:ext cx="3968826" cy="2232464"/>
          </a:xfrm>
          <a:prstGeom prst="rect">
            <a:avLst/>
          </a:prstGeom>
        </p:spPr>
      </p:pic>
      <p:pic>
        <p:nvPicPr>
          <p:cNvPr id="1026" name="Picture 2" descr="Archeologists believe the coins may have been brought to Aizanoi by a soldier.">
            <a:extLst>
              <a:ext uri="{FF2B5EF4-FFF2-40B4-BE49-F238E27FC236}">
                <a16:creationId xmlns:a16="http://schemas.microsoft.com/office/drawing/2014/main" id="{45527845-CAC8-64E5-614D-2FFCF53BAA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1128" y="4355143"/>
            <a:ext cx="3348698" cy="223246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C2333FC-366A-CA6D-C4B9-E9A420D57651}"/>
              </a:ext>
            </a:extLst>
          </p:cNvPr>
          <p:cNvPicPr>
            <a:picLocks noChangeAspect="1"/>
          </p:cNvPicPr>
          <p:nvPr/>
        </p:nvPicPr>
        <p:blipFill rotWithShape="1">
          <a:blip r:embed="rId5"/>
          <a:srcRect l="58250" t="30325" r="8092" b="17814"/>
          <a:stretch/>
        </p:blipFill>
        <p:spPr>
          <a:xfrm>
            <a:off x="9329826" y="4355143"/>
            <a:ext cx="1618863" cy="1955466"/>
          </a:xfrm>
          <a:prstGeom prst="rect">
            <a:avLst/>
          </a:prstGeom>
        </p:spPr>
      </p:pic>
      <p:sp>
        <p:nvSpPr>
          <p:cNvPr id="5" name="TextBox 4">
            <a:extLst>
              <a:ext uri="{FF2B5EF4-FFF2-40B4-BE49-F238E27FC236}">
                <a16:creationId xmlns:a16="http://schemas.microsoft.com/office/drawing/2014/main" id="{EAE77DD9-4A29-44E3-9255-91941C05F9DB}"/>
              </a:ext>
            </a:extLst>
          </p:cNvPr>
          <p:cNvSpPr txBox="1"/>
          <p:nvPr/>
        </p:nvSpPr>
        <p:spPr>
          <a:xfrm>
            <a:off x="9329826" y="6310609"/>
            <a:ext cx="766235" cy="276999"/>
          </a:xfrm>
          <a:prstGeom prst="rect">
            <a:avLst/>
          </a:prstGeom>
          <a:noFill/>
        </p:spPr>
        <p:txBody>
          <a:bodyPr wrap="none" rtlCol="0">
            <a:spAutoFit/>
          </a:bodyPr>
          <a:lstStyle/>
          <a:p>
            <a:r>
              <a:rPr lang="en-US" sz="1200" dirty="0">
                <a:solidFill>
                  <a:schemeClr val="tx2">
                    <a:lumMod val="75000"/>
                  </a:schemeClr>
                </a:solidFill>
              </a:rPr>
              <a:t>(Guy, 10)</a:t>
            </a:r>
          </a:p>
        </p:txBody>
      </p:sp>
      <p:sp>
        <p:nvSpPr>
          <p:cNvPr id="6" name="TextBox 5">
            <a:extLst>
              <a:ext uri="{FF2B5EF4-FFF2-40B4-BE49-F238E27FC236}">
                <a16:creationId xmlns:a16="http://schemas.microsoft.com/office/drawing/2014/main" id="{F1324E92-3DA4-869E-5D9A-B6056EC8CFC2}"/>
              </a:ext>
            </a:extLst>
          </p:cNvPr>
          <p:cNvSpPr txBox="1"/>
          <p:nvPr/>
        </p:nvSpPr>
        <p:spPr>
          <a:xfrm>
            <a:off x="4558045" y="6310609"/>
            <a:ext cx="1075872" cy="276999"/>
          </a:xfrm>
          <a:prstGeom prst="rect">
            <a:avLst/>
          </a:prstGeom>
          <a:noFill/>
        </p:spPr>
        <p:txBody>
          <a:bodyPr wrap="none" rtlCol="0">
            <a:spAutoFit/>
          </a:bodyPr>
          <a:lstStyle/>
          <a:p>
            <a:r>
              <a:rPr lang="en-US" sz="1200" dirty="0">
                <a:solidFill>
                  <a:schemeClr val="tx2">
                    <a:lumMod val="75000"/>
                  </a:schemeClr>
                </a:solidFill>
              </a:rPr>
              <a:t>(BBC.com,19)</a:t>
            </a:r>
          </a:p>
        </p:txBody>
      </p:sp>
      <p:sp>
        <p:nvSpPr>
          <p:cNvPr id="8" name="Slide Number Placeholder 7">
            <a:extLst>
              <a:ext uri="{FF2B5EF4-FFF2-40B4-BE49-F238E27FC236}">
                <a16:creationId xmlns:a16="http://schemas.microsoft.com/office/drawing/2014/main" id="{EF4B40F9-4669-C23D-3477-7E8D7744BEA2}"/>
              </a:ext>
            </a:extLst>
          </p:cNvPr>
          <p:cNvSpPr>
            <a:spLocks noGrp="1"/>
          </p:cNvSpPr>
          <p:nvPr>
            <p:ph type="sldNum" sz="quarter" idx="26"/>
          </p:nvPr>
        </p:nvSpPr>
        <p:spPr/>
        <p:txBody>
          <a:bodyPr/>
          <a:lstStyle/>
          <a:p>
            <a:fld id="{294A09A9-5501-47C1-A89A-A340965A2BE2}" type="slidenum">
              <a:rPr lang="en-US" smtClean="0"/>
              <a:pPr/>
              <a:t>13</a:t>
            </a:fld>
            <a:endParaRPr lang="en-US" dirty="0">
              <a:latin typeface="+mn-lt"/>
            </a:endParaRPr>
          </a:p>
        </p:txBody>
      </p:sp>
    </p:spTree>
    <p:extLst>
      <p:ext uri="{BB962C8B-B14F-4D97-AF65-F5344CB8AC3E}">
        <p14:creationId xmlns:p14="http://schemas.microsoft.com/office/powerpoint/2010/main" val="39238076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45D3755-C3E2-975E-DE68-CDECC4B526EC}"/>
              </a:ext>
            </a:extLst>
          </p:cNvPr>
          <p:cNvSpPr>
            <a:spLocks noGrp="1"/>
          </p:cNvSpPr>
          <p:nvPr>
            <p:ph type="title"/>
          </p:nvPr>
        </p:nvSpPr>
        <p:spPr>
          <a:xfrm>
            <a:off x="594360" y="102875"/>
            <a:ext cx="10873740" cy="1067899"/>
          </a:xfrm>
        </p:spPr>
        <p:txBody>
          <a:bodyPr/>
          <a:lstStyle/>
          <a:p>
            <a:r>
              <a:rPr lang="en-US" sz="3600" dirty="0"/>
              <a:t>Yes, Europe is covered with validated hoards</a:t>
            </a:r>
          </a:p>
        </p:txBody>
      </p:sp>
      <p:grpSp>
        <p:nvGrpSpPr>
          <p:cNvPr id="19" name="Group 18">
            <a:extLst>
              <a:ext uri="{FF2B5EF4-FFF2-40B4-BE49-F238E27FC236}">
                <a16:creationId xmlns:a16="http://schemas.microsoft.com/office/drawing/2014/main" id="{C78CEA4F-D72A-C069-6A51-328B103CA0CA}"/>
              </a:ext>
              <a:ext uri="{C183D7F6-B498-43B3-948B-1728B52AA6E4}">
                <adec:decorative xmlns:adec="http://schemas.microsoft.com/office/drawing/2017/decorative" val="1"/>
              </a:ext>
            </a:extLst>
          </p:cNvPr>
          <p:cNvGrpSpPr>
            <a:grpSpLocks/>
          </p:cNvGrpSpPr>
          <p:nvPr/>
        </p:nvGrpSpPr>
        <p:grpSpPr bwMode="auto">
          <a:xfrm rot="16200000" flipV="1">
            <a:off x="0" y="3900132"/>
            <a:ext cx="2959226" cy="2959226"/>
            <a:chOff x="0" y="12289"/>
            <a:chExt cx="3550" cy="3551"/>
          </a:xfrm>
        </p:grpSpPr>
        <p:sp>
          <p:nvSpPr>
            <p:cNvPr id="20" name="Freeform 19">
              <a:extLst>
                <a:ext uri="{FF2B5EF4-FFF2-40B4-BE49-F238E27FC236}">
                  <a16:creationId xmlns:a16="http://schemas.microsoft.com/office/drawing/2014/main" id="{7E473402-19FD-A5B0-5CB6-E5F3926D3828}"/>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1" name="Freeform 20">
              <a:extLst>
                <a:ext uri="{FF2B5EF4-FFF2-40B4-BE49-F238E27FC236}">
                  <a16:creationId xmlns:a16="http://schemas.microsoft.com/office/drawing/2014/main" id="{879D1CAD-2EA2-9376-7B64-0C3AC590F651}"/>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2" name="Freeform 21">
              <a:extLst>
                <a:ext uri="{FF2B5EF4-FFF2-40B4-BE49-F238E27FC236}">
                  <a16:creationId xmlns:a16="http://schemas.microsoft.com/office/drawing/2014/main" id="{B16F8906-918C-BE0B-A4AB-6A1D48150AC7}"/>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pic>
        <p:nvPicPr>
          <p:cNvPr id="8" name="Content Placeholder 7">
            <a:extLst>
              <a:ext uri="{FF2B5EF4-FFF2-40B4-BE49-F238E27FC236}">
                <a16:creationId xmlns:a16="http://schemas.microsoft.com/office/drawing/2014/main" id="{631A7F70-DB56-E9D5-C6E7-AC76D5156047}"/>
              </a:ext>
            </a:extLst>
          </p:cNvPr>
          <p:cNvPicPr>
            <a:picLocks noGrp="1" noChangeAspect="1"/>
          </p:cNvPicPr>
          <p:nvPr>
            <p:ph sz="quarter" idx="13"/>
          </p:nvPr>
        </p:nvPicPr>
        <p:blipFill rotWithShape="1">
          <a:blip r:embed="rId3"/>
          <a:srcRect l="17657" t="49664" r="28693" b="5995"/>
          <a:stretch/>
        </p:blipFill>
        <p:spPr>
          <a:xfrm>
            <a:off x="594360" y="1402391"/>
            <a:ext cx="8555221" cy="3977247"/>
          </a:xfrm>
        </p:spPr>
      </p:pic>
      <p:sp>
        <p:nvSpPr>
          <p:cNvPr id="9" name="Text Placeholder 6">
            <a:extLst>
              <a:ext uri="{FF2B5EF4-FFF2-40B4-BE49-F238E27FC236}">
                <a16:creationId xmlns:a16="http://schemas.microsoft.com/office/drawing/2014/main" id="{B823200B-4234-B276-2F31-31E01DEC1378}"/>
              </a:ext>
            </a:extLst>
          </p:cNvPr>
          <p:cNvSpPr txBox="1">
            <a:spLocks/>
          </p:cNvSpPr>
          <p:nvPr/>
        </p:nvSpPr>
        <p:spPr>
          <a:xfrm>
            <a:off x="594360" y="5611252"/>
            <a:ext cx="8618006" cy="873082"/>
          </a:xfrm>
          <a:prstGeom prst="rect">
            <a:avLst/>
          </a:prstGeom>
        </p:spPr>
        <p:txBody>
          <a:bodyPr vert="horz" lIns="0" tIns="228600" rIns="0" bIns="0" rtlCol="0">
            <a:normAutofit/>
          </a:bodyPr>
          <a:lstStyle>
            <a:lvl1pPr marL="283464" indent="-283464" algn="l" defTabSz="914400" rtl="0" eaLnBrk="1" latinLnBrk="0" hangingPunct="1">
              <a:lnSpc>
                <a:spcPct val="90000"/>
              </a:lnSpc>
              <a:spcBef>
                <a:spcPts val="1800"/>
              </a:spcBef>
              <a:buFont typeface="Arial" panose="020B0604020202020204" pitchFamily="34" charset="0"/>
              <a:buChar char="•"/>
              <a:defRPr sz="2000" b="0" i="0" kern="1200">
                <a:solidFill>
                  <a:schemeClr val="bg1"/>
                </a:solidFill>
                <a:latin typeface="+mn-lt"/>
                <a:ea typeface="+mn-ea"/>
                <a:cs typeface="+mn-cs"/>
              </a:defRPr>
            </a:lvl1pPr>
            <a:lvl2pPr marL="685800" indent="-283464" algn="l" defTabSz="914400" rtl="0" eaLnBrk="1" latinLnBrk="0" hangingPunct="1">
              <a:lnSpc>
                <a:spcPct val="90000"/>
              </a:lnSpc>
              <a:spcBef>
                <a:spcPts val="1800"/>
              </a:spcBef>
              <a:buFont typeface="Arial" panose="020B0604020202020204" pitchFamily="34" charset="0"/>
              <a:buChar char="•"/>
              <a:defRPr sz="2000" b="0" i="0" kern="1200">
                <a:solidFill>
                  <a:schemeClr val="bg1"/>
                </a:solidFill>
                <a:latin typeface="+mn-lt"/>
                <a:ea typeface="+mn-ea"/>
                <a:cs typeface="+mn-cs"/>
              </a:defRPr>
            </a:lvl2pPr>
            <a:lvl3pPr marL="1143000" indent="-283464" algn="l" defTabSz="914400" rtl="0" eaLnBrk="1" latinLnBrk="0" hangingPunct="1">
              <a:lnSpc>
                <a:spcPct val="90000"/>
              </a:lnSpc>
              <a:spcBef>
                <a:spcPts val="1800"/>
              </a:spcBef>
              <a:buFont typeface="Arial" panose="020B0604020202020204" pitchFamily="34" charset="0"/>
              <a:buChar char="•"/>
              <a:defRPr sz="2000" b="0" i="0" kern="1200">
                <a:solidFill>
                  <a:schemeClr val="bg1"/>
                </a:solidFill>
                <a:latin typeface="+mn-lt"/>
                <a:ea typeface="+mn-ea"/>
                <a:cs typeface="+mn-cs"/>
              </a:defRPr>
            </a:lvl3pPr>
            <a:lvl4pPr marL="1600200" indent="-283464" algn="l" defTabSz="914400" rtl="0" eaLnBrk="1" latinLnBrk="0" hangingPunct="1">
              <a:lnSpc>
                <a:spcPct val="90000"/>
              </a:lnSpc>
              <a:spcBef>
                <a:spcPts val="1800"/>
              </a:spcBef>
              <a:buFont typeface="Arial" panose="020B0604020202020204" pitchFamily="34" charset="0"/>
              <a:buChar char="•"/>
              <a:defRPr sz="2000" b="0" i="0" kern="1200">
                <a:solidFill>
                  <a:schemeClr val="bg1"/>
                </a:solidFill>
                <a:latin typeface="+mn-lt"/>
                <a:ea typeface="+mn-ea"/>
                <a:cs typeface="+mn-cs"/>
              </a:defRPr>
            </a:lvl4pPr>
            <a:lvl5pPr marL="2057400" indent="-283464" algn="l" defTabSz="914400" rtl="0" eaLnBrk="1" latinLnBrk="0" hangingPunct="1">
              <a:lnSpc>
                <a:spcPct val="90000"/>
              </a:lnSpc>
              <a:spcBef>
                <a:spcPts val="1800"/>
              </a:spcBef>
              <a:buFont typeface="Arial" panose="020B0604020202020204" pitchFamily="34" charset="0"/>
              <a:buChar char="•"/>
              <a:defRPr sz="20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The University of Oxford has documented over 15,285 validated ancient Roman (100 BC – 650 AD) coin hoards containing over 6, 104, 586 coins.</a:t>
            </a:r>
            <a:r>
              <a:rPr lang="en-US" baseline="30000" dirty="0"/>
              <a:t>16</a:t>
            </a:r>
          </a:p>
          <a:p>
            <a:endParaRPr lang="en-US" dirty="0"/>
          </a:p>
          <a:p>
            <a:endParaRPr lang="en-US" dirty="0"/>
          </a:p>
        </p:txBody>
      </p:sp>
      <p:sp>
        <p:nvSpPr>
          <p:cNvPr id="2" name="TextBox 1">
            <a:extLst>
              <a:ext uri="{FF2B5EF4-FFF2-40B4-BE49-F238E27FC236}">
                <a16:creationId xmlns:a16="http://schemas.microsoft.com/office/drawing/2014/main" id="{F5FC579B-DE65-71CD-929B-1AC86C97B86B}"/>
              </a:ext>
            </a:extLst>
          </p:cNvPr>
          <p:cNvSpPr txBox="1"/>
          <p:nvPr/>
        </p:nvSpPr>
        <p:spPr>
          <a:xfrm rot="19494789">
            <a:off x="8359965" y="2483072"/>
            <a:ext cx="4023217" cy="1815882"/>
          </a:xfrm>
          <a:prstGeom prst="rect">
            <a:avLst/>
          </a:prstGeom>
          <a:noFill/>
        </p:spPr>
        <p:txBody>
          <a:bodyPr wrap="none" rtlCol="0">
            <a:spAutoFit/>
          </a:bodyPr>
          <a:lstStyle/>
          <a:p>
            <a:r>
              <a:rPr lang="en-US" sz="2800" b="1" dirty="0">
                <a:solidFill>
                  <a:schemeClr val="accent5">
                    <a:lumMod val="50000"/>
                  </a:schemeClr>
                </a:solidFill>
              </a:rPr>
              <a:t>Romans were litter bugs; </a:t>
            </a:r>
          </a:p>
          <a:p>
            <a:r>
              <a:rPr lang="en-US" sz="2800" b="1" dirty="0">
                <a:solidFill>
                  <a:schemeClr val="accent5">
                    <a:lumMod val="50000"/>
                  </a:schemeClr>
                </a:solidFill>
              </a:rPr>
              <a:t>they left coins all over</a:t>
            </a:r>
          </a:p>
          <a:p>
            <a:r>
              <a:rPr lang="en-US" sz="2800" b="1" dirty="0">
                <a:solidFill>
                  <a:schemeClr val="accent5">
                    <a:lumMod val="50000"/>
                  </a:schemeClr>
                </a:solidFill>
              </a:rPr>
              <a:t>Europe, the Middle East,</a:t>
            </a:r>
          </a:p>
          <a:p>
            <a:r>
              <a:rPr lang="en-US" sz="2800" b="1" dirty="0">
                <a:solidFill>
                  <a:schemeClr val="accent5">
                    <a:lumMod val="50000"/>
                  </a:schemeClr>
                </a:solidFill>
              </a:rPr>
              <a:t> and Asia!</a:t>
            </a:r>
          </a:p>
        </p:txBody>
      </p:sp>
      <p:sp>
        <p:nvSpPr>
          <p:cNvPr id="4" name="TextBox 3">
            <a:extLst>
              <a:ext uri="{FF2B5EF4-FFF2-40B4-BE49-F238E27FC236}">
                <a16:creationId xmlns:a16="http://schemas.microsoft.com/office/drawing/2014/main" id="{B386848C-478D-48D0-B190-E4A1805A71A3}"/>
              </a:ext>
            </a:extLst>
          </p:cNvPr>
          <p:cNvSpPr txBox="1"/>
          <p:nvPr/>
        </p:nvSpPr>
        <p:spPr>
          <a:xfrm>
            <a:off x="531575" y="5358185"/>
            <a:ext cx="1777410" cy="276999"/>
          </a:xfrm>
          <a:prstGeom prst="rect">
            <a:avLst/>
          </a:prstGeom>
          <a:noFill/>
        </p:spPr>
        <p:txBody>
          <a:bodyPr wrap="none" rtlCol="0">
            <a:spAutoFit/>
          </a:bodyPr>
          <a:lstStyle/>
          <a:p>
            <a:r>
              <a:rPr lang="en-US" sz="1200" dirty="0">
                <a:solidFill>
                  <a:schemeClr val="tx2">
                    <a:lumMod val="75000"/>
                  </a:schemeClr>
                </a:solidFill>
              </a:rPr>
              <a:t>(University of Oxford, 16)</a:t>
            </a:r>
          </a:p>
        </p:txBody>
      </p:sp>
      <p:sp>
        <p:nvSpPr>
          <p:cNvPr id="5" name="Slide Number Placeholder 4">
            <a:extLst>
              <a:ext uri="{FF2B5EF4-FFF2-40B4-BE49-F238E27FC236}">
                <a16:creationId xmlns:a16="http://schemas.microsoft.com/office/drawing/2014/main" id="{28946B9E-DA8C-88B7-A2F1-1D6B61C09180}"/>
              </a:ext>
            </a:extLst>
          </p:cNvPr>
          <p:cNvSpPr>
            <a:spLocks noGrp="1"/>
          </p:cNvSpPr>
          <p:nvPr>
            <p:ph type="sldNum" sz="quarter" idx="22"/>
          </p:nvPr>
        </p:nvSpPr>
        <p:spPr/>
        <p:txBody>
          <a:bodyPr/>
          <a:lstStyle/>
          <a:p>
            <a:fld id="{294A09A9-5501-47C1-A89A-A340965A2BE2}" type="slidenum">
              <a:rPr lang="en-US" smtClean="0"/>
              <a:pPr/>
              <a:t>14</a:t>
            </a:fld>
            <a:endParaRPr lang="en-US" dirty="0">
              <a:latin typeface="+mn-lt"/>
            </a:endParaRPr>
          </a:p>
        </p:txBody>
      </p:sp>
    </p:spTree>
    <p:extLst>
      <p:ext uri="{BB962C8B-B14F-4D97-AF65-F5344CB8AC3E}">
        <p14:creationId xmlns:p14="http://schemas.microsoft.com/office/powerpoint/2010/main" val="18404140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0BF65-C84B-45C3-72CA-AFDA68851174}"/>
              </a:ext>
            </a:extLst>
          </p:cNvPr>
          <p:cNvSpPr>
            <a:spLocks noGrp="1"/>
          </p:cNvSpPr>
          <p:nvPr>
            <p:ph type="title"/>
          </p:nvPr>
        </p:nvSpPr>
        <p:spPr>
          <a:xfrm>
            <a:off x="594360" y="189572"/>
            <a:ext cx="7191357" cy="1186301"/>
          </a:xfrm>
        </p:spPr>
        <p:txBody>
          <a:bodyPr/>
          <a:lstStyle/>
          <a:p>
            <a:r>
              <a:rPr lang="en-US" dirty="0"/>
              <a:t>What About the Asia?</a:t>
            </a:r>
          </a:p>
        </p:txBody>
      </p:sp>
      <p:graphicFrame>
        <p:nvGraphicFramePr>
          <p:cNvPr id="7" name="Table Placeholder 3">
            <a:extLst>
              <a:ext uri="{FF2B5EF4-FFF2-40B4-BE49-F238E27FC236}">
                <a16:creationId xmlns:a16="http://schemas.microsoft.com/office/drawing/2014/main" id="{3512508E-4BC6-994F-8EB1-8C2FDE01F75E}"/>
              </a:ext>
            </a:extLst>
          </p:cNvPr>
          <p:cNvGraphicFramePr>
            <a:graphicFrameLocks/>
          </p:cNvGraphicFramePr>
          <p:nvPr>
            <p:extLst>
              <p:ext uri="{D42A27DB-BD31-4B8C-83A1-F6EECF244321}">
                <p14:modId xmlns:p14="http://schemas.microsoft.com/office/powerpoint/2010/main" val="3277538477"/>
              </p:ext>
            </p:extLst>
          </p:nvPr>
        </p:nvGraphicFramePr>
        <p:xfrm>
          <a:off x="593724" y="1611944"/>
          <a:ext cx="10720908" cy="2103120"/>
        </p:xfrm>
        <a:graphic>
          <a:graphicData uri="http://schemas.openxmlformats.org/drawingml/2006/table">
            <a:tbl>
              <a:tblPr firstRow="1" bandRow="1">
                <a:tableStyleId>{69CF1AB2-1976-4502-BF36-3FF5EA218861}</a:tableStyleId>
              </a:tblPr>
              <a:tblGrid>
                <a:gridCol w="2781865">
                  <a:extLst>
                    <a:ext uri="{9D8B030D-6E8A-4147-A177-3AD203B41FA5}">
                      <a16:colId xmlns:a16="http://schemas.microsoft.com/office/drawing/2014/main" val="2382218087"/>
                    </a:ext>
                  </a:extLst>
                </a:gridCol>
                <a:gridCol w="3828516">
                  <a:extLst>
                    <a:ext uri="{9D8B030D-6E8A-4147-A177-3AD203B41FA5}">
                      <a16:colId xmlns:a16="http://schemas.microsoft.com/office/drawing/2014/main" val="3953468724"/>
                    </a:ext>
                  </a:extLst>
                </a:gridCol>
                <a:gridCol w="4110527">
                  <a:extLst>
                    <a:ext uri="{9D8B030D-6E8A-4147-A177-3AD203B41FA5}">
                      <a16:colId xmlns:a16="http://schemas.microsoft.com/office/drawing/2014/main" val="4277526474"/>
                    </a:ext>
                  </a:extLst>
                </a:gridCol>
              </a:tblGrid>
              <a:tr h="594689">
                <a:tc>
                  <a:txBody>
                    <a:bodyPr/>
                    <a:lstStyle/>
                    <a:p>
                      <a:pPr algn="ctr"/>
                      <a:r>
                        <a:rPr lang="en-US" dirty="0">
                          <a:solidFill>
                            <a:schemeClr val="bg1"/>
                          </a:solidFill>
                          <a:latin typeface="+mj-lt"/>
                        </a:rPr>
                        <a:t>Hoard Name </a:t>
                      </a:r>
                    </a:p>
                    <a:p>
                      <a:pPr algn="ctr"/>
                      <a:r>
                        <a:rPr lang="en-US" dirty="0">
                          <a:solidFill>
                            <a:schemeClr val="bg1"/>
                          </a:solidFill>
                          <a:latin typeface="+mj-lt"/>
                        </a:rPr>
                        <a:t>Discovery Date</a:t>
                      </a:r>
                    </a:p>
                  </a:txBody>
                  <a:tcPr anchor="ctr"/>
                </a:tc>
                <a:tc>
                  <a:txBody>
                    <a:bodyPr/>
                    <a:lstStyle/>
                    <a:p>
                      <a:pPr algn="ctr"/>
                      <a:r>
                        <a:rPr lang="en-US" dirty="0">
                          <a:solidFill>
                            <a:schemeClr val="bg1"/>
                          </a:solidFill>
                          <a:latin typeface="+mj-lt"/>
                        </a:rPr>
                        <a:t>Details</a:t>
                      </a:r>
                    </a:p>
                  </a:txBody>
                  <a:tcPr anchor="ctr"/>
                </a:tc>
                <a:tc>
                  <a:txBody>
                    <a:bodyPr/>
                    <a:lstStyle/>
                    <a:p>
                      <a:pPr algn="ctr"/>
                      <a:r>
                        <a:rPr lang="en-US" dirty="0">
                          <a:solidFill>
                            <a:schemeClr val="bg1"/>
                          </a:solidFill>
                          <a:latin typeface="+mj-lt"/>
                        </a:rPr>
                        <a:t>Coins Found</a:t>
                      </a:r>
                    </a:p>
                  </a:txBody>
                  <a:tcPr anchor="ctr"/>
                </a:tc>
                <a:extLst>
                  <a:ext uri="{0D108BD9-81ED-4DB2-BD59-A6C34878D82A}">
                    <a16:rowId xmlns:a16="http://schemas.microsoft.com/office/drawing/2014/main" val="2857107962"/>
                  </a:ext>
                </a:extLst>
              </a:tr>
              <a:tr h="594689">
                <a:tc>
                  <a:txBody>
                    <a:bodyPr/>
                    <a:lstStyle/>
                    <a:p>
                      <a:pPr algn="ctr"/>
                      <a:r>
                        <a:rPr lang="en-US" baseline="0" dirty="0"/>
                        <a:t>Shuangdun Village, Jianhu County, China</a:t>
                      </a:r>
                      <a:r>
                        <a:rPr lang="en-US" baseline="30000" dirty="0"/>
                        <a:t>14</a:t>
                      </a:r>
                    </a:p>
                    <a:p>
                      <a:pPr algn="ctr"/>
                      <a:r>
                        <a:rPr lang="en-US" dirty="0"/>
                        <a:t>Discovered Oct. 23, 2022</a:t>
                      </a:r>
                    </a:p>
                  </a:txBody>
                  <a:tcPr anchor="ctr"/>
                </a:tc>
                <a:tc>
                  <a:txBody>
                    <a:bodyPr/>
                    <a:lstStyle/>
                    <a:p>
                      <a:pPr algn="ctr"/>
                      <a:r>
                        <a:rPr lang="en-US" dirty="0"/>
                        <a:t>Coins were connected to each other by straw ropes and neatly layered in a paved pit 1.63 m x 1.58 m and 0.5 m in depth. Near a battle location of the Jin-Song wars.</a:t>
                      </a:r>
                    </a:p>
                  </a:txBody>
                  <a:tcPr anchor="ctr"/>
                </a:tc>
                <a:tc>
                  <a:txBody>
                    <a:bodyPr/>
                    <a:lstStyle/>
                    <a:p>
                      <a:pPr algn="ctr"/>
                      <a:r>
                        <a:rPr lang="en-US" dirty="0"/>
                        <a:t>~1.5 tons of bronze cash coins, mostly dating to the Song dynasty.</a:t>
                      </a:r>
                    </a:p>
                  </a:txBody>
                  <a:tcPr anchor="ctr"/>
                </a:tc>
                <a:extLst>
                  <a:ext uri="{0D108BD9-81ED-4DB2-BD59-A6C34878D82A}">
                    <a16:rowId xmlns:a16="http://schemas.microsoft.com/office/drawing/2014/main" val="1671386868"/>
                  </a:ext>
                </a:extLst>
              </a:tr>
            </a:tbl>
          </a:graphicData>
        </a:graphic>
      </p:graphicFrame>
      <p:sp>
        <p:nvSpPr>
          <p:cNvPr id="3" name="Slide Number Placeholder 2">
            <a:extLst>
              <a:ext uri="{FF2B5EF4-FFF2-40B4-BE49-F238E27FC236}">
                <a16:creationId xmlns:a16="http://schemas.microsoft.com/office/drawing/2014/main" id="{413BF1EC-8C69-2CAF-6D4F-E4AD5F76B13F}"/>
              </a:ext>
            </a:extLst>
          </p:cNvPr>
          <p:cNvSpPr>
            <a:spLocks noGrp="1"/>
          </p:cNvSpPr>
          <p:nvPr>
            <p:ph type="sldNum" sz="quarter" idx="26"/>
          </p:nvPr>
        </p:nvSpPr>
        <p:spPr/>
        <p:txBody>
          <a:bodyPr/>
          <a:lstStyle/>
          <a:p>
            <a:fld id="{294A09A9-5501-47C1-A89A-A340965A2BE2}" type="slidenum">
              <a:rPr lang="en-US" smtClean="0"/>
              <a:pPr/>
              <a:t>15</a:t>
            </a:fld>
            <a:endParaRPr lang="en-US" dirty="0">
              <a:latin typeface="+mn-lt"/>
            </a:endParaRPr>
          </a:p>
        </p:txBody>
      </p:sp>
    </p:spTree>
    <p:extLst>
      <p:ext uri="{BB962C8B-B14F-4D97-AF65-F5344CB8AC3E}">
        <p14:creationId xmlns:p14="http://schemas.microsoft.com/office/powerpoint/2010/main" val="33679697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0BF65-C84B-45C3-72CA-AFDA68851174}"/>
              </a:ext>
            </a:extLst>
          </p:cNvPr>
          <p:cNvSpPr>
            <a:spLocks noGrp="1"/>
          </p:cNvSpPr>
          <p:nvPr>
            <p:ph type="title"/>
          </p:nvPr>
        </p:nvSpPr>
        <p:spPr>
          <a:xfrm>
            <a:off x="594360" y="189572"/>
            <a:ext cx="7191357" cy="1186301"/>
          </a:xfrm>
        </p:spPr>
        <p:txBody>
          <a:bodyPr/>
          <a:lstStyle/>
          <a:p>
            <a:r>
              <a:rPr lang="en-US" dirty="0"/>
              <a:t>What About the Asia?</a:t>
            </a:r>
          </a:p>
        </p:txBody>
      </p:sp>
      <p:graphicFrame>
        <p:nvGraphicFramePr>
          <p:cNvPr id="7" name="Table Placeholder 3">
            <a:extLst>
              <a:ext uri="{FF2B5EF4-FFF2-40B4-BE49-F238E27FC236}">
                <a16:creationId xmlns:a16="http://schemas.microsoft.com/office/drawing/2014/main" id="{3512508E-4BC6-994F-8EB1-8C2FDE01F75E}"/>
              </a:ext>
            </a:extLst>
          </p:cNvPr>
          <p:cNvGraphicFramePr>
            <a:graphicFrameLocks/>
          </p:cNvGraphicFramePr>
          <p:nvPr/>
        </p:nvGraphicFramePr>
        <p:xfrm>
          <a:off x="593724" y="1611944"/>
          <a:ext cx="10720908" cy="4114800"/>
        </p:xfrm>
        <a:graphic>
          <a:graphicData uri="http://schemas.openxmlformats.org/drawingml/2006/table">
            <a:tbl>
              <a:tblPr firstRow="1" bandRow="1">
                <a:tableStyleId>{69CF1AB2-1976-4502-BF36-3FF5EA218861}</a:tableStyleId>
              </a:tblPr>
              <a:tblGrid>
                <a:gridCol w="2781865">
                  <a:extLst>
                    <a:ext uri="{9D8B030D-6E8A-4147-A177-3AD203B41FA5}">
                      <a16:colId xmlns:a16="http://schemas.microsoft.com/office/drawing/2014/main" val="2382218087"/>
                    </a:ext>
                  </a:extLst>
                </a:gridCol>
                <a:gridCol w="3828516">
                  <a:extLst>
                    <a:ext uri="{9D8B030D-6E8A-4147-A177-3AD203B41FA5}">
                      <a16:colId xmlns:a16="http://schemas.microsoft.com/office/drawing/2014/main" val="3953468724"/>
                    </a:ext>
                  </a:extLst>
                </a:gridCol>
                <a:gridCol w="4110527">
                  <a:extLst>
                    <a:ext uri="{9D8B030D-6E8A-4147-A177-3AD203B41FA5}">
                      <a16:colId xmlns:a16="http://schemas.microsoft.com/office/drawing/2014/main" val="4277526474"/>
                    </a:ext>
                  </a:extLst>
                </a:gridCol>
              </a:tblGrid>
              <a:tr h="594689">
                <a:tc>
                  <a:txBody>
                    <a:bodyPr/>
                    <a:lstStyle/>
                    <a:p>
                      <a:pPr algn="ctr"/>
                      <a:r>
                        <a:rPr lang="en-US" dirty="0">
                          <a:solidFill>
                            <a:schemeClr val="bg1"/>
                          </a:solidFill>
                          <a:latin typeface="+mj-lt"/>
                        </a:rPr>
                        <a:t>Hoard Name </a:t>
                      </a:r>
                    </a:p>
                    <a:p>
                      <a:pPr algn="ctr"/>
                      <a:r>
                        <a:rPr lang="en-US" dirty="0">
                          <a:solidFill>
                            <a:schemeClr val="bg1"/>
                          </a:solidFill>
                          <a:latin typeface="+mj-lt"/>
                        </a:rPr>
                        <a:t>Discovery Date</a:t>
                      </a:r>
                    </a:p>
                  </a:txBody>
                  <a:tcPr anchor="ctr"/>
                </a:tc>
                <a:tc>
                  <a:txBody>
                    <a:bodyPr/>
                    <a:lstStyle/>
                    <a:p>
                      <a:pPr algn="ctr"/>
                      <a:r>
                        <a:rPr lang="en-US" dirty="0">
                          <a:solidFill>
                            <a:schemeClr val="bg1"/>
                          </a:solidFill>
                          <a:latin typeface="+mj-lt"/>
                        </a:rPr>
                        <a:t>Details</a:t>
                      </a:r>
                    </a:p>
                  </a:txBody>
                  <a:tcPr anchor="ctr"/>
                </a:tc>
                <a:tc>
                  <a:txBody>
                    <a:bodyPr/>
                    <a:lstStyle/>
                    <a:p>
                      <a:pPr algn="ctr"/>
                      <a:r>
                        <a:rPr lang="en-US" dirty="0">
                          <a:solidFill>
                            <a:schemeClr val="bg1"/>
                          </a:solidFill>
                          <a:latin typeface="+mj-lt"/>
                        </a:rPr>
                        <a:t>Coins Found</a:t>
                      </a:r>
                    </a:p>
                  </a:txBody>
                  <a:tcPr anchor="ctr"/>
                </a:tc>
                <a:extLst>
                  <a:ext uri="{0D108BD9-81ED-4DB2-BD59-A6C34878D82A}">
                    <a16:rowId xmlns:a16="http://schemas.microsoft.com/office/drawing/2014/main" val="2857107962"/>
                  </a:ext>
                </a:extLst>
              </a:tr>
              <a:tr h="594689">
                <a:tc>
                  <a:txBody>
                    <a:bodyPr/>
                    <a:lstStyle/>
                    <a:p>
                      <a:pPr algn="ctr"/>
                      <a:r>
                        <a:rPr lang="en-US" baseline="0" dirty="0"/>
                        <a:t>Shuangdun Village, Jianhu County, China</a:t>
                      </a:r>
                      <a:r>
                        <a:rPr lang="en-US" baseline="30000" dirty="0"/>
                        <a:t>14</a:t>
                      </a:r>
                    </a:p>
                    <a:p>
                      <a:pPr algn="ctr"/>
                      <a:r>
                        <a:rPr lang="en-US" dirty="0"/>
                        <a:t>Discovered Oct. 23, 2022</a:t>
                      </a:r>
                    </a:p>
                  </a:txBody>
                  <a:tcPr anchor="ctr"/>
                </a:tc>
                <a:tc>
                  <a:txBody>
                    <a:bodyPr/>
                    <a:lstStyle/>
                    <a:p>
                      <a:pPr algn="ctr"/>
                      <a:r>
                        <a:rPr lang="en-US" dirty="0"/>
                        <a:t>Coins were connected to each other by straw ropes and neatly layered in a paved pit 1.63 m x 1.58 m and 0.5 m in depth. Near a battle location of the Jin-Song wars.</a:t>
                      </a:r>
                    </a:p>
                  </a:txBody>
                  <a:tcPr anchor="ctr"/>
                </a:tc>
                <a:tc>
                  <a:txBody>
                    <a:bodyPr/>
                    <a:lstStyle/>
                    <a:p>
                      <a:pPr algn="ctr"/>
                      <a:r>
                        <a:rPr lang="en-US" dirty="0"/>
                        <a:t>~1.5 tons of bronze cash coins, mostly dating to the Song dynasty.</a:t>
                      </a:r>
                    </a:p>
                  </a:txBody>
                  <a:tcPr anchor="ctr"/>
                </a:tc>
                <a:extLst>
                  <a:ext uri="{0D108BD9-81ED-4DB2-BD59-A6C34878D82A}">
                    <a16:rowId xmlns:a16="http://schemas.microsoft.com/office/drawing/2014/main" val="1671386868"/>
                  </a:ext>
                </a:extLst>
              </a:tr>
              <a:tr h="594689">
                <a:tc>
                  <a:txBody>
                    <a:bodyPr/>
                    <a:lstStyle/>
                    <a:p>
                      <a:pPr algn="ctr"/>
                      <a:r>
                        <a:rPr lang="en-US" baseline="0" dirty="0"/>
                        <a:t>Faliang, Chacun, China</a:t>
                      </a:r>
                      <a:r>
                        <a:rPr lang="en-US" baseline="30000" dirty="0"/>
                        <a:t>7</a:t>
                      </a:r>
                    </a:p>
                    <a:p>
                      <a:pPr algn="ctr"/>
                      <a:r>
                        <a:rPr lang="en-US" dirty="0"/>
                        <a:t>Discovered Oct. 13, 2017</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a:p>
                      <a:pPr algn="ctr"/>
                      <a:endParaRPr lang="en-US" baseline="0" dirty="0"/>
                    </a:p>
                  </a:txBody>
                  <a:tcPr anchor="ctr"/>
                </a:tc>
                <a:tc>
                  <a:txBody>
                    <a:bodyPr/>
                    <a:lstStyle/>
                    <a:p>
                      <a:pPr algn="ctr"/>
                      <a:r>
                        <a:rPr lang="en-US" dirty="0"/>
                        <a:t>Government took over the site on Oct. 22nd citing: Article 34 of the Chinese Civil Relic Protection Law reads: “No entity or individual may take any of the cultural relics excavated into its or his own possession.”</a:t>
                      </a:r>
                    </a:p>
                    <a:p>
                      <a:pPr algn="ctr"/>
                      <a:endParaRPr lang="en-US"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~300,000 copper Song Dynasty (960 – 1279) wen coins weighing ~5.6 tons. Believed to have been buried around 1127 when a nearby city fell to rivals.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a:txBody>
                  <a:tcPr anchor="ctr"/>
                </a:tc>
                <a:extLst>
                  <a:ext uri="{0D108BD9-81ED-4DB2-BD59-A6C34878D82A}">
                    <a16:rowId xmlns:a16="http://schemas.microsoft.com/office/drawing/2014/main" val="380626418"/>
                  </a:ext>
                </a:extLst>
              </a:tr>
            </a:tbl>
          </a:graphicData>
        </a:graphic>
      </p:graphicFrame>
      <p:sp>
        <p:nvSpPr>
          <p:cNvPr id="3" name="Slide Number Placeholder 2">
            <a:extLst>
              <a:ext uri="{FF2B5EF4-FFF2-40B4-BE49-F238E27FC236}">
                <a16:creationId xmlns:a16="http://schemas.microsoft.com/office/drawing/2014/main" id="{2D119669-B1CE-C6AF-85C1-344767C08C93}"/>
              </a:ext>
            </a:extLst>
          </p:cNvPr>
          <p:cNvSpPr>
            <a:spLocks noGrp="1"/>
          </p:cNvSpPr>
          <p:nvPr>
            <p:ph type="sldNum" sz="quarter" idx="26"/>
          </p:nvPr>
        </p:nvSpPr>
        <p:spPr/>
        <p:txBody>
          <a:bodyPr/>
          <a:lstStyle/>
          <a:p>
            <a:fld id="{294A09A9-5501-47C1-A89A-A340965A2BE2}" type="slidenum">
              <a:rPr lang="en-US" smtClean="0"/>
              <a:pPr/>
              <a:t>16</a:t>
            </a:fld>
            <a:endParaRPr lang="en-US" dirty="0">
              <a:latin typeface="+mn-lt"/>
            </a:endParaRPr>
          </a:p>
        </p:txBody>
      </p:sp>
    </p:spTree>
    <p:extLst>
      <p:ext uri="{BB962C8B-B14F-4D97-AF65-F5344CB8AC3E}">
        <p14:creationId xmlns:p14="http://schemas.microsoft.com/office/powerpoint/2010/main" val="4163798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5AC9742-430D-F7E0-4295-737BC9D753BA}"/>
              </a:ext>
            </a:extLst>
          </p:cNvPr>
          <p:cNvSpPr/>
          <p:nvPr/>
        </p:nvSpPr>
        <p:spPr>
          <a:xfrm>
            <a:off x="8803870" y="1695450"/>
            <a:ext cx="2664230" cy="1636637"/>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30BF65-C84B-45C3-72CA-AFDA68851174}"/>
              </a:ext>
            </a:extLst>
          </p:cNvPr>
          <p:cNvSpPr>
            <a:spLocks noGrp="1"/>
          </p:cNvSpPr>
          <p:nvPr>
            <p:ph type="title"/>
          </p:nvPr>
        </p:nvSpPr>
        <p:spPr>
          <a:xfrm>
            <a:off x="594360" y="189572"/>
            <a:ext cx="7191357" cy="1186301"/>
          </a:xfrm>
        </p:spPr>
        <p:txBody>
          <a:bodyPr/>
          <a:lstStyle/>
          <a:p>
            <a:r>
              <a:rPr lang="en-US" dirty="0"/>
              <a:t>What About the Asia?</a:t>
            </a:r>
          </a:p>
        </p:txBody>
      </p:sp>
      <p:sp>
        <p:nvSpPr>
          <p:cNvPr id="6" name="Text Placeholder 6">
            <a:extLst>
              <a:ext uri="{FF2B5EF4-FFF2-40B4-BE49-F238E27FC236}">
                <a16:creationId xmlns:a16="http://schemas.microsoft.com/office/drawing/2014/main" id="{0FBF05E7-01E4-B30D-CAAB-A9DA2B55F2E7}"/>
              </a:ext>
            </a:extLst>
          </p:cNvPr>
          <p:cNvSpPr txBox="1">
            <a:spLocks/>
          </p:cNvSpPr>
          <p:nvPr/>
        </p:nvSpPr>
        <p:spPr>
          <a:xfrm>
            <a:off x="594360" y="5158277"/>
            <a:ext cx="10873740" cy="1186300"/>
          </a:xfrm>
          <a:prstGeom prst="rect">
            <a:avLst/>
          </a:prstGeom>
        </p:spPr>
        <p:txBody>
          <a:bodyPr vert="horz" lIns="182880" tIns="91440" rIns="0" bIns="0" rtlCol="0">
            <a:normAutofit fontScale="85000" lnSpcReduction="20000"/>
          </a:bodyPr>
          <a:lstStyle>
            <a:lvl1pPr marL="283464" indent="-283464" algn="l" defTabSz="914400" rtl="0" eaLnBrk="1" latinLnBrk="0" hangingPunct="1">
              <a:lnSpc>
                <a:spcPct val="80000"/>
              </a:lnSpc>
              <a:spcBef>
                <a:spcPts val="2200"/>
              </a:spcBef>
              <a:buFont typeface="Arial" panose="020B0604020202020204" pitchFamily="34" charset="0"/>
              <a:buChar char="•"/>
              <a:defRPr lang="en-US" sz="2400" b="1" i="0" kern="1200" dirty="0">
                <a:solidFill>
                  <a:schemeClr val="tx2">
                    <a:lumMod val="75000"/>
                  </a:schemeClr>
                </a:solidFill>
                <a:latin typeface="+mn-lt"/>
                <a:ea typeface="+mn-ea"/>
                <a:cs typeface="+mn-cs"/>
              </a:defRPr>
            </a:lvl1pPr>
            <a:lvl2pPr marL="685800" indent="-283464" algn="l" defTabSz="914400" rtl="0" eaLnBrk="1" latinLnBrk="0" hangingPunct="1">
              <a:lnSpc>
                <a:spcPct val="90000"/>
              </a:lnSpc>
              <a:spcBef>
                <a:spcPts val="600"/>
              </a:spcBef>
              <a:buFont typeface="Arial" panose="020B0604020202020204" pitchFamily="34" charset="0"/>
              <a:buChar char="•"/>
              <a:defRPr sz="2000" b="0" i="0" kern="1200">
                <a:solidFill>
                  <a:schemeClr val="bg1"/>
                </a:solidFill>
                <a:latin typeface="+mn-lt"/>
                <a:ea typeface="+mn-ea"/>
                <a:cs typeface="+mn-cs"/>
              </a:defRPr>
            </a:lvl2pPr>
            <a:lvl3pPr marL="1143000" indent="-283464" algn="l" defTabSz="914400" rtl="0" eaLnBrk="1" latinLnBrk="0" hangingPunct="1">
              <a:lnSpc>
                <a:spcPct val="90000"/>
              </a:lnSpc>
              <a:spcBef>
                <a:spcPts val="1800"/>
              </a:spcBef>
              <a:buFont typeface="Arial" panose="020B0604020202020204" pitchFamily="34" charset="0"/>
              <a:buChar char="•"/>
              <a:defRPr sz="2000" b="0" i="0" kern="1200">
                <a:solidFill>
                  <a:schemeClr val="bg1"/>
                </a:solidFill>
                <a:latin typeface="+mn-lt"/>
                <a:ea typeface="+mn-ea"/>
                <a:cs typeface="+mn-cs"/>
              </a:defRPr>
            </a:lvl3pPr>
            <a:lvl4pPr marL="1600200" indent="-283464" algn="l" defTabSz="914400" rtl="0" eaLnBrk="1" latinLnBrk="0" hangingPunct="1">
              <a:lnSpc>
                <a:spcPct val="90000"/>
              </a:lnSpc>
              <a:spcBef>
                <a:spcPts val="1800"/>
              </a:spcBef>
              <a:buFont typeface="Arial" panose="020B0604020202020204" pitchFamily="34" charset="0"/>
              <a:buChar char="•"/>
              <a:defRPr sz="2000" b="0" i="0" kern="1200">
                <a:solidFill>
                  <a:schemeClr val="bg1"/>
                </a:solidFill>
                <a:latin typeface="+mn-lt"/>
                <a:ea typeface="+mn-ea"/>
                <a:cs typeface="+mn-cs"/>
              </a:defRPr>
            </a:lvl4pPr>
            <a:lvl5pPr marL="2057400" indent="-283464" algn="l" defTabSz="914400" rtl="0" eaLnBrk="1" latinLnBrk="0" hangingPunct="1">
              <a:lnSpc>
                <a:spcPct val="90000"/>
              </a:lnSpc>
              <a:spcBef>
                <a:spcPts val="1800"/>
              </a:spcBef>
              <a:buFont typeface="Arial" panose="020B0604020202020204" pitchFamily="34" charset="0"/>
              <a:buChar char="•"/>
              <a:defRPr sz="20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0" dirty="0">
                <a:solidFill>
                  <a:schemeClr val="bg1"/>
                </a:solidFill>
              </a:rPr>
              <a:t>Some Chinese coins were made using dies as the one pictured on the left.</a:t>
            </a:r>
            <a:r>
              <a:rPr lang="en-US" sz="2000" b="0" baseline="30000" dirty="0">
                <a:solidFill>
                  <a:schemeClr val="bg1"/>
                </a:solidFill>
              </a:rPr>
              <a:t> 14</a:t>
            </a:r>
            <a:endParaRPr lang="en-US" sz="2000" b="0" dirty="0">
              <a:solidFill>
                <a:schemeClr val="bg1"/>
              </a:solidFill>
            </a:endParaRPr>
          </a:p>
          <a:p>
            <a:r>
              <a:rPr lang="en-US" sz="2000" b="0" dirty="0">
                <a:solidFill>
                  <a:schemeClr val="bg1"/>
                </a:solidFill>
              </a:rPr>
              <a:t>Prior to round coins, some Knife money was used as in the lower right image.</a:t>
            </a:r>
            <a:r>
              <a:rPr lang="en-US" sz="2000" b="0" baseline="30000" dirty="0">
                <a:solidFill>
                  <a:schemeClr val="bg1"/>
                </a:solidFill>
              </a:rPr>
              <a:t>14</a:t>
            </a:r>
          </a:p>
          <a:p>
            <a:r>
              <a:rPr lang="en-US" sz="2000" b="0" dirty="0">
                <a:solidFill>
                  <a:schemeClr val="bg1"/>
                </a:solidFill>
              </a:rPr>
              <a:t>Look up: “List of coin hoards in China” on Wikipedia. There are over 75 individual hoard finds listed!</a:t>
            </a:r>
            <a:r>
              <a:rPr lang="en-US" sz="2000" b="0" baseline="30000" dirty="0">
                <a:solidFill>
                  <a:schemeClr val="bg1"/>
                </a:solidFill>
              </a:rPr>
              <a:t>15</a:t>
            </a:r>
            <a:endParaRPr lang="en-US" baseline="30000" dirty="0"/>
          </a:p>
          <a:p>
            <a:endParaRPr lang="en-US" dirty="0"/>
          </a:p>
        </p:txBody>
      </p:sp>
      <p:pic>
        <p:nvPicPr>
          <p:cNvPr id="3" name="Picture 2">
            <a:extLst>
              <a:ext uri="{FF2B5EF4-FFF2-40B4-BE49-F238E27FC236}">
                <a16:creationId xmlns:a16="http://schemas.microsoft.com/office/drawing/2014/main" id="{A8CA9199-7B83-63F6-77ED-25A5646C02E9}"/>
              </a:ext>
            </a:extLst>
          </p:cNvPr>
          <p:cNvPicPr>
            <a:picLocks noChangeAspect="1"/>
          </p:cNvPicPr>
          <p:nvPr/>
        </p:nvPicPr>
        <p:blipFill>
          <a:blip r:embed="rId3"/>
          <a:stretch>
            <a:fillRect/>
          </a:stretch>
        </p:blipFill>
        <p:spPr>
          <a:xfrm>
            <a:off x="8726831" y="3315769"/>
            <a:ext cx="2745216" cy="1846782"/>
          </a:xfrm>
          <a:prstGeom prst="rect">
            <a:avLst/>
          </a:prstGeom>
        </p:spPr>
      </p:pic>
      <p:pic>
        <p:nvPicPr>
          <p:cNvPr id="4" name="Picture 3">
            <a:extLst>
              <a:ext uri="{FF2B5EF4-FFF2-40B4-BE49-F238E27FC236}">
                <a16:creationId xmlns:a16="http://schemas.microsoft.com/office/drawing/2014/main" id="{AB4BA012-E09C-46E5-AEF7-EF6734FF54F8}"/>
              </a:ext>
            </a:extLst>
          </p:cNvPr>
          <p:cNvPicPr>
            <a:picLocks noChangeAspect="1"/>
          </p:cNvPicPr>
          <p:nvPr/>
        </p:nvPicPr>
        <p:blipFill>
          <a:blip r:embed="rId4"/>
          <a:stretch>
            <a:fillRect/>
          </a:stretch>
        </p:blipFill>
        <p:spPr>
          <a:xfrm>
            <a:off x="418469" y="1695450"/>
            <a:ext cx="2095500" cy="3143250"/>
          </a:xfrm>
          <a:prstGeom prst="rect">
            <a:avLst/>
          </a:prstGeom>
        </p:spPr>
      </p:pic>
      <p:pic>
        <p:nvPicPr>
          <p:cNvPr id="5" name="Picture 4">
            <a:extLst>
              <a:ext uri="{FF2B5EF4-FFF2-40B4-BE49-F238E27FC236}">
                <a16:creationId xmlns:a16="http://schemas.microsoft.com/office/drawing/2014/main" id="{5F02EA43-6470-CA25-395D-4ABDAE31D3F0}"/>
              </a:ext>
            </a:extLst>
          </p:cNvPr>
          <p:cNvPicPr>
            <a:picLocks noChangeAspect="1"/>
          </p:cNvPicPr>
          <p:nvPr/>
        </p:nvPicPr>
        <p:blipFill>
          <a:blip r:embed="rId5"/>
          <a:stretch>
            <a:fillRect/>
          </a:stretch>
        </p:blipFill>
        <p:spPr>
          <a:xfrm>
            <a:off x="8819260" y="1695450"/>
            <a:ext cx="2954271" cy="1456200"/>
          </a:xfrm>
          <a:prstGeom prst="rect">
            <a:avLst/>
          </a:prstGeom>
        </p:spPr>
      </p:pic>
      <p:pic>
        <p:nvPicPr>
          <p:cNvPr id="8" name="Picture 7">
            <a:extLst>
              <a:ext uri="{FF2B5EF4-FFF2-40B4-BE49-F238E27FC236}">
                <a16:creationId xmlns:a16="http://schemas.microsoft.com/office/drawing/2014/main" id="{6F8DC62E-64D8-B0B8-C5FE-C7F29934B8CE}"/>
              </a:ext>
            </a:extLst>
          </p:cNvPr>
          <p:cNvPicPr>
            <a:picLocks noChangeAspect="1"/>
          </p:cNvPicPr>
          <p:nvPr/>
        </p:nvPicPr>
        <p:blipFill>
          <a:blip r:embed="rId6"/>
          <a:stretch>
            <a:fillRect/>
          </a:stretch>
        </p:blipFill>
        <p:spPr>
          <a:xfrm>
            <a:off x="2557033" y="1695451"/>
            <a:ext cx="6137305" cy="3143250"/>
          </a:xfrm>
          <a:prstGeom prst="rect">
            <a:avLst/>
          </a:prstGeom>
        </p:spPr>
      </p:pic>
      <p:sp>
        <p:nvSpPr>
          <p:cNvPr id="7" name="TextBox 6">
            <a:extLst>
              <a:ext uri="{FF2B5EF4-FFF2-40B4-BE49-F238E27FC236}">
                <a16:creationId xmlns:a16="http://schemas.microsoft.com/office/drawing/2014/main" id="{F309E5E6-0D51-287C-0BB0-777497597CD9}"/>
              </a:ext>
            </a:extLst>
          </p:cNvPr>
          <p:cNvSpPr txBox="1"/>
          <p:nvPr/>
        </p:nvSpPr>
        <p:spPr>
          <a:xfrm>
            <a:off x="8803870" y="5111889"/>
            <a:ext cx="2641364" cy="276999"/>
          </a:xfrm>
          <a:prstGeom prst="rect">
            <a:avLst/>
          </a:prstGeom>
          <a:noFill/>
        </p:spPr>
        <p:txBody>
          <a:bodyPr wrap="none" rtlCol="0">
            <a:spAutoFit/>
          </a:bodyPr>
          <a:lstStyle/>
          <a:p>
            <a:r>
              <a:rPr lang="en-US" sz="1200" dirty="0">
                <a:solidFill>
                  <a:schemeClr val="tx2">
                    <a:lumMod val="75000"/>
                  </a:schemeClr>
                </a:solidFill>
              </a:rPr>
              <a:t>(Wikipedia, 14,Yan State knife money)</a:t>
            </a:r>
          </a:p>
        </p:txBody>
      </p:sp>
      <p:sp>
        <p:nvSpPr>
          <p:cNvPr id="9" name="TextBox 8">
            <a:extLst>
              <a:ext uri="{FF2B5EF4-FFF2-40B4-BE49-F238E27FC236}">
                <a16:creationId xmlns:a16="http://schemas.microsoft.com/office/drawing/2014/main" id="{F953CC42-3212-EE49-9BBC-8E3F83207766}"/>
              </a:ext>
            </a:extLst>
          </p:cNvPr>
          <p:cNvSpPr txBox="1"/>
          <p:nvPr/>
        </p:nvSpPr>
        <p:spPr>
          <a:xfrm>
            <a:off x="3744978" y="4818079"/>
            <a:ext cx="3761414" cy="276999"/>
          </a:xfrm>
          <a:prstGeom prst="rect">
            <a:avLst/>
          </a:prstGeom>
          <a:noFill/>
        </p:spPr>
        <p:txBody>
          <a:bodyPr wrap="none" rtlCol="0">
            <a:spAutoFit/>
          </a:bodyPr>
          <a:lstStyle/>
          <a:p>
            <a:r>
              <a:rPr lang="en-US" sz="1200" dirty="0">
                <a:solidFill>
                  <a:schemeClr val="tx2">
                    <a:lumMod val="75000"/>
                  </a:schemeClr>
                </a:solidFill>
              </a:rPr>
              <a:t>(</a:t>
            </a:r>
            <a:r>
              <a:rPr lang="az-Cyrl-AZ" sz="1200" dirty="0">
                <a:solidFill>
                  <a:schemeClr val="tx2">
                    <a:lumMod val="75000"/>
                  </a:schemeClr>
                </a:solidFill>
              </a:rPr>
              <a:t>Тимофій Борзенко</a:t>
            </a:r>
            <a:r>
              <a:rPr lang="en-US" sz="1200" dirty="0">
                <a:solidFill>
                  <a:schemeClr val="tx2">
                    <a:lumMod val="75000"/>
                  </a:schemeClr>
                </a:solidFill>
              </a:rPr>
              <a:t>s, 18, In-situ ancient Chinese coins)</a:t>
            </a:r>
          </a:p>
        </p:txBody>
      </p:sp>
      <p:sp>
        <p:nvSpPr>
          <p:cNvPr id="10" name="TextBox 9">
            <a:extLst>
              <a:ext uri="{FF2B5EF4-FFF2-40B4-BE49-F238E27FC236}">
                <a16:creationId xmlns:a16="http://schemas.microsoft.com/office/drawing/2014/main" id="{E5C05449-59B4-0F2A-FE0C-8DB02CE0BE47}"/>
              </a:ext>
            </a:extLst>
          </p:cNvPr>
          <p:cNvSpPr txBox="1"/>
          <p:nvPr/>
        </p:nvSpPr>
        <p:spPr>
          <a:xfrm>
            <a:off x="8726831" y="3046929"/>
            <a:ext cx="3059883" cy="276999"/>
          </a:xfrm>
          <a:prstGeom prst="rect">
            <a:avLst/>
          </a:prstGeom>
          <a:noFill/>
        </p:spPr>
        <p:txBody>
          <a:bodyPr wrap="square" rtlCol="0">
            <a:spAutoFit/>
          </a:bodyPr>
          <a:lstStyle/>
          <a:p>
            <a:r>
              <a:rPr lang="en-US" sz="1200" dirty="0">
                <a:solidFill>
                  <a:schemeClr val="tx2">
                    <a:lumMod val="75000"/>
                  </a:schemeClr>
                </a:solidFill>
              </a:rPr>
              <a:t>(Giedroyc, 8, </a:t>
            </a:r>
            <a:r>
              <a:rPr lang="en-US" sz="1200" dirty="0" err="1">
                <a:solidFill>
                  <a:schemeClr val="tx2">
                    <a:lumMod val="75000"/>
                  </a:schemeClr>
                </a:solidFill>
              </a:rPr>
              <a:t>wu</a:t>
            </a:r>
            <a:r>
              <a:rPr lang="en-US" sz="1200" dirty="0">
                <a:solidFill>
                  <a:schemeClr val="tx2">
                    <a:lumMod val="75000"/>
                  </a:schemeClr>
                </a:solidFill>
              </a:rPr>
              <a:t> zhu coin, Emperor Liu He)</a:t>
            </a:r>
          </a:p>
        </p:txBody>
      </p:sp>
      <p:sp>
        <p:nvSpPr>
          <p:cNvPr id="11" name="TextBox 10">
            <a:extLst>
              <a:ext uri="{FF2B5EF4-FFF2-40B4-BE49-F238E27FC236}">
                <a16:creationId xmlns:a16="http://schemas.microsoft.com/office/drawing/2014/main" id="{71C468B2-2CE9-830C-8754-88D43A68030B}"/>
              </a:ext>
            </a:extLst>
          </p:cNvPr>
          <p:cNvSpPr txBox="1"/>
          <p:nvPr/>
        </p:nvSpPr>
        <p:spPr>
          <a:xfrm>
            <a:off x="414522" y="4834890"/>
            <a:ext cx="2709268" cy="276999"/>
          </a:xfrm>
          <a:prstGeom prst="rect">
            <a:avLst/>
          </a:prstGeom>
          <a:noFill/>
        </p:spPr>
        <p:txBody>
          <a:bodyPr wrap="none" rtlCol="0">
            <a:spAutoFit/>
          </a:bodyPr>
          <a:lstStyle/>
          <a:p>
            <a:r>
              <a:rPr lang="en-US" sz="1200" dirty="0">
                <a:solidFill>
                  <a:schemeClr val="tx2">
                    <a:lumMod val="75000"/>
                  </a:schemeClr>
                </a:solidFill>
              </a:rPr>
              <a:t>(Wikipedia, 14, Han dynasty coin mold)</a:t>
            </a:r>
          </a:p>
        </p:txBody>
      </p:sp>
      <p:sp>
        <p:nvSpPr>
          <p:cNvPr id="13" name="Slide Number Placeholder 12">
            <a:extLst>
              <a:ext uri="{FF2B5EF4-FFF2-40B4-BE49-F238E27FC236}">
                <a16:creationId xmlns:a16="http://schemas.microsoft.com/office/drawing/2014/main" id="{8DF9DF63-4782-58C8-A1DC-C6463A9B9939}"/>
              </a:ext>
            </a:extLst>
          </p:cNvPr>
          <p:cNvSpPr>
            <a:spLocks noGrp="1"/>
          </p:cNvSpPr>
          <p:nvPr>
            <p:ph type="sldNum" sz="quarter" idx="26"/>
          </p:nvPr>
        </p:nvSpPr>
        <p:spPr/>
        <p:txBody>
          <a:bodyPr/>
          <a:lstStyle/>
          <a:p>
            <a:fld id="{294A09A9-5501-47C1-A89A-A340965A2BE2}" type="slidenum">
              <a:rPr lang="en-US" smtClean="0"/>
              <a:pPr/>
              <a:t>17</a:t>
            </a:fld>
            <a:endParaRPr lang="en-US" dirty="0">
              <a:latin typeface="+mn-lt"/>
            </a:endParaRPr>
          </a:p>
        </p:txBody>
      </p:sp>
    </p:spTree>
    <p:extLst>
      <p:ext uri="{BB962C8B-B14F-4D97-AF65-F5344CB8AC3E}">
        <p14:creationId xmlns:p14="http://schemas.microsoft.com/office/powerpoint/2010/main" val="21502590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45D3755-C3E2-975E-DE68-CDECC4B526EC}"/>
              </a:ext>
            </a:extLst>
          </p:cNvPr>
          <p:cNvSpPr>
            <a:spLocks noGrp="1"/>
          </p:cNvSpPr>
          <p:nvPr>
            <p:ph type="title"/>
          </p:nvPr>
        </p:nvSpPr>
        <p:spPr>
          <a:xfrm>
            <a:off x="594360" y="102875"/>
            <a:ext cx="10873740" cy="1067899"/>
          </a:xfrm>
        </p:spPr>
        <p:txBody>
          <a:bodyPr/>
          <a:lstStyle/>
          <a:p>
            <a:r>
              <a:rPr lang="en-US" dirty="0"/>
              <a:t>What about South and Central America?</a:t>
            </a:r>
          </a:p>
        </p:txBody>
      </p:sp>
      <p:grpSp>
        <p:nvGrpSpPr>
          <p:cNvPr id="19" name="Group 18">
            <a:extLst>
              <a:ext uri="{FF2B5EF4-FFF2-40B4-BE49-F238E27FC236}">
                <a16:creationId xmlns:a16="http://schemas.microsoft.com/office/drawing/2014/main" id="{C78CEA4F-D72A-C069-6A51-328B103CA0CA}"/>
              </a:ext>
              <a:ext uri="{C183D7F6-B498-43B3-948B-1728B52AA6E4}">
                <adec:decorative xmlns:adec="http://schemas.microsoft.com/office/drawing/2017/decorative" val="1"/>
              </a:ext>
            </a:extLst>
          </p:cNvPr>
          <p:cNvGrpSpPr>
            <a:grpSpLocks/>
          </p:cNvGrpSpPr>
          <p:nvPr/>
        </p:nvGrpSpPr>
        <p:grpSpPr bwMode="auto">
          <a:xfrm rot="16200000" flipV="1">
            <a:off x="0" y="3900132"/>
            <a:ext cx="2959226" cy="2959226"/>
            <a:chOff x="0" y="12289"/>
            <a:chExt cx="3550" cy="3551"/>
          </a:xfrm>
        </p:grpSpPr>
        <p:sp>
          <p:nvSpPr>
            <p:cNvPr id="20" name="Freeform 19">
              <a:extLst>
                <a:ext uri="{FF2B5EF4-FFF2-40B4-BE49-F238E27FC236}">
                  <a16:creationId xmlns:a16="http://schemas.microsoft.com/office/drawing/2014/main" id="{7E473402-19FD-A5B0-5CB6-E5F3926D3828}"/>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1" name="Freeform 20">
              <a:extLst>
                <a:ext uri="{FF2B5EF4-FFF2-40B4-BE49-F238E27FC236}">
                  <a16:creationId xmlns:a16="http://schemas.microsoft.com/office/drawing/2014/main" id="{879D1CAD-2EA2-9376-7B64-0C3AC590F651}"/>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2" name="Freeform 21">
              <a:extLst>
                <a:ext uri="{FF2B5EF4-FFF2-40B4-BE49-F238E27FC236}">
                  <a16:creationId xmlns:a16="http://schemas.microsoft.com/office/drawing/2014/main" id="{B16F8906-918C-BE0B-A4AB-6A1D48150AC7}"/>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7" name="Text Placeholder 6">
            <a:extLst>
              <a:ext uri="{FF2B5EF4-FFF2-40B4-BE49-F238E27FC236}">
                <a16:creationId xmlns:a16="http://schemas.microsoft.com/office/drawing/2014/main" id="{F70BD87D-F7DA-961B-4024-A354DC87D168}"/>
              </a:ext>
            </a:extLst>
          </p:cNvPr>
          <p:cNvSpPr>
            <a:spLocks noGrp="1"/>
          </p:cNvSpPr>
          <p:nvPr>
            <p:ph sz="quarter" idx="13"/>
          </p:nvPr>
        </p:nvSpPr>
        <p:spPr>
          <a:xfrm>
            <a:off x="594361" y="1667612"/>
            <a:ext cx="5883352" cy="4507901"/>
          </a:xfrm>
        </p:spPr>
        <p:txBody>
          <a:bodyPr lIns="182880" rIns="182880">
            <a:normAutofit/>
          </a:bodyPr>
          <a:lstStyle/>
          <a:p>
            <a:r>
              <a:rPr lang="en-US" dirty="0"/>
              <a:t>Coins were not made or considered valuable until the arrival of European explorers.</a:t>
            </a:r>
          </a:p>
          <a:p>
            <a:r>
              <a:rPr lang="en-US" dirty="0"/>
              <a:t>Silver and gold found or mined under the direction of either the Spanish or Portuguese was usually shipped back to Europe.</a:t>
            </a:r>
          </a:p>
          <a:p>
            <a:r>
              <a:rPr lang="en-US" dirty="0"/>
              <a:t>Unfortunately, or maybe fortunately for at least a few of us, many of the ships didn’t make it back with their treasures.  They were sunk by storms or taken by pirates.</a:t>
            </a:r>
          </a:p>
          <a:p>
            <a:endParaRPr lang="en-US" sz="1100" dirty="0"/>
          </a:p>
          <a:p>
            <a:r>
              <a:rPr lang="en-US" b="1" dirty="0"/>
              <a:t>The list of coins found in shipwrecks is a presentation for another day.</a:t>
            </a:r>
          </a:p>
        </p:txBody>
      </p:sp>
      <p:pic>
        <p:nvPicPr>
          <p:cNvPr id="2050" name="Picture 2">
            <a:extLst>
              <a:ext uri="{FF2B5EF4-FFF2-40B4-BE49-F238E27FC236}">
                <a16:creationId xmlns:a16="http://schemas.microsoft.com/office/drawing/2014/main" id="{62F4EF34-EEDF-35C3-385D-C3C4934943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0322" y="4349873"/>
            <a:ext cx="3862201" cy="216756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3099864-8504-8D4B-B4CB-84E1E4433D0B}"/>
              </a:ext>
            </a:extLst>
          </p:cNvPr>
          <p:cNvSpPr txBox="1"/>
          <p:nvPr/>
        </p:nvSpPr>
        <p:spPr>
          <a:xfrm>
            <a:off x="10222523" y="6240436"/>
            <a:ext cx="998625" cy="276999"/>
          </a:xfrm>
          <a:prstGeom prst="rect">
            <a:avLst/>
          </a:prstGeom>
          <a:noFill/>
        </p:spPr>
        <p:txBody>
          <a:bodyPr wrap="square" rtlCol="0">
            <a:spAutoFit/>
          </a:bodyPr>
          <a:lstStyle/>
          <a:p>
            <a:r>
              <a:rPr lang="en-US" sz="1200" dirty="0">
                <a:solidFill>
                  <a:schemeClr val="tx2">
                    <a:lumMod val="75000"/>
                  </a:schemeClr>
                </a:solidFill>
              </a:rPr>
              <a:t>(Marlar, 11)</a:t>
            </a:r>
          </a:p>
        </p:txBody>
      </p:sp>
      <p:sp>
        <p:nvSpPr>
          <p:cNvPr id="8" name="AutoShape 2">
            <a:extLst>
              <a:ext uri="{FF2B5EF4-FFF2-40B4-BE49-F238E27FC236}">
                <a16:creationId xmlns:a16="http://schemas.microsoft.com/office/drawing/2014/main" id="{89062267-F267-03E1-3700-6B71F941B10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a:extLst>
              <a:ext uri="{FF2B5EF4-FFF2-40B4-BE49-F238E27FC236}">
                <a16:creationId xmlns:a16="http://schemas.microsoft.com/office/drawing/2014/main" id="{7495BEB4-85FD-13B0-04A5-7B655BDA1DE7}"/>
              </a:ext>
            </a:extLst>
          </p:cNvPr>
          <p:cNvPicPr>
            <a:picLocks noChangeAspect="1"/>
          </p:cNvPicPr>
          <p:nvPr/>
        </p:nvPicPr>
        <p:blipFill>
          <a:blip r:embed="rId4"/>
          <a:stretch>
            <a:fillRect/>
          </a:stretch>
        </p:blipFill>
        <p:spPr>
          <a:xfrm>
            <a:off x="6370552" y="1667612"/>
            <a:ext cx="3117919" cy="2338439"/>
          </a:xfrm>
          <a:prstGeom prst="rect">
            <a:avLst/>
          </a:prstGeom>
        </p:spPr>
      </p:pic>
      <p:pic>
        <p:nvPicPr>
          <p:cNvPr id="4" name="Picture 3">
            <a:extLst>
              <a:ext uri="{FF2B5EF4-FFF2-40B4-BE49-F238E27FC236}">
                <a16:creationId xmlns:a16="http://schemas.microsoft.com/office/drawing/2014/main" id="{368EA906-D5E3-04F5-5C9E-6A14A9E5194A}"/>
              </a:ext>
            </a:extLst>
          </p:cNvPr>
          <p:cNvPicPr>
            <a:picLocks noChangeAspect="1"/>
          </p:cNvPicPr>
          <p:nvPr/>
        </p:nvPicPr>
        <p:blipFill rotWithShape="1">
          <a:blip r:embed="rId5"/>
          <a:srcRect l="8547" t="11465" r="6938" b="12298"/>
          <a:stretch/>
        </p:blipFill>
        <p:spPr>
          <a:xfrm>
            <a:off x="9139287" y="1667611"/>
            <a:ext cx="1775792" cy="1067900"/>
          </a:xfrm>
          <a:prstGeom prst="rect">
            <a:avLst/>
          </a:prstGeom>
          <a:effectLst>
            <a:outerShdw blurRad="50800" dist="50800" dir="5400000" algn="ctr" rotWithShape="0">
              <a:srgbClr val="000000">
                <a:alpha val="56000"/>
              </a:srgbClr>
            </a:outerShdw>
          </a:effectLst>
        </p:spPr>
      </p:pic>
      <p:sp>
        <p:nvSpPr>
          <p:cNvPr id="10" name="TextBox 9">
            <a:extLst>
              <a:ext uri="{FF2B5EF4-FFF2-40B4-BE49-F238E27FC236}">
                <a16:creationId xmlns:a16="http://schemas.microsoft.com/office/drawing/2014/main" id="{28445C86-22AE-5A3C-A922-C5405DE3E42F}"/>
              </a:ext>
            </a:extLst>
          </p:cNvPr>
          <p:cNvSpPr txBox="1"/>
          <p:nvPr/>
        </p:nvSpPr>
        <p:spPr>
          <a:xfrm>
            <a:off x="6360322" y="4007950"/>
            <a:ext cx="2127186" cy="276999"/>
          </a:xfrm>
          <a:prstGeom prst="rect">
            <a:avLst/>
          </a:prstGeom>
          <a:noFill/>
        </p:spPr>
        <p:txBody>
          <a:bodyPr wrap="square" rtlCol="0">
            <a:spAutoFit/>
          </a:bodyPr>
          <a:lstStyle/>
          <a:p>
            <a:r>
              <a:rPr lang="en-US" sz="1200" dirty="0">
                <a:solidFill>
                  <a:schemeClr val="tx2">
                    <a:lumMod val="75000"/>
                  </a:schemeClr>
                </a:solidFill>
              </a:rPr>
              <a:t>(Doyle, 3, Pirate Gold Coins)</a:t>
            </a:r>
          </a:p>
        </p:txBody>
      </p:sp>
      <p:sp>
        <p:nvSpPr>
          <p:cNvPr id="2" name="Slide Number Placeholder 1">
            <a:extLst>
              <a:ext uri="{FF2B5EF4-FFF2-40B4-BE49-F238E27FC236}">
                <a16:creationId xmlns:a16="http://schemas.microsoft.com/office/drawing/2014/main" id="{3AACB681-EB18-D955-8BB4-B306FC6FD8B0}"/>
              </a:ext>
            </a:extLst>
          </p:cNvPr>
          <p:cNvSpPr>
            <a:spLocks noGrp="1"/>
          </p:cNvSpPr>
          <p:nvPr>
            <p:ph type="sldNum" sz="quarter" idx="22"/>
          </p:nvPr>
        </p:nvSpPr>
        <p:spPr/>
        <p:txBody>
          <a:bodyPr/>
          <a:lstStyle/>
          <a:p>
            <a:fld id="{294A09A9-5501-47C1-A89A-A340965A2BE2}" type="slidenum">
              <a:rPr lang="en-US" smtClean="0"/>
              <a:pPr/>
              <a:t>18</a:t>
            </a:fld>
            <a:endParaRPr lang="en-US" dirty="0">
              <a:latin typeface="+mn-lt"/>
            </a:endParaRPr>
          </a:p>
        </p:txBody>
      </p:sp>
    </p:spTree>
    <p:extLst>
      <p:ext uri="{BB962C8B-B14F-4D97-AF65-F5344CB8AC3E}">
        <p14:creationId xmlns:p14="http://schemas.microsoft.com/office/powerpoint/2010/main" val="3200312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4" end="4"/>
                                            </p:txEl>
                                          </p:spTgt>
                                        </p:tgtEl>
                                        <p:attrNameLst>
                                          <p:attrName>style.visibility</p:attrName>
                                        </p:attrNameLst>
                                      </p:cBhvr>
                                      <p:to>
                                        <p:strVal val="visible"/>
                                      </p:to>
                                    </p:set>
                                    <p:animEffect transition="in" filter="fade">
                                      <p:cBhvr>
                                        <p:cTn id="7" dur="1000"/>
                                        <p:tgtEl>
                                          <p:spTgt spid="7">
                                            <p:txEl>
                                              <p:pRg st="4" end="4"/>
                                            </p:txEl>
                                          </p:spTgt>
                                        </p:tgtEl>
                                      </p:cBhvr>
                                    </p:animEffect>
                                    <p:anim calcmode="lin" valueType="num">
                                      <p:cBhvr>
                                        <p:cTn id="8"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59DC4-8B30-98A0-5BAB-C78BA4A4AD55}"/>
              </a:ext>
            </a:extLst>
          </p:cNvPr>
          <p:cNvSpPr>
            <a:spLocks noGrp="1"/>
          </p:cNvSpPr>
          <p:nvPr>
            <p:ph type="title"/>
          </p:nvPr>
        </p:nvSpPr>
        <p:spPr>
          <a:xfrm>
            <a:off x="594360" y="198409"/>
            <a:ext cx="10972800" cy="702740"/>
          </a:xfrm>
        </p:spPr>
        <p:txBody>
          <a:bodyPr/>
          <a:lstStyle/>
          <a:p>
            <a:r>
              <a:rPr lang="en-US" dirty="0"/>
              <a:t>Sources</a:t>
            </a:r>
          </a:p>
        </p:txBody>
      </p:sp>
      <p:sp>
        <p:nvSpPr>
          <p:cNvPr id="3" name="Content Placeholder 2">
            <a:extLst>
              <a:ext uri="{FF2B5EF4-FFF2-40B4-BE49-F238E27FC236}">
                <a16:creationId xmlns:a16="http://schemas.microsoft.com/office/drawing/2014/main" id="{4096FB3A-B62C-3DAB-4FD1-B4EBDD650AEF}"/>
              </a:ext>
            </a:extLst>
          </p:cNvPr>
          <p:cNvSpPr>
            <a:spLocks noGrp="1"/>
          </p:cNvSpPr>
          <p:nvPr>
            <p:ph sz="quarter" idx="13"/>
          </p:nvPr>
        </p:nvSpPr>
        <p:spPr>
          <a:xfrm>
            <a:off x="595522" y="1179444"/>
            <a:ext cx="10971638" cy="5094552"/>
          </a:xfrm>
        </p:spPr>
        <p:txBody>
          <a:bodyPr>
            <a:normAutofit fontScale="85000" lnSpcReduction="20000"/>
          </a:bodyPr>
          <a:lstStyle/>
          <a:p>
            <a:pPr>
              <a:lnSpc>
                <a:spcPct val="30000"/>
              </a:lnSpc>
              <a:spcBef>
                <a:spcPts val="1200"/>
              </a:spcBef>
            </a:pPr>
            <a:endParaRPr lang="en-US" sz="1900" dirty="0">
              <a:latin typeface="Times New Roman" panose="02020603050405020304" pitchFamily="18" charset="0"/>
              <a:cs typeface="Times New Roman" panose="02020603050405020304" pitchFamily="18" charset="0"/>
            </a:endParaRPr>
          </a:p>
          <a:p>
            <a:pPr marL="342900" marR="0" lvl="0" indent="-342900">
              <a:spcBef>
                <a:spcPts val="0"/>
              </a:spcBef>
              <a:spcAft>
                <a:spcPts val="800"/>
              </a:spcAft>
              <a:buFont typeface="+mj-lt"/>
              <a:buAutoNum type="arabicPeriod"/>
            </a:pP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Binswanger, J. (2024, May 08). </a:t>
            </a:r>
            <a:r>
              <a:rPr lang="en-US" sz="1900" i="1" dirty="0">
                <a:effectLst/>
                <a:latin typeface="Times New Roman" panose="02020603050405020304" pitchFamily="18" charset="0"/>
                <a:ea typeface="Calibri" panose="020F0502020204030204" pitchFamily="34" charset="0"/>
                <a:cs typeface="Times New Roman" panose="02020603050405020304" pitchFamily="18" charset="0"/>
              </a:rPr>
              <a:t>English Family Finds More Than a Thousand 17</a:t>
            </a:r>
            <a:r>
              <a:rPr lang="en-US" sz="1900" i="1" baseline="30000" dirty="0">
                <a:effectLst/>
                <a:latin typeface="Times New Roman" panose="02020603050405020304" pitchFamily="18" charset="0"/>
                <a:ea typeface="Calibri" panose="020F0502020204030204" pitchFamily="34" charset="0"/>
                <a:cs typeface="Times New Roman" panose="02020603050405020304" pitchFamily="18" charset="0"/>
              </a:rPr>
              <a:t>th</a:t>
            </a:r>
            <a:r>
              <a:rPr lang="en-US" sz="1900" i="1" dirty="0">
                <a:effectLst/>
                <a:latin typeface="Times New Roman" panose="02020603050405020304" pitchFamily="18" charset="0"/>
                <a:ea typeface="Calibri" panose="020F0502020204030204" pitchFamily="34" charset="0"/>
                <a:cs typeface="Times New Roman" panose="02020603050405020304" pitchFamily="18" charset="0"/>
              </a:rPr>
              <a:t> Century Coins During Home Renovation</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Smithsonian. </a:t>
            </a:r>
            <a:r>
              <a:rPr lang="en-US" sz="1900" u="sng"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hlinkClick r:id="rId3"/>
              </a:rPr>
              <a:t>https://www.msn.com/en-us/news/world/english-family-finds-more-than-a-thousand-17th-century-coins-during-home-renovation/ar-BB1m3s0Y?ocid=BingNewsSerp</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p>
          <a:p>
            <a:pPr marL="342900" marR="0" lvl="0" indent="-342900">
              <a:spcBef>
                <a:spcPts val="0"/>
              </a:spcBef>
              <a:spcAft>
                <a:spcPts val="800"/>
              </a:spcAft>
              <a:buFont typeface="+mj-lt"/>
              <a:buAutoNum type="arabicPeriod"/>
            </a:pP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Cassinell</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D. (2014, July 25). </a:t>
            </a:r>
            <a:r>
              <a:rPr lang="en-US" sz="1900" i="1" dirty="0">
                <a:effectLst/>
                <a:latin typeface="Times New Roman" panose="02020603050405020304" pitchFamily="18" charset="0"/>
                <a:ea typeface="Calibri" panose="020F0502020204030204" pitchFamily="34" charset="0"/>
                <a:cs typeface="Times New Roman" panose="02020603050405020304" pitchFamily="18" charset="0"/>
              </a:rPr>
              <a:t>Hoard of gold coins found in Lovelock</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Dennis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Cassinelli’s</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History Column. </a:t>
            </a:r>
            <a:r>
              <a:rPr lang="en-US" sz="1900" u="sng"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hlinkClick r:id="rId4"/>
              </a:rPr>
              <a:t>https://denniscassinelli.com/2014/07/25/lovelock-gold-coins/</a:t>
            </a:r>
            <a:endParaRPr lang="en-US" sz="19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spcBef>
                <a:spcPts val="0"/>
              </a:spcBef>
              <a:spcAft>
                <a:spcPts val="800"/>
              </a:spcAft>
              <a:buFont typeface="+mj-lt"/>
              <a:buAutoNum type="arabicPeriod"/>
            </a:pP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Doyle, M. (2024, May 09). </a:t>
            </a:r>
            <a:r>
              <a:rPr lang="en-US" sz="1900" i="1" dirty="0">
                <a:effectLst/>
                <a:latin typeface="Times New Roman" panose="02020603050405020304" pitchFamily="18" charset="0"/>
                <a:ea typeface="Calibri" panose="020F0502020204030204" pitchFamily="34" charset="0"/>
                <a:cs typeface="Times New Roman" panose="02020603050405020304" pitchFamily="18" charset="0"/>
              </a:rPr>
              <a:t>30 of the Most Valuable Shipwreck Treasures Ever Found.</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u="sng"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hlinkClick r:id="rId5"/>
              </a:rPr>
              <a:t>https://www.workandmoney.com/s/valuable-shipwreck-treasures-found-713c4b79d17d4130</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Workandmoney.com.</a:t>
            </a:r>
          </a:p>
          <a:p>
            <a:pPr marL="342900" marR="0" lvl="0" indent="-342900">
              <a:spcBef>
                <a:spcPts val="0"/>
              </a:spcBef>
              <a:spcAft>
                <a:spcPts val="800"/>
              </a:spcAft>
              <a:buFont typeface="+mj-lt"/>
              <a:buAutoNum type="arabicPeriod"/>
            </a:pP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Egerton, L. (2024, April 03). </a:t>
            </a:r>
            <a:r>
              <a:rPr lang="en-US" sz="1900" i="1" dirty="0">
                <a:effectLst/>
                <a:latin typeface="Times New Roman" panose="02020603050405020304" pitchFamily="18" charset="0"/>
                <a:ea typeface="Calibri" panose="020F0502020204030204" pitchFamily="34" charset="0"/>
                <a:cs typeface="Times New Roman" panose="02020603050405020304" pitchFamily="18" charset="0"/>
              </a:rPr>
              <a:t>The World’s 8 Largest and Most Famous Coin Hoards Discovered to Date.</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u="sng"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hlinkClick r:id="rId6"/>
              </a:rPr>
              <a:t>https://www.blanchardgold.com/market-news/famous-coin-hoards/</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1900" u="sng"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hlinkClick r:id="rId7"/>
              </a:rPr>
              <a:t>www.blanchardgold.com</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Blanchard and Company, Inc.</a:t>
            </a:r>
          </a:p>
          <a:p>
            <a:pPr marL="342900" marR="0" lvl="0" indent="-342900">
              <a:spcBef>
                <a:spcPts val="0"/>
              </a:spcBef>
              <a:spcAft>
                <a:spcPts val="800"/>
              </a:spcAft>
              <a:buFont typeface="+mj-lt"/>
              <a:buAutoNum type="arabicPeriod"/>
            </a:pP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Ellis, Andrea. Photograph of Old Water Mill. “Old Barns” (05 May 2024). Pinterest.com/aellis55/old-water-mills/.</a:t>
            </a:r>
          </a:p>
          <a:p>
            <a:pPr marL="342900" marR="0" lvl="0" indent="-342900">
              <a:spcBef>
                <a:spcPts val="0"/>
              </a:spcBef>
              <a:spcAft>
                <a:spcPts val="800"/>
              </a:spcAft>
              <a:buFont typeface="+mj-lt"/>
              <a:buAutoNum type="arabicPeriod"/>
            </a:pP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“habit.” </a:t>
            </a:r>
            <a:r>
              <a:rPr lang="en-US" sz="1900" i="1" dirty="0">
                <a:effectLst/>
                <a:latin typeface="Times New Roman" panose="02020603050405020304" pitchFamily="18" charset="0"/>
                <a:ea typeface="Calibri" panose="020F0502020204030204" pitchFamily="34" charset="0"/>
                <a:cs typeface="Times New Roman" panose="02020603050405020304" pitchFamily="18" charset="0"/>
              </a:rPr>
              <a:t>Merriam-Webster.com. </a:t>
            </a:r>
            <a:r>
              <a:rPr lang="en-US" sz="1900" u="sng"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hlinkClick r:id="rId8"/>
              </a:rPr>
              <a:t>https://www.merriam-webster.com/dictionary/habit</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(15 May 2024).</a:t>
            </a:r>
          </a:p>
          <a:p>
            <a:pPr marL="342900" marR="0" lvl="0" indent="-342900">
              <a:spcBef>
                <a:spcPts val="0"/>
              </a:spcBef>
              <a:spcAft>
                <a:spcPts val="800"/>
              </a:spcAft>
              <a:buFont typeface="+mj-lt"/>
              <a:buAutoNum type="arabicPeriod"/>
            </a:pP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Giedroyc, R. (2018. January 10). </a:t>
            </a:r>
            <a:r>
              <a:rPr lang="en-US" sz="1900" i="1" dirty="0">
                <a:effectLst/>
                <a:latin typeface="Times New Roman" panose="02020603050405020304" pitchFamily="18" charset="0"/>
                <a:ea typeface="Calibri" panose="020F0502020204030204" pitchFamily="34" charset="0"/>
                <a:cs typeface="Times New Roman" panose="02020603050405020304" pitchFamily="18" charset="0"/>
              </a:rPr>
              <a:t>Chinese coin hoard weighs tons. </a:t>
            </a:r>
            <a:r>
              <a:rPr lang="en-US" sz="1900" u="sng"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hlinkClick r:id="rId9"/>
              </a:rPr>
              <a:t>https://www.numismaticnews.net/world-coins/chinese-coin-hoard-weighs-tons</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Numismaticnews.net.</a:t>
            </a:r>
          </a:p>
          <a:p>
            <a:pPr marL="342900" marR="0" lvl="0" indent="-342900">
              <a:spcBef>
                <a:spcPts val="0"/>
              </a:spcBef>
              <a:spcAft>
                <a:spcPts val="800"/>
              </a:spcAft>
              <a:buFont typeface="+mj-lt"/>
              <a:buAutoNum type="arabicPeriod"/>
            </a:pP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Giedroyc, R. (2019. December 17). </a:t>
            </a:r>
            <a:r>
              <a:rPr lang="en-US" sz="1900" i="1" dirty="0">
                <a:effectLst/>
                <a:latin typeface="Times New Roman" panose="02020603050405020304" pitchFamily="18" charset="0"/>
                <a:ea typeface="Calibri" panose="020F0502020204030204" pitchFamily="34" charset="0"/>
                <a:cs typeface="Times New Roman" panose="02020603050405020304" pitchFamily="18" charset="0"/>
              </a:rPr>
              <a:t>Details of Chinese Coin Hoard Published.</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u="sng"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hlinkClick r:id="rId10"/>
              </a:rPr>
              <a:t>https://www.numismaticnews.net/world-coins/details-of-chinese-coin-hoard-published</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 Numismaticnews.net.</a:t>
            </a:r>
          </a:p>
          <a:p>
            <a:pPr marL="342900" marR="0" lvl="0" indent="-342900">
              <a:spcBef>
                <a:spcPts val="0"/>
              </a:spcBef>
              <a:spcAft>
                <a:spcPts val="800"/>
              </a:spcAft>
              <a:buFont typeface="+mj-lt"/>
              <a:buAutoNum type="arabicPeriod"/>
            </a:pP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Griffiths, S. (2015. July 15). </a:t>
            </a:r>
            <a:r>
              <a:rPr lang="en-US" sz="1900" i="1" dirty="0">
                <a:effectLst/>
                <a:latin typeface="Times New Roman" panose="02020603050405020304" pitchFamily="18" charset="0"/>
                <a:ea typeface="Calibri" panose="020F0502020204030204" pitchFamily="34" charset="0"/>
                <a:cs typeface="Times New Roman" panose="02020603050405020304" pitchFamily="18" charset="0"/>
              </a:rPr>
              <a:t>Nazi gold hoard unearthed: 217 coins found with swastika seal were buried underneath a tree during last days of World War II</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u="sng"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hlinkClick r:id="rId11"/>
              </a:rPr>
              <a:t>https://www.dailymail.co.uk/sciencetech/article-3162591/Gold-hoard-buried-Nazi-era-just-WW2-Germany.html</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u="sng"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hlinkClick r:id="rId12"/>
              </a:rPr>
              <a:t>www.dailymail.co.uk</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DailyMail.com.</a:t>
            </a:r>
          </a:p>
          <a:p>
            <a:pPr marL="342900" marR="0" lvl="0" indent="-342900">
              <a:spcBef>
                <a:spcPts val="0"/>
              </a:spcBef>
              <a:spcAft>
                <a:spcPts val="800"/>
              </a:spcAft>
              <a:buFont typeface="+mj-lt"/>
              <a:buAutoNum type="arabicPeriod"/>
            </a:pP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Guy, J. (2021, February 09). </a:t>
            </a:r>
            <a:r>
              <a:rPr lang="en-US" sz="1900" i="1" dirty="0">
                <a:effectLst/>
                <a:latin typeface="Times New Roman" panose="02020603050405020304" pitchFamily="18" charset="0"/>
                <a:ea typeface="Calibri" panose="020F0502020204030204" pitchFamily="34" charset="0"/>
                <a:cs typeface="Times New Roman" panose="02020603050405020304" pitchFamily="18" charset="0"/>
              </a:rPr>
              <a:t>More than 650 silver Roman coins found in a jug in Turkey</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u="sng"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hlinkClick r:id="rId13"/>
              </a:rPr>
              <a:t>https://www.cnn.com/style/article/turkey-roman-coins-scli-intl-scn/index.html</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u="sng"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hlinkClick r:id="rId14"/>
              </a:rPr>
              <a:t>www.cnn.com</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CNN. </a:t>
            </a:r>
          </a:p>
          <a:p>
            <a:pPr marL="342900" marR="0" lvl="0" indent="-342900">
              <a:spcBef>
                <a:spcPts val="0"/>
              </a:spcBef>
              <a:spcAft>
                <a:spcPts val="800"/>
              </a:spcAft>
              <a:buFont typeface="+mj-lt"/>
              <a:buAutoNum type="arabicPeriod"/>
            </a:pP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Marlar, Michelle. Photograph of Replica Pirate Galleon-Genoa, Italy. (2015, October 25). www.youtube.com/watch?v=e3YRNCZvLwU. </a:t>
            </a:r>
          </a:p>
          <a:p>
            <a:endParaRPr lang="en-US" sz="1400" dirty="0"/>
          </a:p>
        </p:txBody>
      </p:sp>
      <p:sp>
        <p:nvSpPr>
          <p:cNvPr id="4" name="Slide Number Placeholder 3">
            <a:extLst>
              <a:ext uri="{FF2B5EF4-FFF2-40B4-BE49-F238E27FC236}">
                <a16:creationId xmlns:a16="http://schemas.microsoft.com/office/drawing/2014/main" id="{5D3EF6D1-0331-1137-7C79-09526F9EB275}"/>
              </a:ext>
            </a:extLst>
          </p:cNvPr>
          <p:cNvSpPr>
            <a:spLocks noGrp="1"/>
          </p:cNvSpPr>
          <p:nvPr>
            <p:ph type="sldNum" sz="quarter" idx="12"/>
          </p:nvPr>
        </p:nvSpPr>
        <p:spPr/>
        <p:txBody>
          <a:bodyPr/>
          <a:lstStyle/>
          <a:p>
            <a:fld id="{294A09A9-5501-47C1-A89A-A340965A2BE2}" type="slidenum">
              <a:rPr lang="en-US" smtClean="0"/>
              <a:pPr/>
              <a:t>19</a:t>
            </a:fld>
            <a:endParaRPr lang="en-US" dirty="0">
              <a:latin typeface="+mn-lt"/>
            </a:endParaRPr>
          </a:p>
        </p:txBody>
      </p:sp>
    </p:spTree>
    <p:extLst>
      <p:ext uri="{BB962C8B-B14F-4D97-AF65-F5344CB8AC3E}">
        <p14:creationId xmlns:p14="http://schemas.microsoft.com/office/powerpoint/2010/main" val="18507688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0BF65-C84B-45C3-72CA-AFDA68851174}"/>
              </a:ext>
            </a:extLst>
          </p:cNvPr>
          <p:cNvSpPr>
            <a:spLocks noGrp="1"/>
          </p:cNvSpPr>
          <p:nvPr>
            <p:ph type="title"/>
          </p:nvPr>
        </p:nvSpPr>
        <p:spPr/>
        <p:txBody>
          <a:bodyPr/>
          <a:lstStyle/>
          <a:p>
            <a:r>
              <a:rPr lang="en-US" dirty="0"/>
              <a:t>Let me tell you a story…</a:t>
            </a:r>
          </a:p>
        </p:txBody>
      </p:sp>
      <p:sp>
        <p:nvSpPr>
          <p:cNvPr id="7" name="Text Placeholder 6">
            <a:extLst>
              <a:ext uri="{FF2B5EF4-FFF2-40B4-BE49-F238E27FC236}">
                <a16:creationId xmlns:a16="http://schemas.microsoft.com/office/drawing/2014/main" id="{47FDF315-6154-7D26-DDF1-8615A524116F}"/>
              </a:ext>
            </a:extLst>
          </p:cNvPr>
          <p:cNvSpPr>
            <a:spLocks noGrp="1"/>
          </p:cNvSpPr>
          <p:nvPr>
            <p:ph sz="quarter" idx="13"/>
          </p:nvPr>
        </p:nvSpPr>
        <p:spPr>
          <a:xfrm>
            <a:off x="594359" y="1571554"/>
            <a:ext cx="11088419" cy="4418881"/>
          </a:xfrm>
        </p:spPr>
        <p:txBody>
          <a:bodyPr>
            <a:normAutofit/>
          </a:bodyPr>
          <a:lstStyle/>
          <a:p>
            <a:pPr marL="0" indent="0">
              <a:buNone/>
            </a:pPr>
            <a:r>
              <a:rPr lang="en-US" sz="2000" b="0" dirty="0">
                <a:solidFill>
                  <a:schemeClr val="bg1"/>
                </a:solidFill>
              </a:rPr>
              <a:t>Over a decade ago a friend shared with me that couple had bought a farm in middle Tennessee. The farm was originally built in the mid- 1800s (1830-1850). </a:t>
            </a:r>
          </a:p>
          <a:p>
            <a:pPr marL="0" indent="0">
              <a:buNone/>
            </a:pPr>
            <a:r>
              <a:rPr lang="en-US" sz="2000" b="0" dirty="0">
                <a:solidFill>
                  <a:schemeClr val="bg1"/>
                </a:solidFill>
              </a:rPr>
              <a:t>They first remolded the main house and after a few years decided remodel a mill building into a guest house.</a:t>
            </a:r>
            <a:endParaRPr lang="en-US" dirty="0"/>
          </a:p>
        </p:txBody>
      </p:sp>
      <p:pic>
        <p:nvPicPr>
          <p:cNvPr id="8" name="Picture 7">
            <a:extLst>
              <a:ext uri="{FF2B5EF4-FFF2-40B4-BE49-F238E27FC236}">
                <a16:creationId xmlns:a16="http://schemas.microsoft.com/office/drawing/2014/main" id="{172FC1C3-3D5C-83D4-7478-6BAD5D87F744}"/>
              </a:ext>
            </a:extLst>
          </p:cNvPr>
          <p:cNvPicPr>
            <a:picLocks noChangeAspect="1"/>
          </p:cNvPicPr>
          <p:nvPr/>
        </p:nvPicPr>
        <p:blipFill>
          <a:blip r:embed="rId3"/>
          <a:stretch>
            <a:fillRect/>
          </a:stretch>
        </p:blipFill>
        <p:spPr>
          <a:xfrm>
            <a:off x="7961745" y="3066479"/>
            <a:ext cx="3729104" cy="2798618"/>
          </a:xfrm>
          <a:prstGeom prst="rect">
            <a:avLst/>
          </a:prstGeom>
        </p:spPr>
      </p:pic>
      <p:sp>
        <p:nvSpPr>
          <p:cNvPr id="9" name="Text Placeholder 6">
            <a:extLst>
              <a:ext uri="{FF2B5EF4-FFF2-40B4-BE49-F238E27FC236}">
                <a16:creationId xmlns:a16="http://schemas.microsoft.com/office/drawing/2014/main" id="{070724C0-0301-C183-8AE6-FD198FC3EB20}"/>
              </a:ext>
            </a:extLst>
          </p:cNvPr>
          <p:cNvSpPr txBox="1">
            <a:spLocks/>
          </p:cNvSpPr>
          <p:nvPr/>
        </p:nvSpPr>
        <p:spPr>
          <a:xfrm>
            <a:off x="594360" y="3066479"/>
            <a:ext cx="7367385" cy="2798618"/>
          </a:xfrm>
          <a:prstGeom prst="rect">
            <a:avLst/>
          </a:prstGeom>
        </p:spPr>
        <p:txBody>
          <a:bodyPr vert="horz" lIns="0" tIns="228600" rIns="0" bIns="0" rtlCol="0">
            <a:normAutofit/>
          </a:bodyPr>
          <a:lstStyle>
            <a:lvl1pPr marL="283464" indent="-283464" algn="l" defTabSz="914400" rtl="0" eaLnBrk="1" latinLnBrk="0" hangingPunct="1">
              <a:lnSpc>
                <a:spcPct val="80000"/>
              </a:lnSpc>
              <a:spcBef>
                <a:spcPts val="2200"/>
              </a:spcBef>
              <a:buFont typeface="Arial" panose="020B0604020202020204" pitchFamily="34" charset="0"/>
              <a:buChar char="•"/>
              <a:defRPr lang="en-US" sz="2400" b="1" i="0" kern="1200" dirty="0">
                <a:solidFill>
                  <a:schemeClr val="tx2">
                    <a:lumMod val="75000"/>
                  </a:schemeClr>
                </a:solidFill>
                <a:latin typeface="+mn-lt"/>
                <a:ea typeface="+mn-ea"/>
                <a:cs typeface="+mn-cs"/>
              </a:defRPr>
            </a:lvl1pPr>
            <a:lvl2pPr marL="685800" indent="-283464" algn="l" defTabSz="914400" rtl="0" eaLnBrk="1" latinLnBrk="0" hangingPunct="1">
              <a:lnSpc>
                <a:spcPct val="90000"/>
              </a:lnSpc>
              <a:spcBef>
                <a:spcPts val="600"/>
              </a:spcBef>
              <a:buFont typeface="Arial" panose="020B0604020202020204" pitchFamily="34" charset="0"/>
              <a:buChar char="•"/>
              <a:defRPr sz="2000" b="0" i="0" kern="1200">
                <a:solidFill>
                  <a:schemeClr val="bg1"/>
                </a:solidFill>
                <a:latin typeface="+mn-lt"/>
                <a:ea typeface="+mn-ea"/>
                <a:cs typeface="+mn-cs"/>
              </a:defRPr>
            </a:lvl2pPr>
            <a:lvl3pPr marL="1143000" indent="-283464" algn="l" defTabSz="914400" rtl="0" eaLnBrk="1" latinLnBrk="0" hangingPunct="1">
              <a:lnSpc>
                <a:spcPct val="90000"/>
              </a:lnSpc>
              <a:spcBef>
                <a:spcPts val="1800"/>
              </a:spcBef>
              <a:buFont typeface="Arial" panose="020B0604020202020204" pitchFamily="34" charset="0"/>
              <a:buChar char="•"/>
              <a:defRPr sz="2000" b="0" i="0" kern="1200">
                <a:solidFill>
                  <a:schemeClr val="bg1"/>
                </a:solidFill>
                <a:latin typeface="+mn-lt"/>
                <a:ea typeface="+mn-ea"/>
                <a:cs typeface="+mn-cs"/>
              </a:defRPr>
            </a:lvl3pPr>
            <a:lvl4pPr marL="1600200" indent="-283464" algn="l" defTabSz="914400" rtl="0" eaLnBrk="1" latinLnBrk="0" hangingPunct="1">
              <a:lnSpc>
                <a:spcPct val="90000"/>
              </a:lnSpc>
              <a:spcBef>
                <a:spcPts val="1800"/>
              </a:spcBef>
              <a:buFont typeface="Arial" panose="020B0604020202020204" pitchFamily="34" charset="0"/>
              <a:buChar char="•"/>
              <a:defRPr sz="2000" b="0" i="0" kern="1200">
                <a:solidFill>
                  <a:schemeClr val="bg1"/>
                </a:solidFill>
                <a:latin typeface="+mn-lt"/>
                <a:ea typeface="+mn-ea"/>
                <a:cs typeface="+mn-cs"/>
              </a:defRPr>
            </a:lvl4pPr>
            <a:lvl5pPr marL="2057400" indent="-283464" algn="l" defTabSz="914400" rtl="0" eaLnBrk="1" latinLnBrk="0" hangingPunct="1">
              <a:lnSpc>
                <a:spcPct val="90000"/>
              </a:lnSpc>
              <a:spcBef>
                <a:spcPts val="1800"/>
              </a:spcBef>
              <a:buFont typeface="Arial" panose="020B0604020202020204" pitchFamily="34" charset="0"/>
              <a:buChar char="•"/>
              <a:defRPr sz="20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0" dirty="0">
                <a:solidFill>
                  <a:schemeClr val="bg1"/>
                </a:solidFill>
              </a:rPr>
              <a:t>While tearing out the interior walls, they found an old large clay jar sealed with wax. The jar was very heavy and took a metal plate and at least two people to move it.</a:t>
            </a:r>
          </a:p>
          <a:p>
            <a:pPr marL="0" indent="0">
              <a:buFont typeface="Arial" panose="020B0604020202020204" pitchFamily="34" charset="0"/>
              <a:buNone/>
            </a:pPr>
            <a:r>
              <a:rPr lang="en-US" sz="2000" b="0" dirty="0">
                <a:solidFill>
                  <a:schemeClr val="bg1"/>
                </a:solidFill>
              </a:rPr>
              <a:t>In the jar was cloth bags containing pre-civil war coins. I didn’t get any details, but my friend believed at least a few were silver. </a:t>
            </a:r>
          </a:p>
          <a:p>
            <a:r>
              <a:rPr lang="en-US" dirty="0"/>
              <a:t>That made me ask, How frequently are coins hidden and lost?</a:t>
            </a:r>
          </a:p>
          <a:p>
            <a:endParaRPr lang="en-US" dirty="0"/>
          </a:p>
        </p:txBody>
      </p:sp>
      <p:sp>
        <p:nvSpPr>
          <p:cNvPr id="3" name="TextBox 2">
            <a:extLst>
              <a:ext uri="{FF2B5EF4-FFF2-40B4-BE49-F238E27FC236}">
                <a16:creationId xmlns:a16="http://schemas.microsoft.com/office/drawing/2014/main" id="{E0D5A6F9-1E29-FA50-CA8F-0D6A0B0D0BD1}"/>
              </a:ext>
            </a:extLst>
          </p:cNvPr>
          <p:cNvSpPr txBox="1"/>
          <p:nvPr/>
        </p:nvSpPr>
        <p:spPr>
          <a:xfrm>
            <a:off x="7961745" y="5898995"/>
            <a:ext cx="704039" cy="276999"/>
          </a:xfrm>
          <a:prstGeom prst="rect">
            <a:avLst/>
          </a:prstGeom>
          <a:noFill/>
        </p:spPr>
        <p:txBody>
          <a:bodyPr wrap="none" rtlCol="0">
            <a:spAutoFit/>
          </a:bodyPr>
          <a:lstStyle/>
          <a:p>
            <a:r>
              <a:rPr lang="en-US" sz="1200" dirty="0">
                <a:solidFill>
                  <a:schemeClr val="tx2">
                    <a:lumMod val="75000"/>
                  </a:schemeClr>
                </a:solidFill>
              </a:rPr>
              <a:t>(Ellis, 5)</a:t>
            </a:r>
          </a:p>
        </p:txBody>
      </p:sp>
      <p:sp>
        <p:nvSpPr>
          <p:cNvPr id="4" name="Slide Number Placeholder 3">
            <a:extLst>
              <a:ext uri="{FF2B5EF4-FFF2-40B4-BE49-F238E27FC236}">
                <a16:creationId xmlns:a16="http://schemas.microsoft.com/office/drawing/2014/main" id="{5EDB9F86-32F6-7BE1-4120-A00597ECED2F}"/>
              </a:ext>
            </a:extLst>
          </p:cNvPr>
          <p:cNvSpPr>
            <a:spLocks noGrp="1"/>
          </p:cNvSpPr>
          <p:nvPr>
            <p:ph type="sldNum" sz="quarter" idx="26"/>
          </p:nvPr>
        </p:nvSpPr>
        <p:spPr/>
        <p:txBody>
          <a:bodyPr/>
          <a:lstStyle/>
          <a:p>
            <a:fld id="{294A09A9-5501-47C1-A89A-A340965A2BE2}" type="slidenum">
              <a:rPr lang="en-US" smtClean="0"/>
              <a:pPr/>
              <a:t>2</a:t>
            </a:fld>
            <a:endParaRPr lang="en-US" dirty="0">
              <a:latin typeface="+mn-lt"/>
            </a:endParaRPr>
          </a:p>
        </p:txBody>
      </p:sp>
    </p:spTree>
    <p:extLst>
      <p:ext uri="{BB962C8B-B14F-4D97-AF65-F5344CB8AC3E}">
        <p14:creationId xmlns:p14="http://schemas.microsoft.com/office/powerpoint/2010/main" val="33466857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59DC4-8B30-98A0-5BAB-C78BA4A4AD55}"/>
              </a:ext>
            </a:extLst>
          </p:cNvPr>
          <p:cNvSpPr>
            <a:spLocks noGrp="1"/>
          </p:cNvSpPr>
          <p:nvPr>
            <p:ph type="title"/>
          </p:nvPr>
        </p:nvSpPr>
        <p:spPr>
          <a:xfrm>
            <a:off x="594360" y="198409"/>
            <a:ext cx="10972800" cy="702740"/>
          </a:xfrm>
        </p:spPr>
        <p:txBody>
          <a:bodyPr/>
          <a:lstStyle/>
          <a:p>
            <a:r>
              <a:rPr lang="en-US" dirty="0"/>
              <a:t>Sources</a:t>
            </a:r>
          </a:p>
        </p:txBody>
      </p:sp>
      <p:sp>
        <p:nvSpPr>
          <p:cNvPr id="3" name="Content Placeholder 2">
            <a:extLst>
              <a:ext uri="{FF2B5EF4-FFF2-40B4-BE49-F238E27FC236}">
                <a16:creationId xmlns:a16="http://schemas.microsoft.com/office/drawing/2014/main" id="{4096FB3A-B62C-3DAB-4FD1-B4EBDD650AEF}"/>
              </a:ext>
            </a:extLst>
          </p:cNvPr>
          <p:cNvSpPr>
            <a:spLocks noGrp="1"/>
          </p:cNvSpPr>
          <p:nvPr>
            <p:ph sz="quarter" idx="13"/>
          </p:nvPr>
        </p:nvSpPr>
        <p:spPr>
          <a:xfrm>
            <a:off x="595522" y="1179444"/>
            <a:ext cx="10971638" cy="5139294"/>
          </a:xfrm>
        </p:spPr>
        <p:txBody>
          <a:bodyPr>
            <a:normAutofit fontScale="92500" lnSpcReduction="20000"/>
          </a:bodyPr>
          <a:lstStyle/>
          <a:p>
            <a:pPr>
              <a:lnSpc>
                <a:spcPct val="30000"/>
              </a:lnSpc>
              <a:spcBef>
                <a:spcPts val="1200"/>
              </a:spcBef>
            </a:pPr>
            <a:endParaRPr lang="en-US" dirty="0"/>
          </a:p>
          <a:p>
            <a:pPr marL="342900" marR="0" lvl="0" indent="-342900">
              <a:spcBef>
                <a:spcPts val="0"/>
              </a:spcBef>
              <a:spcAft>
                <a:spcPts val="800"/>
              </a:spcAft>
              <a:buFont typeface="+mj-lt"/>
              <a:buAutoNum type="arabicPeriod" startAt="12"/>
            </a:pPr>
            <a:r>
              <a:rPr lang="en-US" sz="1800" dirty="0">
                <a:effectLst/>
                <a:latin typeface="Times New Roman" panose="02020603050405020304" pitchFamily="18" charset="0"/>
                <a:ea typeface="Calibri" panose="020F0502020204030204" pitchFamily="34" charset="0"/>
              </a:rPr>
              <a:t>Martin, M. (2015, July 15). </a:t>
            </a:r>
            <a:r>
              <a:rPr lang="en-US" sz="1800" i="1" dirty="0">
                <a:effectLst/>
                <a:latin typeface="Times New Roman" panose="02020603050405020304" pitchFamily="18" charset="0"/>
                <a:ea typeface="Calibri" panose="020F0502020204030204" pitchFamily="34" charset="0"/>
              </a:rPr>
              <a:t>Gold hoard buried in Nazi era or just after WW2 found in Germany. </a:t>
            </a:r>
            <a:r>
              <a:rPr lang="en-US" sz="1800" i="1" u="sng" dirty="0">
                <a:solidFill>
                  <a:srgbClr val="0000FF"/>
                </a:solidFill>
                <a:effectLst/>
                <a:latin typeface="Times New Roman" panose="02020603050405020304" pitchFamily="18" charset="0"/>
                <a:ea typeface="Calibri" panose="020F0502020204030204" pitchFamily="34" charset="0"/>
                <a:hlinkClick r:id="rId3"/>
              </a:rPr>
              <a:t>https://www.reuters.com/article/idUSKCN0PP22B</a:t>
            </a:r>
            <a:r>
              <a:rPr lang="en-US" sz="1800" i="1" dirty="0">
                <a:effectLst/>
                <a:latin typeface="Times New Roman" panose="02020603050405020304" pitchFamily="18" charset="0"/>
                <a:ea typeface="Calibri" panose="020F0502020204030204" pitchFamily="34" charset="0"/>
              </a:rPr>
              <a:t> . </a:t>
            </a:r>
            <a:r>
              <a:rPr lang="en-US" sz="1800" u="sng" dirty="0">
                <a:solidFill>
                  <a:srgbClr val="0000FF"/>
                </a:solidFill>
                <a:effectLst/>
                <a:latin typeface="Times New Roman" panose="02020603050405020304" pitchFamily="18" charset="0"/>
                <a:ea typeface="Calibri" panose="020F0502020204030204" pitchFamily="34" charset="0"/>
                <a:hlinkClick r:id="rId4"/>
              </a:rPr>
              <a:t>www.reuters.com</a:t>
            </a:r>
            <a:r>
              <a:rPr lang="en-US" sz="1800" dirty="0">
                <a:effectLst/>
                <a:latin typeface="Times New Roman" panose="02020603050405020304" pitchFamily="18" charset="0"/>
                <a:ea typeface="Calibri" panose="020F0502020204030204" pitchFamily="34" charset="0"/>
              </a:rPr>
              <a:t>. Reuters.</a:t>
            </a:r>
          </a:p>
          <a:p>
            <a:pPr marL="342900" marR="0" lvl="0" indent="-342900">
              <a:spcBef>
                <a:spcPts val="0"/>
              </a:spcBef>
              <a:spcAft>
                <a:spcPts val="800"/>
              </a:spcAft>
              <a:buFont typeface="+mj-lt"/>
              <a:buAutoNum type="arabicPeriod" startAt="12"/>
            </a:pPr>
            <a:r>
              <a:rPr lang="en-US" sz="1800" dirty="0">
                <a:effectLst/>
                <a:latin typeface="Times New Roman" panose="02020603050405020304" pitchFamily="18" charset="0"/>
                <a:ea typeface="Calibri" panose="020F0502020204030204" pitchFamily="34" charset="0"/>
              </a:rPr>
              <a:t>McGreevy, N. (2021, September 07). </a:t>
            </a:r>
            <a:r>
              <a:rPr lang="en-US" sz="1800" i="1" dirty="0">
                <a:effectLst/>
                <a:latin typeface="Times New Roman" panose="02020603050405020304" pitchFamily="18" charset="0"/>
                <a:ea typeface="Calibri" panose="020F0502020204030204" pitchFamily="34" charset="0"/>
              </a:rPr>
              <a:t>Trove of 239 Rare Gold Coins Discovered in Walls of French Mansion</a:t>
            </a:r>
            <a:r>
              <a:rPr lang="en-US" sz="1800" dirty="0">
                <a:effectLst/>
                <a:latin typeface="Times New Roman" panose="02020603050405020304" pitchFamily="18" charset="0"/>
                <a:ea typeface="Calibri" panose="020F0502020204030204" pitchFamily="34" charset="0"/>
              </a:rPr>
              <a:t>. </a:t>
            </a:r>
            <a:r>
              <a:rPr lang="en-US" sz="1800" u="sng" dirty="0">
                <a:solidFill>
                  <a:srgbClr val="0000FF"/>
                </a:solidFill>
                <a:effectLst/>
                <a:latin typeface="Times New Roman" panose="02020603050405020304" pitchFamily="18" charset="0"/>
                <a:ea typeface="Calibri" panose="020F0502020204030204" pitchFamily="34" charset="0"/>
                <a:hlinkClick r:id="rId5"/>
              </a:rPr>
              <a:t>https://www.smithsonianmag.com/smart-news/trove-239-rare-gold-coins-discovered-walls-french-mansion-180978575/</a:t>
            </a:r>
            <a:r>
              <a:rPr lang="en-US" sz="1800" dirty="0">
                <a:effectLst/>
                <a:latin typeface="Times New Roman" panose="02020603050405020304" pitchFamily="18" charset="0"/>
                <a:ea typeface="Calibri" panose="020F0502020204030204" pitchFamily="34" charset="0"/>
              </a:rPr>
              <a:t>. </a:t>
            </a:r>
            <a:r>
              <a:rPr lang="en-US" sz="1800" u="sng" dirty="0">
                <a:solidFill>
                  <a:srgbClr val="0000FF"/>
                </a:solidFill>
                <a:effectLst/>
                <a:latin typeface="Times New Roman" panose="02020603050405020304" pitchFamily="18" charset="0"/>
                <a:ea typeface="Calibri" panose="020F0502020204030204" pitchFamily="34" charset="0"/>
                <a:hlinkClick r:id="rId6"/>
              </a:rPr>
              <a:t>www.smithsonianmag.com</a:t>
            </a:r>
            <a:r>
              <a:rPr lang="en-US" sz="1800" dirty="0">
                <a:effectLst/>
                <a:latin typeface="Times New Roman" panose="02020603050405020304" pitchFamily="18" charset="0"/>
                <a:ea typeface="Calibri" panose="020F0502020204030204" pitchFamily="34" charset="0"/>
              </a:rPr>
              <a:t>. Smithsonian Magazine.</a:t>
            </a:r>
          </a:p>
          <a:p>
            <a:pPr marL="342900" marR="0" lvl="0" indent="-342900">
              <a:spcBef>
                <a:spcPts val="0"/>
              </a:spcBef>
              <a:spcAft>
                <a:spcPts val="800"/>
              </a:spcAft>
              <a:buFont typeface="+mj-lt"/>
              <a:buAutoNum type="arabicPeriod" startAt="12"/>
            </a:pPr>
            <a:r>
              <a:rPr lang="en-US" sz="1800" dirty="0">
                <a:effectLst/>
                <a:latin typeface="Times New Roman" panose="02020603050405020304" pitchFamily="18" charset="0"/>
                <a:ea typeface="Calibri" panose="020F0502020204030204" pitchFamily="34" charset="0"/>
              </a:rPr>
              <a:t>Multiple Authors. (Page last updated: 2024, April 16). </a:t>
            </a:r>
            <a:r>
              <a:rPr lang="en-US" sz="1800" i="1" dirty="0">
                <a:effectLst/>
                <a:latin typeface="Times New Roman" panose="02020603050405020304" pitchFamily="18" charset="0"/>
                <a:ea typeface="Calibri" panose="020F0502020204030204" pitchFamily="34" charset="0"/>
              </a:rPr>
              <a:t>Ancient Chinese coinage. </a:t>
            </a:r>
            <a:r>
              <a:rPr lang="en-US" sz="1800" dirty="0">
                <a:effectLst/>
                <a:latin typeface="Times New Roman" panose="02020603050405020304" pitchFamily="18" charset="0"/>
                <a:ea typeface="Calibri" panose="020F0502020204030204" pitchFamily="34" charset="0"/>
              </a:rPr>
              <a:t> </a:t>
            </a:r>
            <a:r>
              <a:rPr lang="en-US" sz="1800" u="sng" dirty="0">
                <a:solidFill>
                  <a:srgbClr val="0000FF"/>
                </a:solidFill>
                <a:effectLst/>
                <a:latin typeface="Times New Roman" panose="02020603050405020304" pitchFamily="18" charset="0"/>
                <a:ea typeface="Calibri" panose="020F0502020204030204" pitchFamily="34" charset="0"/>
                <a:hlinkClick r:id="rId7"/>
              </a:rPr>
              <a:t>https://en.wikipedia.org/wiki/Ancient_Chinese_coinage</a:t>
            </a:r>
            <a:r>
              <a:rPr lang="en-US" sz="1800" dirty="0">
                <a:effectLst/>
                <a:latin typeface="Times New Roman" panose="02020603050405020304" pitchFamily="18" charset="0"/>
                <a:ea typeface="Calibri" panose="020F0502020204030204" pitchFamily="34" charset="0"/>
              </a:rPr>
              <a:t>. Wikipedia.</a:t>
            </a:r>
          </a:p>
          <a:p>
            <a:pPr marL="342900" marR="0" lvl="0" indent="-342900">
              <a:spcBef>
                <a:spcPts val="0"/>
              </a:spcBef>
              <a:spcAft>
                <a:spcPts val="800"/>
              </a:spcAft>
              <a:buFont typeface="+mj-lt"/>
              <a:buAutoNum type="arabicPeriod" startAt="12"/>
            </a:pPr>
            <a:r>
              <a:rPr lang="en-US" sz="1800" dirty="0">
                <a:effectLst/>
                <a:latin typeface="Times New Roman" panose="02020603050405020304" pitchFamily="18" charset="0"/>
                <a:ea typeface="Calibri" panose="020F0502020204030204" pitchFamily="34" charset="0"/>
              </a:rPr>
              <a:t>Multiple Authors. (Page last updated: 2024, May 02). </a:t>
            </a:r>
            <a:r>
              <a:rPr lang="en-US" sz="1800" i="1" dirty="0">
                <a:effectLst/>
                <a:latin typeface="Times New Roman" panose="02020603050405020304" pitchFamily="18" charset="0"/>
                <a:ea typeface="Calibri" panose="020F0502020204030204" pitchFamily="34" charset="0"/>
              </a:rPr>
              <a:t>List of coin hoards in China. </a:t>
            </a:r>
            <a:r>
              <a:rPr lang="en-US" sz="1800" u="sng" dirty="0">
                <a:solidFill>
                  <a:srgbClr val="0000FF"/>
                </a:solidFill>
                <a:effectLst/>
                <a:latin typeface="Times New Roman" panose="02020603050405020304" pitchFamily="18" charset="0"/>
                <a:ea typeface="Calibri" panose="020F0502020204030204" pitchFamily="34" charset="0"/>
                <a:hlinkClick r:id="rId8"/>
              </a:rPr>
              <a:t>https://en.wikipedia.org/wiki/List_of_coin_hoards_in_China</a:t>
            </a:r>
            <a:r>
              <a:rPr lang="en-US" sz="1800" dirty="0">
                <a:effectLst/>
                <a:latin typeface="Times New Roman" panose="02020603050405020304" pitchFamily="18" charset="0"/>
                <a:ea typeface="Calibri" panose="020F0502020204030204" pitchFamily="34" charset="0"/>
              </a:rPr>
              <a:t>. Wikipedia.</a:t>
            </a:r>
          </a:p>
          <a:p>
            <a:pPr marL="342900" marR="0" lvl="0" indent="-342900">
              <a:spcBef>
                <a:spcPts val="0"/>
              </a:spcBef>
              <a:spcAft>
                <a:spcPts val="800"/>
              </a:spcAft>
              <a:buFont typeface="+mj-lt"/>
              <a:buAutoNum type="arabicPeriod" startAt="12"/>
            </a:pPr>
            <a:r>
              <a:rPr lang="en-US" sz="1800" dirty="0">
                <a:effectLst/>
                <a:latin typeface="Times New Roman" panose="02020603050405020304" pitchFamily="18" charset="0"/>
                <a:ea typeface="Calibri" panose="020F0502020204030204" pitchFamily="34" charset="0"/>
              </a:rPr>
              <a:t>Multiple Authors. (2023, July 15). </a:t>
            </a:r>
            <a:r>
              <a:rPr lang="en-US" sz="1800" i="1" dirty="0">
                <a:effectLst/>
                <a:latin typeface="Times New Roman" panose="02020603050405020304" pitchFamily="18" charset="0"/>
                <a:ea typeface="Calibri" panose="020F0502020204030204" pitchFamily="34" charset="0"/>
              </a:rPr>
              <a:t>Coin Hoards of the Roman Empire. </a:t>
            </a:r>
            <a:r>
              <a:rPr lang="en-US" sz="1800" u="sng" dirty="0">
                <a:solidFill>
                  <a:srgbClr val="0000FF"/>
                </a:solidFill>
                <a:effectLst/>
                <a:latin typeface="Times New Roman" panose="02020603050405020304" pitchFamily="18" charset="0"/>
                <a:ea typeface="Calibri" panose="020F0502020204030204" pitchFamily="34" charset="0"/>
                <a:hlinkClick r:id="rId9"/>
              </a:rPr>
              <a:t>https://chre.ashmus.ox.ac.uk/</a:t>
            </a:r>
            <a:r>
              <a:rPr lang="en-US" sz="1800" dirty="0">
                <a:effectLst/>
                <a:latin typeface="Times New Roman" panose="02020603050405020304" pitchFamily="18" charset="0"/>
                <a:ea typeface="Calibri" panose="020F0502020204030204" pitchFamily="34" charset="0"/>
              </a:rPr>
              <a:t> . University of Oxford.</a:t>
            </a:r>
          </a:p>
          <a:p>
            <a:pPr marL="342900" marR="0" lvl="0" indent="-342900">
              <a:spcBef>
                <a:spcPts val="0"/>
              </a:spcBef>
              <a:spcAft>
                <a:spcPts val="800"/>
              </a:spcAft>
              <a:buFont typeface="+mj-lt"/>
              <a:buAutoNum type="arabicPeriod" startAt="12"/>
            </a:pPr>
            <a:r>
              <a:rPr lang="en-US" sz="1800" dirty="0">
                <a:effectLst/>
                <a:latin typeface="Times New Roman" panose="02020603050405020304" pitchFamily="18" charset="0"/>
                <a:ea typeface="Calibri" panose="020F0502020204030204" pitchFamily="34" charset="0"/>
              </a:rPr>
              <a:t>Sherman, M. (2014, July 28). </a:t>
            </a:r>
            <a:r>
              <a:rPr lang="en-US" sz="1800" i="1" dirty="0">
                <a:effectLst/>
                <a:latin typeface="Times New Roman" panose="02020603050405020304" pitchFamily="18" charset="0"/>
                <a:ea typeface="Calibri" panose="020F0502020204030204" pitchFamily="34" charset="0"/>
              </a:rPr>
              <a:t>A History of Major U.S. Hoards: The </a:t>
            </a:r>
            <a:r>
              <a:rPr lang="en-US" sz="1800" i="1" dirty="0" err="1">
                <a:effectLst/>
                <a:latin typeface="Times New Roman" panose="02020603050405020304" pitchFamily="18" charset="0"/>
                <a:ea typeface="Calibri" panose="020F0502020204030204" pitchFamily="34" charset="0"/>
              </a:rPr>
              <a:t>Economite</a:t>
            </a:r>
            <a:r>
              <a:rPr lang="en-US" sz="1800" i="1" dirty="0">
                <a:effectLst/>
                <a:latin typeface="Times New Roman" panose="02020603050405020304" pitchFamily="18" charset="0"/>
                <a:ea typeface="Calibri" panose="020F0502020204030204" pitchFamily="34" charset="0"/>
              </a:rPr>
              <a:t> Treasure</a:t>
            </a:r>
            <a:r>
              <a:rPr lang="en-US" sz="1800" dirty="0">
                <a:effectLst/>
                <a:latin typeface="Times New Roman" panose="02020603050405020304" pitchFamily="18" charset="0"/>
                <a:ea typeface="Calibri" panose="020F0502020204030204" pitchFamily="34" charset="0"/>
              </a:rPr>
              <a:t>. </a:t>
            </a:r>
            <a:r>
              <a:rPr lang="en-US" sz="1800" u="sng" dirty="0">
                <a:solidFill>
                  <a:srgbClr val="0000FF"/>
                </a:solidFill>
                <a:effectLst/>
                <a:latin typeface="Times New Roman" panose="02020603050405020304" pitchFamily="18" charset="0"/>
                <a:ea typeface="Calibri" panose="020F0502020204030204" pitchFamily="34" charset="0"/>
                <a:hlinkClick r:id="rId10"/>
              </a:rPr>
              <a:t>https://www.pcgs.com/news/a-history-of-major-us-hoards</a:t>
            </a:r>
            <a:r>
              <a:rPr lang="en-US" sz="1800" dirty="0">
                <a:effectLst/>
                <a:latin typeface="Times New Roman" panose="02020603050405020304" pitchFamily="18" charset="0"/>
                <a:ea typeface="Calibri" panose="020F0502020204030204" pitchFamily="34" charset="0"/>
              </a:rPr>
              <a:t>. </a:t>
            </a:r>
            <a:r>
              <a:rPr lang="en-US" sz="1800" u="sng" dirty="0">
                <a:solidFill>
                  <a:srgbClr val="0000FF"/>
                </a:solidFill>
                <a:effectLst/>
                <a:latin typeface="Times New Roman" panose="02020603050405020304" pitchFamily="18" charset="0"/>
                <a:ea typeface="Calibri" panose="020F0502020204030204" pitchFamily="34" charset="0"/>
                <a:hlinkClick r:id="rId11"/>
              </a:rPr>
              <a:t>www.pcgs.com</a:t>
            </a:r>
            <a:r>
              <a:rPr lang="en-US" sz="1800" dirty="0">
                <a:effectLst/>
                <a:latin typeface="Times New Roman" panose="02020603050405020304" pitchFamily="18" charset="0"/>
                <a:ea typeface="Calibri" panose="020F0502020204030204" pitchFamily="34" charset="0"/>
              </a:rPr>
              <a:t>. PCGS.</a:t>
            </a:r>
          </a:p>
          <a:p>
            <a:pPr marL="342900" marR="0" lvl="0" indent="-342900">
              <a:spcBef>
                <a:spcPts val="0"/>
              </a:spcBef>
              <a:spcAft>
                <a:spcPts val="800"/>
              </a:spcAft>
              <a:buFont typeface="+mj-lt"/>
              <a:buAutoNum type="arabicPeriod" startAt="12"/>
            </a:pPr>
            <a:r>
              <a:rPr lang="en-US" sz="1800" dirty="0" err="1">
                <a:effectLst/>
                <a:latin typeface="Times New Roman" panose="02020603050405020304" pitchFamily="18" charset="0"/>
                <a:ea typeface="Calibri" panose="020F0502020204030204" pitchFamily="34" charset="0"/>
              </a:rPr>
              <a:t>Тимофій</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Борзенко</a:t>
            </a:r>
            <a:r>
              <a:rPr lang="en-US" sz="1800" dirty="0">
                <a:effectLst/>
                <a:latin typeface="Times New Roman" panose="02020603050405020304" pitchFamily="18" charset="0"/>
                <a:ea typeface="Calibri" panose="020F0502020204030204" pitchFamily="34" charset="0"/>
              </a:rPr>
              <a:t> (December 15, 2022). "</a:t>
            </a:r>
            <a:r>
              <a:rPr lang="en-US" sz="1800" dirty="0" err="1">
                <a:effectLst/>
                <a:latin typeface="Times New Roman" panose="02020603050405020304" pitchFamily="18" charset="0"/>
                <a:ea typeface="Calibri" panose="020F0502020204030204" pitchFamily="34" charset="0"/>
              </a:rPr>
              <a:t>Tonnes</a:t>
            </a:r>
            <a:r>
              <a:rPr lang="en-US" sz="1800" dirty="0">
                <a:effectLst/>
                <a:latin typeface="Times New Roman" panose="02020603050405020304" pitchFamily="18" charset="0"/>
                <a:ea typeface="Calibri" panose="020F0502020204030204" pitchFamily="34" charset="0"/>
              </a:rPr>
              <a:t> of millennia-old coins found in east China. Section: Culture. – An ancient coin hoard containing 1.5 </a:t>
            </a:r>
            <a:r>
              <a:rPr lang="en-US" sz="1800" dirty="0" err="1">
                <a:effectLst/>
                <a:latin typeface="Times New Roman" panose="02020603050405020304" pitchFamily="18" charset="0"/>
                <a:ea typeface="Calibri" panose="020F0502020204030204" pitchFamily="34" charset="0"/>
              </a:rPr>
              <a:t>tonnes</a:t>
            </a:r>
            <a:r>
              <a:rPr lang="en-US" sz="1800" dirty="0">
                <a:effectLst/>
                <a:latin typeface="Times New Roman" panose="02020603050405020304" pitchFamily="18" charset="0"/>
                <a:ea typeface="Calibri" panose="020F0502020204030204" pitchFamily="34" charset="0"/>
              </a:rPr>
              <a:t> of coins dating back to the Tang (618–907) and Song (960-1279) dynasties has been discovered in east China's Jiangsu Province". </a:t>
            </a:r>
          </a:p>
          <a:p>
            <a:pPr marL="342900" marR="0" lvl="0" indent="-342900">
              <a:spcBef>
                <a:spcPts val="0"/>
              </a:spcBef>
              <a:spcAft>
                <a:spcPts val="800"/>
              </a:spcAft>
              <a:buFont typeface="+mj-lt"/>
              <a:buAutoNum type="arabicPeriod" startAt="12"/>
            </a:pPr>
            <a:r>
              <a:rPr lang="en-US" sz="1800" dirty="0">
                <a:effectLst/>
                <a:latin typeface="Times New Roman" panose="02020603050405020304" pitchFamily="18" charset="0"/>
                <a:ea typeface="Calibri" panose="020F0502020204030204" pitchFamily="34" charset="0"/>
              </a:rPr>
              <a:t>Ukraine News. Retrieved July 18, 2023. Unknown Author. (2022, October 03).</a:t>
            </a:r>
            <a:r>
              <a:rPr lang="en-US" sz="1800" i="1" dirty="0">
                <a:effectLst/>
                <a:latin typeface="Times New Roman" panose="02020603050405020304" pitchFamily="18" charset="0"/>
                <a:ea typeface="Calibri" panose="020F0502020204030204" pitchFamily="34" charset="0"/>
              </a:rPr>
              <a:t> Gold coins hidden in 7th Century found in wall. </a:t>
            </a:r>
            <a:r>
              <a:rPr lang="en-US" sz="1800" u="sng" dirty="0">
                <a:solidFill>
                  <a:srgbClr val="0000FF"/>
                </a:solidFill>
                <a:effectLst/>
                <a:latin typeface="Times New Roman" panose="02020603050405020304" pitchFamily="18" charset="0"/>
                <a:ea typeface="Calibri" panose="020F0502020204030204" pitchFamily="34" charset="0"/>
                <a:hlinkClick r:id="rId12"/>
              </a:rPr>
              <a:t>https://www.bbc.com/news/world-middle-east-63122180</a:t>
            </a:r>
            <a:r>
              <a:rPr lang="en-US" sz="1800" dirty="0">
                <a:effectLst/>
                <a:latin typeface="Times New Roman" panose="02020603050405020304" pitchFamily="18" charset="0"/>
                <a:ea typeface="Calibri" panose="020F0502020204030204" pitchFamily="34" charset="0"/>
              </a:rPr>
              <a:t>. </a:t>
            </a:r>
            <a:r>
              <a:rPr lang="en-US" sz="1800" u="sng" dirty="0">
                <a:solidFill>
                  <a:srgbClr val="0000FF"/>
                </a:solidFill>
                <a:effectLst/>
                <a:latin typeface="Times New Roman" panose="02020603050405020304" pitchFamily="18" charset="0"/>
                <a:ea typeface="Calibri" panose="020F0502020204030204" pitchFamily="34" charset="0"/>
                <a:hlinkClick r:id="rId13"/>
              </a:rPr>
              <a:t>www.bbc.com</a:t>
            </a:r>
            <a:r>
              <a:rPr lang="en-US" sz="1800" dirty="0">
                <a:effectLst/>
                <a:latin typeface="Times New Roman" panose="02020603050405020304" pitchFamily="18" charset="0"/>
                <a:ea typeface="Calibri" panose="020F0502020204030204" pitchFamily="34" charset="0"/>
              </a:rPr>
              <a:t>. BBC.</a:t>
            </a:r>
          </a:p>
          <a:p>
            <a:pPr marL="342900" marR="0" lvl="0" indent="-342900">
              <a:spcBef>
                <a:spcPts val="0"/>
              </a:spcBef>
              <a:spcAft>
                <a:spcPts val="800"/>
              </a:spcAft>
              <a:buFont typeface="+mj-lt"/>
              <a:buAutoNum type="arabicPeriod" startAt="12"/>
            </a:pPr>
            <a:r>
              <a:rPr lang="en-US" sz="1800" dirty="0">
                <a:effectLst/>
                <a:latin typeface="Times New Roman" panose="02020603050405020304" pitchFamily="18" charset="0"/>
                <a:ea typeface="Calibri" panose="020F0502020204030204" pitchFamily="34" charset="0"/>
              </a:rPr>
              <a:t>Unknown. Photograph of bag of silver coins. Stock photo. Royalty Free Bag of Silver coins images. (2024). Depositphotos.com.</a:t>
            </a:r>
          </a:p>
          <a:p>
            <a:endParaRPr lang="en-US" sz="1400" dirty="0"/>
          </a:p>
        </p:txBody>
      </p:sp>
      <p:sp>
        <p:nvSpPr>
          <p:cNvPr id="4" name="Slide Number Placeholder 3">
            <a:extLst>
              <a:ext uri="{FF2B5EF4-FFF2-40B4-BE49-F238E27FC236}">
                <a16:creationId xmlns:a16="http://schemas.microsoft.com/office/drawing/2014/main" id="{94FE9A68-681A-B1DC-E119-B0744DC91F03}"/>
              </a:ext>
            </a:extLst>
          </p:cNvPr>
          <p:cNvSpPr>
            <a:spLocks noGrp="1"/>
          </p:cNvSpPr>
          <p:nvPr>
            <p:ph type="sldNum" sz="quarter" idx="12"/>
          </p:nvPr>
        </p:nvSpPr>
        <p:spPr/>
        <p:txBody>
          <a:bodyPr/>
          <a:lstStyle/>
          <a:p>
            <a:fld id="{294A09A9-5501-47C1-A89A-A340965A2BE2}" type="slidenum">
              <a:rPr lang="en-US" smtClean="0"/>
              <a:pPr/>
              <a:t>20</a:t>
            </a:fld>
            <a:endParaRPr lang="en-US" dirty="0">
              <a:latin typeface="+mn-lt"/>
            </a:endParaRPr>
          </a:p>
        </p:txBody>
      </p:sp>
    </p:spTree>
    <p:extLst>
      <p:ext uri="{BB962C8B-B14F-4D97-AF65-F5344CB8AC3E}">
        <p14:creationId xmlns:p14="http://schemas.microsoft.com/office/powerpoint/2010/main" val="22856484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0C1B7-6E4E-3DEE-50C0-1CA3B14303EE}"/>
              </a:ext>
            </a:extLst>
          </p:cNvPr>
          <p:cNvSpPr>
            <a:spLocks noGrp="1"/>
          </p:cNvSpPr>
          <p:nvPr>
            <p:ph type="ctrTitle"/>
          </p:nvPr>
        </p:nvSpPr>
        <p:spPr>
          <a:xfrm>
            <a:off x="594360" y="411479"/>
            <a:ext cx="5486400" cy="3291840"/>
          </a:xfrm>
        </p:spPr>
        <p:txBody>
          <a:bodyPr/>
          <a:lstStyle/>
          <a:p>
            <a:r>
              <a:rPr lang="en-US" dirty="0"/>
              <a:t>Thank you</a:t>
            </a:r>
          </a:p>
        </p:txBody>
      </p:sp>
      <p:sp>
        <p:nvSpPr>
          <p:cNvPr id="3" name="Text Placeholder 2">
            <a:extLst>
              <a:ext uri="{FF2B5EF4-FFF2-40B4-BE49-F238E27FC236}">
                <a16:creationId xmlns:a16="http://schemas.microsoft.com/office/drawing/2014/main" id="{8BE734F0-2DDD-AF70-F13D-F9E4C1929411}"/>
              </a:ext>
            </a:extLst>
          </p:cNvPr>
          <p:cNvSpPr>
            <a:spLocks noGrp="1"/>
          </p:cNvSpPr>
          <p:nvPr>
            <p:ph type="body" sz="quarter" idx="11"/>
          </p:nvPr>
        </p:nvSpPr>
        <p:spPr>
          <a:xfrm>
            <a:off x="594360" y="4549552"/>
            <a:ext cx="5486400" cy="1645920"/>
          </a:xfrm>
        </p:spPr>
        <p:txBody>
          <a:bodyPr/>
          <a:lstStyle/>
          <a:p>
            <a:r>
              <a:rPr lang="en-US" dirty="0"/>
              <a:t>Chad Thrasher</a:t>
            </a:r>
          </a:p>
          <a:p>
            <a:r>
              <a:rPr lang="en-US" dirty="0"/>
              <a:t>(256) 479-0263</a:t>
            </a:r>
          </a:p>
          <a:p>
            <a:r>
              <a:rPr lang="en-US" dirty="0"/>
              <a:t>chadthrasher1@gmail.com</a:t>
            </a:r>
          </a:p>
          <a:p>
            <a:endParaRPr lang="en-US" dirty="0"/>
          </a:p>
        </p:txBody>
      </p:sp>
    </p:spTree>
    <p:extLst>
      <p:ext uri="{BB962C8B-B14F-4D97-AF65-F5344CB8AC3E}">
        <p14:creationId xmlns:p14="http://schemas.microsoft.com/office/powerpoint/2010/main" val="42611324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45D3755-C3E2-975E-DE68-CDECC4B526EC}"/>
              </a:ext>
            </a:extLst>
          </p:cNvPr>
          <p:cNvSpPr>
            <a:spLocks noGrp="1"/>
          </p:cNvSpPr>
          <p:nvPr>
            <p:ph type="title"/>
          </p:nvPr>
        </p:nvSpPr>
        <p:spPr>
          <a:xfrm>
            <a:off x="594360" y="102875"/>
            <a:ext cx="10873740" cy="1070723"/>
          </a:xfrm>
        </p:spPr>
        <p:txBody>
          <a:bodyPr/>
          <a:lstStyle/>
          <a:p>
            <a:r>
              <a:rPr lang="en-US" dirty="0"/>
              <a:t>Secondhand Experience</a:t>
            </a:r>
          </a:p>
        </p:txBody>
      </p:sp>
      <p:grpSp>
        <p:nvGrpSpPr>
          <p:cNvPr id="19" name="Group 18">
            <a:extLst>
              <a:ext uri="{FF2B5EF4-FFF2-40B4-BE49-F238E27FC236}">
                <a16:creationId xmlns:a16="http://schemas.microsoft.com/office/drawing/2014/main" id="{C78CEA4F-D72A-C069-6A51-328B103CA0CA}"/>
              </a:ext>
              <a:ext uri="{C183D7F6-B498-43B3-948B-1728B52AA6E4}">
                <adec:decorative xmlns:adec="http://schemas.microsoft.com/office/drawing/2017/decorative" val="1"/>
              </a:ext>
            </a:extLst>
          </p:cNvPr>
          <p:cNvGrpSpPr>
            <a:grpSpLocks/>
          </p:cNvGrpSpPr>
          <p:nvPr/>
        </p:nvGrpSpPr>
        <p:grpSpPr bwMode="auto">
          <a:xfrm rot="16200000" flipV="1">
            <a:off x="0" y="3900132"/>
            <a:ext cx="2959226" cy="2959226"/>
            <a:chOff x="0" y="12289"/>
            <a:chExt cx="3550" cy="3551"/>
          </a:xfrm>
        </p:grpSpPr>
        <p:sp>
          <p:nvSpPr>
            <p:cNvPr id="20" name="Freeform 19">
              <a:extLst>
                <a:ext uri="{FF2B5EF4-FFF2-40B4-BE49-F238E27FC236}">
                  <a16:creationId xmlns:a16="http://schemas.microsoft.com/office/drawing/2014/main" id="{7E473402-19FD-A5B0-5CB6-E5F3926D3828}"/>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1" name="Freeform 20">
              <a:extLst>
                <a:ext uri="{FF2B5EF4-FFF2-40B4-BE49-F238E27FC236}">
                  <a16:creationId xmlns:a16="http://schemas.microsoft.com/office/drawing/2014/main" id="{879D1CAD-2EA2-9376-7B64-0C3AC590F651}"/>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2" name="Freeform 21">
              <a:extLst>
                <a:ext uri="{FF2B5EF4-FFF2-40B4-BE49-F238E27FC236}">
                  <a16:creationId xmlns:a16="http://schemas.microsoft.com/office/drawing/2014/main" id="{B16F8906-918C-BE0B-A4AB-6A1D48150AC7}"/>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7" name="Text Placeholder 6">
            <a:extLst>
              <a:ext uri="{FF2B5EF4-FFF2-40B4-BE49-F238E27FC236}">
                <a16:creationId xmlns:a16="http://schemas.microsoft.com/office/drawing/2014/main" id="{F70BD87D-F7DA-961B-4024-A354DC87D168}"/>
              </a:ext>
            </a:extLst>
          </p:cNvPr>
          <p:cNvSpPr>
            <a:spLocks noGrp="1"/>
          </p:cNvSpPr>
          <p:nvPr>
            <p:ph sz="quarter" idx="13"/>
          </p:nvPr>
        </p:nvSpPr>
        <p:spPr>
          <a:xfrm>
            <a:off x="594360" y="1461332"/>
            <a:ext cx="10677543" cy="2221906"/>
          </a:xfrm>
        </p:spPr>
        <p:txBody>
          <a:bodyPr>
            <a:normAutofit lnSpcReduction="10000"/>
          </a:bodyPr>
          <a:lstStyle/>
          <a:p>
            <a:r>
              <a:rPr lang="en-US" dirty="0"/>
              <a:t>A few years after the previous experience, another friend shared with me that he had purchased a house in Southeast Huntsville, just west of the South Parkway. </a:t>
            </a:r>
          </a:p>
          <a:p>
            <a:r>
              <a:rPr lang="en-US" dirty="0"/>
              <a:t>One day he was making repairs and cleaning vents and ducts.</a:t>
            </a:r>
          </a:p>
          <a:p>
            <a:r>
              <a:rPr lang="en-US" dirty="0"/>
              <a:t>In three of the ducts, he found small bags containing post-WWII silver coins (Peace dollars, Franklin and Kennedy half dollars, and silver Washington quarters (90% silver). Each bag held 15-25 coins, so it was a nice find.</a:t>
            </a:r>
          </a:p>
          <a:p>
            <a:endParaRPr lang="en-US" dirty="0"/>
          </a:p>
          <a:p>
            <a:endParaRPr lang="en-US" dirty="0"/>
          </a:p>
          <a:p>
            <a:endParaRPr lang="en-US" dirty="0"/>
          </a:p>
        </p:txBody>
      </p:sp>
      <p:sp>
        <p:nvSpPr>
          <p:cNvPr id="4" name="Text Placeholder 6">
            <a:extLst>
              <a:ext uri="{FF2B5EF4-FFF2-40B4-BE49-F238E27FC236}">
                <a16:creationId xmlns:a16="http://schemas.microsoft.com/office/drawing/2014/main" id="{9804E616-5191-0278-CAAA-D473404B8CE4}"/>
              </a:ext>
            </a:extLst>
          </p:cNvPr>
          <p:cNvSpPr txBox="1">
            <a:spLocks/>
          </p:cNvSpPr>
          <p:nvPr/>
        </p:nvSpPr>
        <p:spPr>
          <a:xfrm>
            <a:off x="4871102" y="3683238"/>
            <a:ext cx="6596997" cy="2290272"/>
          </a:xfrm>
          <a:prstGeom prst="rect">
            <a:avLst/>
          </a:prstGeom>
        </p:spPr>
        <p:txBody>
          <a:bodyPr vert="horz" lIns="0" tIns="228600" rIns="0" bIns="0" rtlCol="0">
            <a:normAutofit/>
          </a:bodyPr>
          <a:lstStyle>
            <a:lvl1pPr marL="283464" indent="-283464" algn="l" defTabSz="914400" rtl="0" eaLnBrk="1" latinLnBrk="0" hangingPunct="1">
              <a:lnSpc>
                <a:spcPct val="90000"/>
              </a:lnSpc>
              <a:spcBef>
                <a:spcPts val="1800"/>
              </a:spcBef>
              <a:buFont typeface="Arial" panose="020B0604020202020204" pitchFamily="34" charset="0"/>
              <a:buChar char="•"/>
              <a:defRPr sz="2000" b="0" i="0" kern="1200">
                <a:solidFill>
                  <a:schemeClr val="bg1"/>
                </a:solidFill>
                <a:latin typeface="+mn-lt"/>
                <a:ea typeface="+mn-ea"/>
                <a:cs typeface="+mn-cs"/>
              </a:defRPr>
            </a:lvl1pPr>
            <a:lvl2pPr marL="685800" indent="-283464" algn="l" defTabSz="914400" rtl="0" eaLnBrk="1" latinLnBrk="0" hangingPunct="1">
              <a:lnSpc>
                <a:spcPct val="90000"/>
              </a:lnSpc>
              <a:spcBef>
                <a:spcPts val="1800"/>
              </a:spcBef>
              <a:buFont typeface="Arial" panose="020B0604020202020204" pitchFamily="34" charset="0"/>
              <a:buChar char="•"/>
              <a:defRPr sz="2000" b="0" i="0" kern="1200">
                <a:solidFill>
                  <a:schemeClr val="bg1"/>
                </a:solidFill>
                <a:latin typeface="+mn-lt"/>
                <a:ea typeface="+mn-ea"/>
                <a:cs typeface="+mn-cs"/>
              </a:defRPr>
            </a:lvl2pPr>
            <a:lvl3pPr marL="1143000" indent="-283464" algn="l" defTabSz="914400" rtl="0" eaLnBrk="1" latinLnBrk="0" hangingPunct="1">
              <a:lnSpc>
                <a:spcPct val="90000"/>
              </a:lnSpc>
              <a:spcBef>
                <a:spcPts val="1800"/>
              </a:spcBef>
              <a:buFont typeface="Arial" panose="020B0604020202020204" pitchFamily="34" charset="0"/>
              <a:buChar char="•"/>
              <a:defRPr sz="2000" b="0" i="0" kern="1200">
                <a:solidFill>
                  <a:schemeClr val="bg1"/>
                </a:solidFill>
                <a:latin typeface="+mn-lt"/>
                <a:ea typeface="+mn-ea"/>
                <a:cs typeface="+mn-cs"/>
              </a:defRPr>
            </a:lvl3pPr>
            <a:lvl4pPr marL="1600200" indent="-283464" algn="l" defTabSz="914400" rtl="0" eaLnBrk="1" latinLnBrk="0" hangingPunct="1">
              <a:lnSpc>
                <a:spcPct val="90000"/>
              </a:lnSpc>
              <a:spcBef>
                <a:spcPts val="1800"/>
              </a:spcBef>
              <a:buFont typeface="Arial" panose="020B0604020202020204" pitchFamily="34" charset="0"/>
              <a:buChar char="•"/>
              <a:defRPr sz="2000" b="0" i="0" kern="1200">
                <a:solidFill>
                  <a:schemeClr val="bg1"/>
                </a:solidFill>
                <a:latin typeface="+mn-lt"/>
                <a:ea typeface="+mn-ea"/>
                <a:cs typeface="+mn-cs"/>
              </a:defRPr>
            </a:lvl4pPr>
            <a:lvl5pPr marL="2057400" indent="-283464" algn="l" defTabSz="914400" rtl="0" eaLnBrk="1" latinLnBrk="0" hangingPunct="1">
              <a:lnSpc>
                <a:spcPct val="90000"/>
              </a:lnSpc>
              <a:spcBef>
                <a:spcPts val="1800"/>
              </a:spcBef>
              <a:buFont typeface="Arial" panose="020B0604020202020204" pitchFamily="34" charset="0"/>
              <a:buChar char="•"/>
              <a:defRPr sz="20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This reminded me that my grandparents would hide small stashes of coins and bills in various tins in closets, between the pages of encyclopedias, in containers and boxes in the workshop, and other places because they had lived through the Great Depression and didn’t trust banks!</a:t>
            </a:r>
          </a:p>
          <a:p>
            <a:r>
              <a:rPr lang="en-US" sz="2600" b="1" dirty="0">
                <a:solidFill>
                  <a:schemeClr val="tx2">
                    <a:lumMod val="75000"/>
                  </a:schemeClr>
                </a:solidFill>
              </a:rPr>
              <a:t>Is, or was, hiding coins common? And why?</a:t>
            </a:r>
          </a:p>
          <a:p>
            <a:endParaRPr lang="en-US" dirty="0"/>
          </a:p>
          <a:p>
            <a:endParaRPr lang="en-US" dirty="0"/>
          </a:p>
          <a:p>
            <a:endParaRPr lang="en-US" dirty="0"/>
          </a:p>
        </p:txBody>
      </p:sp>
      <p:pic>
        <p:nvPicPr>
          <p:cNvPr id="6" name="Picture 5">
            <a:extLst>
              <a:ext uri="{FF2B5EF4-FFF2-40B4-BE49-F238E27FC236}">
                <a16:creationId xmlns:a16="http://schemas.microsoft.com/office/drawing/2014/main" id="{48D3B588-EA9B-8B9D-FD04-0C8530E99ED6}"/>
              </a:ext>
            </a:extLst>
          </p:cNvPr>
          <p:cNvPicPr>
            <a:picLocks noChangeAspect="1"/>
          </p:cNvPicPr>
          <p:nvPr/>
        </p:nvPicPr>
        <p:blipFill rotWithShape="1">
          <a:blip r:embed="rId3"/>
          <a:srcRect l="26474"/>
          <a:stretch/>
        </p:blipFill>
        <p:spPr>
          <a:xfrm>
            <a:off x="594360" y="3732418"/>
            <a:ext cx="4202038" cy="2019300"/>
          </a:xfrm>
          <a:prstGeom prst="rect">
            <a:avLst/>
          </a:prstGeom>
        </p:spPr>
      </p:pic>
      <p:sp>
        <p:nvSpPr>
          <p:cNvPr id="2" name="TextBox 1">
            <a:extLst>
              <a:ext uri="{FF2B5EF4-FFF2-40B4-BE49-F238E27FC236}">
                <a16:creationId xmlns:a16="http://schemas.microsoft.com/office/drawing/2014/main" id="{3EAB3759-C572-0C7A-78AD-E4B67517FFDA}"/>
              </a:ext>
            </a:extLst>
          </p:cNvPr>
          <p:cNvSpPr txBox="1"/>
          <p:nvPr/>
        </p:nvSpPr>
        <p:spPr>
          <a:xfrm>
            <a:off x="594360" y="5752232"/>
            <a:ext cx="1130822" cy="276999"/>
          </a:xfrm>
          <a:prstGeom prst="rect">
            <a:avLst/>
          </a:prstGeom>
          <a:noFill/>
        </p:spPr>
        <p:txBody>
          <a:bodyPr wrap="none" rtlCol="0">
            <a:spAutoFit/>
          </a:bodyPr>
          <a:lstStyle/>
          <a:p>
            <a:r>
              <a:rPr lang="en-US" sz="1200" dirty="0">
                <a:solidFill>
                  <a:schemeClr val="tx2">
                    <a:lumMod val="75000"/>
                  </a:schemeClr>
                </a:solidFill>
              </a:rPr>
              <a:t>(Unknown, 20)</a:t>
            </a:r>
          </a:p>
        </p:txBody>
      </p:sp>
      <p:sp>
        <p:nvSpPr>
          <p:cNvPr id="5" name="Slide Number Placeholder 4">
            <a:extLst>
              <a:ext uri="{FF2B5EF4-FFF2-40B4-BE49-F238E27FC236}">
                <a16:creationId xmlns:a16="http://schemas.microsoft.com/office/drawing/2014/main" id="{2E801CC6-FB34-9B4B-76EB-64B28C81AE48}"/>
              </a:ext>
            </a:extLst>
          </p:cNvPr>
          <p:cNvSpPr>
            <a:spLocks noGrp="1"/>
          </p:cNvSpPr>
          <p:nvPr>
            <p:ph type="sldNum" sz="quarter" idx="22"/>
          </p:nvPr>
        </p:nvSpPr>
        <p:spPr/>
        <p:txBody>
          <a:bodyPr/>
          <a:lstStyle/>
          <a:p>
            <a:fld id="{294A09A9-5501-47C1-A89A-A340965A2BE2}" type="slidenum">
              <a:rPr lang="en-US" smtClean="0"/>
              <a:pPr/>
              <a:t>3</a:t>
            </a:fld>
            <a:endParaRPr lang="en-US" dirty="0">
              <a:latin typeface="+mn-lt"/>
            </a:endParaRPr>
          </a:p>
        </p:txBody>
      </p:sp>
    </p:spTree>
    <p:extLst>
      <p:ext uri="{BB962C8B-B14F-4D97-AF65-F5344CB8AC3E}">
        <p14:creationId xmlns:p14="http://schemas.microsoft.com/office/powerpoint/2010/main" val="878456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7AB9C34-2B13-E66F-1053-2BA156F89425}"/>
              </a:ext>
            </a:extLst>
          </p:cNvPr>
          <p:cNvSpPr>
            <a:spLocks noGrp="1"/>
          </p:cNvSpPr>
          <p:nvPr>
            <p:ph type="title"/>
          </p:nvPr>
        </p:nvSpPr>
        <p:spPr>
          <a:xfrm>
            <a:off x="594360" y="584005"/>
            <a:ext cx="10972800" cy="800414"/>
          </a:xfrm>
        </p:spPr>
        <p:txBody>
          <a:bodyPr/>
          <a:lstStyle/>
          <a:p>
            <a:r>
              <a:rPr lang="en-US" dirty="0"/>
              <a:t>Two Other Southeastern Hoards</a:t>
            </a:r>
          </a:p>
        </p:txBody>
      </p:sp>
      <p:graphicFrame>
        <p:nvGraphicFramePr>
          <p:cNvPr id="4" name="Table Placeholder 3">
            <a:extLst>
              <a:ext uri="{FF2B5EF4-FFF2-40B4-BE49-F238E27FC236}">
                <a16:creationId xmlns:a16="http://schemas.microsoft.com/office/drawing/2014/main" id="{4D1FB21E-CCFB-8E64-064C-DB8195F86847}"/>
              </a:ext>
            </a:extLst>
          </p:cNvPr>
          <p:cNvGraphicFramePr>
            <a:graphicFrameLocks noGrp="1"/>
          </p:cNvGraphicFramePr>
          <p:nvPr>
            <p:ph type="tbl" sz="quarter" idx="10"/>
            <p:extLst>
              <p:ext uri="{D42A27DB-BD31-4B8C-83A1-F6EECF244321}">
                <p14:modId xmlns:p14="http://schemas.microsoft.com/office/powerpoint/2010/main" val="1802489766"/>
              </p:ext>
            </p:extLst>
          </p:nvPr>
        </p:nvGraphicFramePr>
        <p:xfrm>
          <a:off x="593724" y="1723042"/>
          <a:ext cx="10720908" cy="3291840"/>
        </p:xfrm>
        <a:graphic>
          <a:graphicData uri="http://schemas.openxmlformats.org/drawingml/2006/table">
            <a:tbl>
              <a:tblPr firstRow="1" bandRow="1">
                <a:tableStyleId>{69CF1AB2-1976-4502-BF36-3FF5EA218861}</a:tableStyleId>
              </a:tblPr>
              <a:tblGrid>
                <a:gridCol w="2781865">
                  <a:extLst>
                    <a:ext uri="{9D8B030D-6E8A-4147-A177-3AD203B41FA5}">
                      <a16:colId xmlns:a16="http://schemas.microsoft.com/office/drawing/2014/main" val="2382218087"/>
                    </a:ext>
                  </a:extLst>
                </a:gridCol>
                <a:gridCol w="3828516">
                  <a:extLst>
                    <a:ext uri="{9D8B030D-6E8A-4147-A177-3AD203B41FA5}">
                      <a16:colId xmlns:a16="http://schemas.microsoft.com/office/drawing/2014/main" val="3953468724"/>
                    </a:ext>
                  </a:extLst>
                </a:gridCol>
                <a:gridCol w="4110527">
                  <a:extLst>
                    <a:ext uri="{9D8B030D-6E8A-4147-A177-3AD203B41FA5}">
                      <a16:colId xmlns:a16="http://schemas.microsoft.com/office/drawing/2014/main" val="4277526474"/>
                    </a:ext>
                  </a:extLst>
                </a:gridCol>
              </a:tblGrid>
              <a:tr h="594689">
                <a:tc>
                  <a:txBody>
                    <a:bodyPr/>
                    <a:lstStyle/>
                    <a:p>
                      <a:pPr algn="ctr"/>
                      <a:r>
                        <a:rPr lang="en-US" dirty="0">
                          <a:solidFill>
                            <a:schemeClr val="bg1"/>
                          </a:solidFill>
                          <a:latin typeface="+mj-lt"/>
                        </a:rPr>
                        <a:t>Hoard Name </a:t>
                      </a:r>
                    </a:p>
                    <a:p>
                      <a:pPr algn="ctr"/>
                      <a:r>
                        <a:rPr lang="en-US" dirty="0">
                          <a:solidFill>
                            <a:schemeClr val="bg1"/>
                          </a:solidFill>
                          <a:latin typeface="+mj-lt"/>
                        </a:rPr>
                        <a:t>Discovery Date</a:t>
                      </a:r>
                    </a:p>
                  </a:txBody>
                  <a:tcPr anchor="ctr"/>
                </a:tc>
                <a:tc>
                  <a:txBody>
                    <a:bodyPr/>
                    <a:lstStyle/>
                    <a:p>
                      <a:pPr algn="ctr"/>
                      <a:r>
                        <a:rPr lang="en-US" dirty="0">
                          <a:solidFill>
                            <a:schemeClr val="bg1"/>
                          </a:solidFill>
                          <a:latin typeface="+mj-lt"/>
                        </a:rPr>
                        <a:t>Details</a:t>
                      </a:r>
                    </a:p>
                  </a:txBody>
                  <a:tcPr anchor="ctr"/>
                </a:tc>
                <a:tc>
                  <a:txBody>
                    <a:bodyPr/>
                    <a:lstStyle/>
                    <a:p>
                      <a:pPr algn="ctr"/>
                      <a:r>
                        <a:rPr lang="en-US" dirty="0">
                          <a:solidFill>
                            <a:schemeClr val="bg1"/>
                          </a:solidFill>
                          <a:latin typeface="+mj-lt"/>
                        </a:rPr>
                        <a:t>Coins Found</a:t>
                      </a:r>
                    </a:p>
                  </a:txBody>
                  <a:tcPr anchor="ctr"/>
                </a:tc>
                <a:extLst>
                  <a:ext uri="{0D108BD9-81ED-4DB2-BD59-A6C34878D82A}">
                    <a16:rowId xmlns:a16="http://schemas.microsoft.com/office/drawing/2014/main" val="2857107962"/>
                  </a:ext>
                </a:extLst>
              </a:tr>
              <a:tr h="594689">
                <a:tc>
                  <a:txBody>
                    <a:bodyPr/>
                    <a:lstStyle/>
                    <a:p>
                      <a:pPr algn="ctr"/>
                      <a:r>
                        <a:rPr lang="en-US" dirty="0"/>
                        <a:t>Randall Hoard</a:t>
                      </a:r>
                      <a:r>
                        <a:rPr lang="en-US" baseline="30000" dirty="0"/>
                        <a:t>17</a:t>
                      </a:r>
                      <a:endParaRPr lang="en-US" dirty="0"/>
                    </a:p>
                    <a:p>
                      <a:pPr algn="ctr"/>
                      <a:r>
                        <a:rPr lang="en-US" dirty="0"/>
                        <a:t>Discovered before 1869</a:t>
                      </a:r>
                    </a:p>
                  </a:txBody>
                  <a:tcPr anchor="ctr"/>
                </a:tc>
                <a:tc>
                  <a:txBody>
                    <a:bodyPr/>
                    <a:lstStyle/>
                    <a:p>
                      <a:pPr algn="ctr"/>
                      <a:r>
                        <a:rPr lang="en-US" dirty="0"/>
                        <a:t>Found by John Randall beneath a railway station platform in Georgia after the civil war.</a:t>
                      </a:r>
                    </a:p>
                  </a:txBody>
                  <a:tcPr anchor="ctr"/>
                </a:tc>
                <a:tc>
                  <a:txBody>
                    <a:bodyPr/>
                    <a:lstStyle/>
                    <a:p>
                      <a:pPr algn="ctr"/>
                      <a:r>
                        <a:rPr lang="en-US" dirty="0"/>
                        <a:t>Appx. 5000 large copper U.S. cents dated 1816 - 1820 and 1825</a:t>
                      </a:r>
                    </a:p>
                  </a:txBody>
                  <a:tcPr anchor="ctr"/>
                </a:tc>
                <a:extLst>
                  <a:ext uri="{0D108BD9-81ED-4DB2-BD59-A6C34878D82A}">
                    <a16:rowId xmlns:a16="http://schemas.microsoft.com/office/drawing/2014/main" val="1671386868"/>
                  </a:ext>
                </a:extLst>
              </a:tr>
              <a:tr h="594689">
                <a:tc>
                  <a:txBody>
                    <a:bodyPr/>
                    <a:lstStyle/>
                    <a:p>
                      <a:pPr algn="ctr"/>
                      <a:r>
                        <a:rPr lang="en-US" dirty="0"/>
                        <a:t>Kentucky Coin Hoard</a:t>
                      </a:r>
                      <a:r>
                        <a:rPr lang="en-US" baseline="30000" dirty="0"/>
                        <a:t>4</a:t>
                      </a:r>
                    </a:p>
                    <a:p>
                      <a:pPr algn="ctr"/>
                      <a:r>
                        <a:rPr lang="en-US" baseline="0" dirty="0"/>
                        <a:t>Discovered in 2023</a:t>
                      </a:r>
                    </a:p>
                  </a:txBody>
                  <a:tcPr anchor="ctr"/>
                </a:tc>
                <a:tc>
                  <a:txBody>
                    <a:bodyPr/>
                    <a:lstStyle/>
                    <a:p>
                      <a:pPr algn="ctr"/>
                      <a:r>
                        <a:rPr lang="en-US" dirty="0"/>
                        <a:t>Discovered in a western Kentucky cornfield by group with metal detectors.</a:t>
                      </a:r>
                    </a:p>
                  </a:txBody>
                  <a:tcPr anchor="ctr"/>
                </a:tc>
                <a:tc>
                  <a:txBody>
                    <a:bodyPr/>
                    <a:lstStyle/>
                    <a:p>
                      <a:pPr algn="ctr"/>
                      <a:r>
                        <a:rPr lang="en-US" dirty="0"/>
                        <a:t>Appx. 800 U.S. gold coins</a:t>
                      </a:r>
                    </a:p>
                    <a:p>
                      <a:pPr algn="ctr"/>
                      <a:r>
                        <a:rPr lang="en-US" dirty="0"/>
                        <a:t>From “the civil war era” (1860-1865)*</a:t>
                      </a:r>
                    </a:p>
                    <a:p>
                      <a:pPr algn="ctr"/>
                      <a:r>
                        <a:rPr lang="en-US" dirty="0"/>
                        <a:t>$1, $10, and $20 coins, including eighteen (18) 1863 (P) $20 coins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*but included a 1901 $10 coin</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a:txBody>
                  <a:tcPr anchor="ctr"/>
                </a:tc>
                <a:extLst>
                  <a:ext uri="{0D108BD9-81ED-4DB2-BD59-A6C34878D82A}">
                    <a16:rowId xmlns:a16="http://schemas.microsoft.com/office/drawing/2014/main" val="380626418"/>
                  </a:ext>
                </a:extLst>
              </a:tr>
            </a:tbl>
          </a:graphicData>
        </a:graphic>
      </p:graphicFrame>
      <p:sp>
        <p:nvSpPr>
          <p:cNvPr id="5" name="Text Placeholder 6">
            <a:extLst>
              <a:ext uri="{FF2B5EF4-FFF2-40B4-BE49-F238E27FC236}">
                <a16:creationId xmlns:a16="http://schemas.microsoft.com/office/drawing/2014/main" id="{6689A648-6BE0-6530-709F-7B99AA393C77}"/>
              </a:ext>
            </a:extLst>
          </p:cNvPr>
          <p:cNvSpPr txBox="1">
            <a:spLocks/>
          </p:cNvSpPr>
          <p:nvPr/>
        </p:nvSpPr>
        <p:spPr>
          <a:xfrm>
            <a:off x="593724" y="5014882"/>
            <a:ext cx="10720272" cy="1533877"/>
          </a:xfrm>
          <a:prstGeom prst="rect">
            <a:avLst/>
          </a:prstGeom>
        </p:spPr>
        <p:txBody>
          <a:bodyPr vert="horz" lIns="0" tIns="228600" rIns="0" bIns="0" rtlCol="0">
            <a:normAutofit fontScale="92500" lnSpcReduction="10000"/>
          </a:bodyPr>
          <a:lstStyle>
            <a:lvl1pPr marL="283464" indent="-283464" algn="l" defTabSz="914400" rtl="0" eaLnBrk="1" latinLnBrk="0" hangingPunct="1">
              <a:lnSpc>
                <a:spcPct val="80000"/>
              </a:lnSpc>
              <a:spcBef>
                <a:spcPts val="2200"/>
              </a:spcBef>
              <a:buFont typeface="Arial" panose="020B0604020202020204" pitchFamily="34" charset="0"/>
              <a:buChar char="•"/>
              <a:defRPr lang="en-US" sz="2400" b="1" i="0" kern="1200" dirty="0">
                <a:solidFill>
                  <a:schemeClr val="tx2">
                    <a:lumMod val="75000"/>
                  </a:schemeClr>
                </a:solidFill>
                <a:latin typeface="+mn-lt"/>
                <a:ea typeface="+mn-ea"/>
                <a:cs typeface="+mn-cs"/>
              </a:defRPr>
            </a:lvl1pPr>
            <a:lvl2pPr marL="685800" indent="-283464" algn="l" defTabSz="914400" rtl="0" eaLnBrk="1" latinLnBrk="0" hangingPunct="1">
              <a:lnSpc>
                <a:spcPct val="90000"/>
              </a:lnSpc>
              <a:spcBef>
                <a:spcPts val="600"/>
              </a:spcBef>
              <a:buFont typeface="Arial" panose="020B0604020202020204" pitchFamily="34" charset="0"/>
              <a:buChar char="•"/>
              <a:defRPr sz="2000" b="0" i="0" kern="1200">
                <a:solidFill>
                  <a:schemeClr val="bg1"/>
                </a:solidFill>
                <a:latin typeface="+mn-lt"/>
                <a:ea typeface="+mn-ea"/>
                <a:cs typeface="+mn-cs"/>
              </a:defRPr>
            </a:lvl2pPr>
            <a:lvl3pPr marL="1143000" indent="-283464" algn="l" defTabSz="914400" rtl="0" eaLnBrk="1" latinLnBrk="0" hangingPunct="1">
              <a:lnSpc>
                <a:spcPct val="90000"/>
              </a:lnSpc>
              <a:spcBef>
                <a:spcPts val="1800"/>
              </a:spcBef>
              <a:buFont typeface="Arial" panose="020B0604020202020204" pitchFamily="34" charset="0"/>
              <a:buChar char="•"/>
              <a:defRPr sz="2000" b="0" i="0" kern="1200">
                <a:solidFill>
                  <a:schemeClr val="bg1"/>
                </a:solidFill>
                <a:latin typeface="+mn-lt"/>
                <a:ea typeface="+mn-ea"/>
                <a:cs typeface="+mn-cs"/>
              </a:defRPr>
            </a:lvl3pPr>
            <a:lvl4pPr marL="1600200" indent="-283464" algn="l" defTabSz="914400" rtl="0" eaLnBrk="1" latinLnBrk="0" hangingPunct="1">
              <a:lnSpc>
                <a:spcPct val="90000"/>
              </a:lnSpc>
              <a:spcBef>
                <a:spcPts val="1800"/>
              </a:spcBef>
              <a:buFont typeface="Arial" panose="020B0604020202020204" pitchFamily="34" charset="0"/>
              <a:buChar char="•"/>
              <a:defRPr sz="2000" b="0" i="0" kern="1200">
                <a:solidFill>
                  <a:schemeClr val="bg1"/>
                </a:solidFill>
                <a:latin typeface="+mn-lt"/>
                <a:ea typeface="+mn-ea"/>
                <a:cs typeface="+mn-cs"/>
              </a:defRPr>
            </a:lvl4pPr>
            <a:lvl5pPr marL="2057400" indent="-283464" algn="l" defTabSz="914400" rtl="0" eaLnBrk="1" latinLnBrk="0" hangingPunct="1">
              <a:lnSpc>
                <a:spcPct val="90000"/>
              </a:lnSpc>
              <a:spcBef>
                <a:spcPts val="1800"/>
              </a:spcBef>
              <a:buFont typeface="Arial" panose="020B0604020202020204" pitchFamily="34" charset="0"/>
              <a:buChar char="•"/>
              <a:defRPr sz="20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Seems like a common practice in the Southeast.</a:t>
            </a:r>
          </a:p>
          <a:p>
            <a:r>
              <a:rPr lang="en-US" dirty="0"/>
              <a:t>Especially, before and during the civil war and times of uncertainty.</a:t>
            </a:r>
          </a:p>
          <a:p>
            <a:r>
              <a:rPr lang="en-US" dirty="0"/>
              <a:t>But is this consistent across the United States?</a:t>
            </a:r>
          </a:p>
          <a:p>
            <a:endParaRPr lang="en-US" dirty="0"/>
          </a:p>
        </p:txBody>
      </p:sp>
      <p:sp>
        <p:nvSpPr>
          <p:cNvPr id="2" name="Slide Number Placeholder 1">
            <a:extLst>
              <a:ext uri="{FF2B5EF4-FFF2-40B4-BE49-F238E27FC236}">
                <a16:creationId xmlns:a16="http://schemas.microsoft.com/office/drawing/2014/main" id="{2915AB6D-2B82-5E30-45F5-D25A05D5CAB2}"/>
              </a:ext>
            </a:extLst>
          </p:cNvPr>
          <p:cNvSpPr>
            <a:spLocks noGrp="1"/>
          </p:cNvSpPr>
          <p:nvPr>
            <p:ph type="sldNum" sz="quarter" idx="12"/>
          </p:nvPr>
        </p:nvSpPr>
        <p:spPr/>
        <p:txBody>
          <a:bodyPr/>
          <a:lstStyle/>
          <a:p>
            <a:fld id="{294A09A9-5501-47C1-A89A-A340965A2BE2}" type="slidenum">
              <a:rPr lang="en-US" smtClean="0"/>
              <a:pPr/>
              <a:t>4</a:t>
            </a:fld>
            <a:endParaRPr lang="en-US" dirty="0">
              <a:latin typeface="+mn-lt"/>
            </a:endParaRPr>
          </a:p>
        </p:txBody>
      </p:sp>
    </p:spTree>
    <p:extLst>
      <p:ext uri="{BB962C8B-B14F-4D97-AF65-F5344CB8AC3E}">
        <p14:creationId xmlns:p14="http://schemas.microsoft.com/office/powerpoint/2010/main" val="14189612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45D3755-C3E2-975E-DE68-CDECC4B526EC}"/>
              </a:ext>
            </a:extLst>
          </p:cNvPr>
          <p:cNvSpPr>
            <a:spLocks noGrp="1"/>
          </p:cNvSpPr>
          <p:nvPr>
            <p:ph type="title"/>
          </p:nvPr>
        </p:nvSpPr>
        <p:spPr>
          <a:xfrm>
            <a:off x="594360" y="102875"/>
            <a:ext cx="10873740" cy="1067899"/>
          </a:xfrm>
        </p:spPr>
        <p:txBody>
          <a:bodyPr/>
          <a:lstStyle/>
          <a:p>
            <a:r>
              <a:rPr lang="en-US" dirty="0"/>
              <a:t>Saddle Ridge and other U.S. Hoards</a:t>
            </a:r>
          </a:p>
        </p:txBody>
      </p:sp>
      <p:grpSp>
        <p:nvGrpSpPr>
          <p:cNvPr id="19" name="Group 18">
            <a:extLst>
              <a:ext uri="{FF2B5EF4-FFF2-40B4-BE49-F238E27FC236}">
                <a16:creationId xmlns:a16="http://schemas.microsoft.com/office/drawing/2014/main" id="{C78CEA4F-D72A-C069-6A51-328B103CA0CA}"/>
              </a:ext>
              <a:ext uri="{C183D7F6-B498-43B3-948B-1728B52AA6E4}">
                <adec:decorative xmlns:adec="http://schemas.microsoft.com/office/drawing/2017/decorative" val="1"/>
              </a:ext>
            </a:extLst>
          </p:cNvPr>
          <p:cNvGrpSpPr>
            <a:grpSpLocks/>
          </p:cNvGrpSpPr>
          <p:nvPr/>
        </p:nvGrpSpPr>
        <p:grpSpPr bwMode="auto">
          <a:xfrm rot="16200000" flipV="1">
            <a:off x="0" y="3900132"/>
            <a:ext cx="2959226" cy="2959226"/>
            <a:chOff x="0" y="12289"/>
            <a:chExt cx="3550" cy="3551"/>
          </a:xfrm>
        </p:grpSpPr>
        <p:sp>
          <p:nvSpPr>
            <p:cNvPr id="20" name="Freeform 19">
              <a:extLst>
                <a:ext uri="{FF2B5EF4-FFF2-40B4-BE49-F238E27FC236}">
                  <a16:creationId xmlns:a16="http://schemas.microsoft.com/office/drawing/2014/main" id="{7E473402-19FD-A5B0-5CB6-E5F3926D3828}"/>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1" name="Freeform 20">
              <a:extLst>
                <a:ext uri="{FF2B5EF4-FFF2-40B4-BE49-F238E27FC236}">
                  <a16:creationId xmlns:a16="http://schemas.microsoft.com/office/drawing/2014/main" id="{879D1CAD-2EA2-9376-7B64-0C3AC590F651}"/>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2" name="Freeform 21">
              <a:extLst>
                <a:ext uri="{FF2B5EF4-FFF2-40B4-BE49-F238E27FC236}">
                  <a16:creationId xmlns:a16="http://schemas.microsoft.com/office/drawing/2014/main" id="{B16F8906-918C-BE0B-A4AB-6A1D48150AC7}"/>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graphicFrame>
        <p:nvGraphicFramePr>
          <p:cNvPr id="2" name="Table Placeholder 3">
            <a:extLst>
              <a:ext uri="{FF2B5EF4-FFF2-40B4-BE49-F238E27FC236}">
                <a16:creationId xmlns:a16="http://schemas.microsoft.com/office/drawing/2014/main" id="{2EAFC0BD-4E78-F210-20E8-5968DECB2036}"/>
              </a:ext>
            </a:extLst>
          </p:cNvPr>
          <p:cNvGraphicFramePr>
            <a:graphicFrameLocks/>
          </p:cNvGraphicFramePr>
          <p:nvPr>
            <p:extLst>
              <p:ext uri="{D42A27DB-BD31-4B8C-83A1-F6EECF244321}">
                <p14:modId xmlns:p14="http://schemas.microsoft.com/office/powerpoint/2010/main" val="4067731336"/>
              </p:ext>
            </p:extLst>
          </p:nvPr>
        </p:nvGraphicFramePr>
        <p:xfrm>
          <a:off x="593724" y="1475213"/>
          <a:ext cx="10678179" cy="1828800"/>
        </p:xfrm>
        <a:graphic>
          <a:graphicData uri="http://schemas.openxmlformats.org/drawingml/2006/table">
            <a:tbl>
              <a:tblPr firstRow="1" bandRow="1">
                <a:tableStyleId>{69CF1AB2-1976-4502-BF36-3FF5EA218861}</a:tableStyleId>
              </a:tblPr>
              <a:tblGrid>
                <a:gridCol w="2788668">
                  <a:extLst>
                    <a:ext uri="{9D8B030D-6E8A-4147-A177-3AD203B41FA5}">
                      <a16:colId xmlns:a16="http://schemas.microsoft.com/office/drawing/2014/main" val="2382218087"/>
                    </a:ext>
                  </a:extLst>
                </a:gridCol>
                <a:gridCol w="3821713">
                  <a:extLst>
                    <a:ext uri="{9D8B030D-6E8A-4147-A177-3AD203B41FA5}">
                      <a16:colId xmlns:a16="http://schemas.microsoft.com/office/drawing/2014/main" val="3953468724"/>
                    </a:ext>
                  </a:extLst>
                </a:gridCol>
                <a:gridCol w="4067798">
                  <a:extLst>
                    <a:ext uri="{9D8B030D-6E8A-4147-A177-3AD203B41FA5}">
                      <a16:colId xmlns:a16="http://schemas.microsoft.com/office/drawing/2014/main" val="4277526474"/>
                    </a:ext>
                  </a:extLst>
                </a:gridCol>
              </a:tblGrid>
              <a:tr h="594689">
                <a:tc>
                  <a:txBody>
                    <a:bodyPr/>
                    <a:lstStyle/>
                    <a:p>
                      <a:pPr algn="ctr"/>
                      <a:r>
                        <a:rPr lang="en-US" dirty="0">
                          <a:solidFill>
                            <a:schemeClr val="bg1"/>
                          </a:solidFill>
                          <a:latin typeface="+mj-lt"/>
                        </a:rPr>
                        <a:t>Hoard Name </a:t>
                      </a:r>
                    </a:p>
                    <a:p>
                      <a:pPr algn="ctr"/>
                      <a:r>
                        <a:rPr lang="en-US" dirty="0">
                          <a:solidFill>
                            <a:schemeClr val="bg1"/>
                          </a:solidFill>
                          <a:latin typeface="+mj-lt"/>
                        </a:rPr>
                        <a:t>Discovery Date</a:t>
                      </a:r>
                    </a:p>
                  </a:txBody>
                  <a:tcPr anchor="ctr"/>
                </a:tc>
                <a:tc>
                  <a:txBody>
                    <a:bodyPr/>
                    <a:lstStyle/>
                    <a:p>
                      <a:pPr algn="ctr"/>
                      <a:r>
                        <a:rPr lang="en-US" dirty="0">
                          <a:solidFill>
                            <a:schemeClr val="bg1"/>
                          </a:solidFill>
                          <a:latin typeface="+mj-lt"/>
                        </a:rPr>
                        <a:t>Details</a:t>
                      </a:r>
                    </a:p>
                  </a:txBody>
                  <a:tcPr anchor="ctr"/>
                </a:tc>
                <a:tc>
                  <a:txBody>
                    <a:bodyPr/>
                    <a:lstStyle/>
                    <a:p>
                      <a:pPr algn="ctr"/>
                      <a:r>
                        <a:rPr lang="en-US" dirty="0">
                          <a:solidFill>
                            <a:schemeClr val="bg1"/>
                          </a:solidFill>
                          <a:latin typeface="+mj-lt"/>
                        </a:rPr>
                        <a:t>Coins Found</a:t>
                      </a:r>
                    </a:p>
                  </a:txBody>
                  <a:tcPr anchor="ctr"/>
                </a:tc>
                <a:extLst>
                  <a:ext uri="{0D108BD9-81ED-4DB2-BD59-A6C34878D82A}">
                    <a16:rowId xmlns:a16="http://schemas.microsoft.com/office/drawing/2014/main" val="2857107962"/>
                  </a:ext>
                </a:extLst>
              </a:tr>
              <a:tr h="594689">
                <a:tc>
                  <a:txBody>
                    <a:bodyPr/>
                    <a:lstStyle/>
                    <a:p>
                      <a:pPr algn="ctr"/>
                      <a:r>
                        <a:rPr lang="en-US" dirty="0"/>
                        <a:t>Saddle Ridge Hoard</a:t>
                      </a:r>
                      <a:r>
                        <a:rPr lang="en-US" baseline="30000" dirty="0"/>
                        <a:t>4</a:t>
                      </a:r>
                      <a:endParaRPr lang="en-US" dirty="0"/>
                    </a:p>
                    <a:p>
                      <a:pPr algn="ctr"/>
                      <a:r>
                        <a:rPr lang="en-US" dirty="0"/>
                        <a:t>Discovered in 2013</a:t>
                      </a:r>
                    </a:p>
                  </a:txBody>
                  <a:tcPr anchor="ctr"/>
                </a:tc>
                <a:tc>
                  <a:txBody>
                    <a:bodyPr/>
                    <a:lstStyle/>
                    <a:p>
                      <a:pPr algn="ctr"/>
                      <a:r>
                        <a:rPr lang="en-US" dirty="0"/>
                        <a:t>Found by a couple walking their dog in Saddle Ridge, California.</a:t>
                      </a:r>
                    </a:p>
                  </a:txBody>
                  <a:tcPr anchor="ctr"/>
                </a:tc>
                <a:tc>
                  <a:txBody>
                    <a:bodyPr/>
                    <a:lstStyle/>
                    <a:p>
                      <a:pPr algn="ctr"/>
                      <a:r>
                        <a:rPr lang="en-US" dirty="0"/>
                        <a:t>1,411 U.S. gold coins,</a:t>
                      </a:r>
                    </a:p>
                    <a:p>
                      <a:pPr algn="ctr"/>
                      <a:r>
                        <a:rPr lang="en-US" dirty="0"/>
                        <a:t>1847 - 1894, most were “S” mint and included some 1840-D $5 (Half Eagles) Liberty Heads</a:t>
                      </a:r>
                    </a:p>
                  </a:txBody>
                  <a:tcPr anchor="ctr"/>
                </a:tc>
                <a:extLst>
                  <a:ext uri="{0D108BD9-81ED-4DB2-BD59-A6C34878D82A}">
                    <a16:rowId xmlns:a16="http://schemas.microsoft.com/office/drawing/2014/main" val="1671386868"/>
                  </a:ext>
                </a:extLst>
              </a:tr>
            </a:tbl>
          </a:graphicData>
        </a:graphic>
      </p:graphicFrame>
      <p:sp>
        <p:nvSpPr>
          <p:cNvPr id="6" name="Slide Number Placeholder 5">
            <a:extLst>
              <a:ext uri="{FF2B5EF4-FFF2-40B4-BE49-F238E27FC236}">
                <a16:creationId xmlns:a16="http://schemas.microsoft.com/office/drawing/2014/main" id="{B5482945-D61E-64E3-2175-CFBBC77E6BC5}"/>
              </a:ext>
            </a:extLst>
          </p:cNvPr>
          <p:cNvSpPr>
            <a:spLocks noGrp="1"/>
          </p:cNvSpPr>
          <p:nvPr>
            <p:ph type="sldNum" sz="quarter" idx="22"/>
          </p:nvPr>
        </p:nvSpPr>
        <p:spPr/>
        <p:txBody>
          <a:bodyPr/>
          <a:lstStyle/>
          <a:p>
            <a:fld id="{294A09A9-5501-47C1-A89A-A340965A2BE2}" type="slidenum">
              <a:rPr lang="en-US" smtClean="0"/>
              <a:pPr/>
              <a:t>5</a:t>
            </a:fld>
            <a:endParaRPr lang="en-US" dirty="0">
              <a:latin typeface="+mn-lt"/>
            </a:endParaRPr>
          </a:p>
        </p:txBody>
      </p:sp>
    </p:spTree>
    <p:extLst>
      <p:ext uri="{BB962C8B-B14F-4D97-AF65-F5344CB8AC3E}">
        <p14:creationId xmlns:p14="http://schemas.microsoft.com/office/powerpoint/2010/main" val="42241087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45D3755-C3E2-975E-DE68-CDECC4B526EC}"/>
              </a:ext>
            </a:extLst>
          </p:cNvPr>
          <p:cNvSpPr>
            <a:spLocks noGrp="1"/>
          </p:cNvSpPr>
          <p:nvPr>
            <p:ph type="title"/>
          </p:nvPr>
        </p:nvSpPr>
        <p:spPr>
          <a:xfrm>
            <a:off x="594360" y="102875"/>
            <a:ext cx="10873740" cy="1067899"/>
          </a:xfrm>
        </p:spPr>
        <p:txBody>
          <a:bodyPr/>
          <a:lstStyle/>
          <a:p>
            <a:r>
              <a:rPr lang="en-US" dirty="0"/>
              <a:t>Saddle Ridge and other U.S. Hoards</a:t>
            </a:r>
          </a:p>
        </p:txBody>
      </p:sp>
      <p:grpSp>
        <p:nvGrpSpPr>
          <p:cNvPr id="19" name="Group 18">
            <a:extLst>
              <a:ext uri="{FF2B5EF4-FFF2-40B4-BE49-F238E27FC236}">
                <a16:creationId xmlns:a16="http://schemas.microsoft.com/office/drawing/2014/main" id="{C78CEA4F-D72A-C069-6A51-328B103CA0CA}"/>
              </a:ext>
              <a:ext uri="{C183D7F6-B498-43B3-948B-1728B52AA6E4}">
                <adec:decorative xmlns:adec="http://schemas.microsoft.com/office/drawing/2017/decorative" val="1"/>
              </a:ext>
            </a:extLst>
          </p:cNvPr>
          <p:cNvGrpSpPr>
            <a:grpSpLocks/>
          </p:cNvGrpSpPr>
          <p:nvPr/>
        </p:nvGrpSpPr>
        <p:grpSpPr bwMode="auto">
          <a:xfrm rot="16200000" flipV="1">
            <a:off x="0" y="3900132"/>
            <a:ext cx="2959226" cy="2959226"/>
            <a:chOff x="0" y="12289"/>
            <a:chExt cx="3550" cy="3551"/>
          </a:xfrm>
        </p:grpSpPr>
        <p:sp>
          <p:nvSpPr>
            <p:cNvPr id="20" name="Freeform 19">
              <a:extLst>
                <a:ext uri="{FF2B5EF4-FFF2-40B4-BE49-F238E27FC236}">
                  <a16:creationId xmlns:a16="http://schemas.microsoft.com/office/drawing/2014/main" id="{7E473402-19FD-A5B0-5CB6-E5F3926D3828}"/>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1" name="Freeform 20">
              <a:extLst>
                <a:ext uri="{FF2B5EF4-FFF2-40B4-BE49-F238E27FC236}">
                  <a16:creationId xmlns:a16="http://schemas.microsoft.com/office/drawing/2014/main" id="{879D1CAD-2EA2-9376-7B64-0C3AC590F651}"/>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2" name="Freeform 21">
              <a:extLst>
                <a:ext uri="{FF2B5EF4-FFF2-40B4-BE49-F238E27FC236}">
                  <a16:creationId xmlns:a16="http://schemas.microsoft.com/office/drawing/2014/main" id="{B16F8906-918C-BE0B-A4AB-6A1D48150AC7}"/>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graphicFrame>
        <p:nvGraphicFramePr>
          <p:cNvPr id="2" name="Table Placeholder 3">
            <a:extLst>
              <a:ext uri="{FF2B5EF4-FFF2-40B4-BE49-F238E27FC236}">
                <a16:creationId xmlns:a16="http://schemas.microsoft.com/office/drawing/2014/main" id="{2EAFC0BD-4E78-F210-20E8-5968DECB2036}"/>
              </a:ext>
            </a:extLst>
          </p:cNvPr>
          <p:cNvGraphicFramePr>
            <a:graphicFrameLocks/>
          </p:cNvGraphicFramePr>
          <p:nvPr>
            <p:extLst>
              <p:ext uri="{D42A27DB-BD31-4B8C-83A1-F6EECF244321}">
                <p14:modId xmlns:p14="http://schemas.microsoft.com/office/powerpoint/2010/main" val="3340646966"/>
              </p:ext>
            </p:extLst>
          </p:nvPr>
        </p:nvGraphicFramePr>
        <p:xfrm>
          <a:off x="593724" y="1475213"/>
          <a:ext cx="10678179" cy="3017520"/>
        </p:xfrm>
        <a:graphic>
          <a:graphicData uri="http://schemas.openxmlformats.org/drawingml/2006/table">
            <a:tbl>
              <a:tblPr firstRow="1" bandRow="1">
                <a:tableStyleId>{69CF1AB2-1976-4502-BF36-3FF5EA218861}</a:tableStyleId>
              </a:tblPr>
              <a:tblGrid>
                <a:gridCol w="2788668">
                  <a:extLst>
                    <a:ext uri="{9D8B030D-6E8A-4147-A177-3AD203B41FA5}">
                      <a16:colId xmlns:a16="http://schemas.microsoft.com/office/drawing/2014/main" val="2382218087"/>
                    </a:ext>
                  </a:extLst>
                </a:gridCol>
                <a:gridCol w="3821713">
                  <a:extLst>
                    <a:ext uri="{9D8B030D-6E8A-4147-A177-3AD203B41FA5}">
                      <a16:colId xmlns:a16="http://schemas.microsoft.com/office/drawing/2014/main" val="3953468724"/>
                    </a:ext>
                  </a:extLst>
                </a:gridCol>
                <a:gridCol w="4067798">
                  <a:extLst>
                    <a:ext uri="{9D8B030D-6E8A-4147-A177-3AD203B41FA5}">
                      <a16:colId xmlns:a16="http://schemas.microsoft.com/office/drawing/2014/main" val="4277526474"/>
                    </a:ext>
                  </a:extLst>
                </a:gridCol>
              </a:tblGrid>
              <a:tr h="594689">
                <a:tc>
                  <a:txBody>
                    <a:bodyPr/>
                    <a:lstStyle/>
                    <a:p>
                      <a:pPr algn="ctr"/>
                      <a:r>
                        <a:rPr lang="en-US" dirty="0">
                          <a:solidFill>
                            <a:schemeClr val="bg1"/>
                          </a:solidFill>
                          <a:latin typeface="+mj-lt"/>
                        </a:rPr>
                        <a:t>Hoard Name </a:t>
                      </a:r>
                    </a:p>
                    <a:p>
                      <a:pPr algn="ctr"/>
                      <a:r>
                        <a:rPr lang="en-US" dirty="0">
                          <a:solidFill>
                            <a:schemeClr val="bg1"/>
                          </a:solidFill>
                          <a:latin typeface="+mj-lt"/>
                        </a:rPr>
                        <a:t>Discovery Date</a:t>
                      </a:r>
                    </a:p>
                  </a:txBody>
                  <a:tcPr anchor="ctr"/>
                </a:tc>
                <a:tc>
                  <a:txBody>
                    <a:bodyPr/>
                    <a:lstStyle/>
                    <a:p>
                      <a:pPr algn="ctr"/>
                      <a:r>
                        <a:rPr lang="en-US" dirty="0">
                          <a:solidFill>
                            <a:schemeClr val="bg1"/>
                          </a:solidFill>
                          <a:latin typeface="+mj-lt"/>
                        </a:rPr>
                        <a:t>Details</a:t>
                      </a:r>
                    </a:p>
                  </a:txBody>
                  <a:tcPr anchor="ctr"/>
                </a:tc>
                <a:tc>
                  <a:txBody>
                    <a:bodyPr/>
                    <a:lstStyle/>
                    <a:p>
                      <a:pPr algn="ctr"/>
                      <a:r>
                        <a:rPr lang="en-US" dirty="0">
                          <a:solidFill>
                            <a:schemeClr val="bg1"/>
                          </a:solidFill>
                          <a:latin typeface="+mj-lt"/>
                        </a:rPr>
                        <a:t>Coins Found</a:t>
                      </a:r>
                    </a:p>
                  </a:txBody>
                  <a:tcPr anchor="ctr"/>
                </a:tc>
                <a:extLst>
                  <a:ext uri="{0D108BD9-81ED-4DB2-BD59-A6C34878D82A}">
                    <a16:rowId xmlns:a16="http://schemas.microsoft.com/office/drawing/2014/main" val="2857107962"/>
                  </a:ext>
                </a:extLst>
              </a:tr>
              <a:tr h="594689">
                <a:tc>
                  <a:txBody>
                    <a:bodyPr/>
                    <a:lstStyle/>
                    <a:p>
                      <a:pPr algn="ctr"/>
                      <a:r>
                        <a:rPr lang="en-US" dirty="0"/>
                        <a:t>Saddle Ridge Hoard</a:t>
                      </a:r>
                      <a:r>
                        <a:rPr lang="en-US" baseline="30000" dirty="0"/>
                        <a:t>4</a:t>
                      </a:r>
                      <a:endParaRPr lang="en-US" dirty="0"/>
                    </a:p>
                    <a:p>
                      <a:pPr algn="ctr"/>
                      <a:r>
                        <a:rPr lang="en-US" dirty="0"/>
                        <a:t>Discovered in 2013</a:t>
                      </a:r>
                    </a:p>
                  </a:txBody>
                  <a:tcPr anchor="ctr"/>
                </a:tc>
                <a:tc>
                  <a:txBody>
                    <a:bodyPr/>
                    <a:lstStyle/>
                    <a:p>
                      <a:pPr algn="ctr"/>
                      <a:r>
                        <a:rPr lang="en-US" dirty="0"/>
                        <a:t>Found by a couple walking their dog in Saddle Ridge, California.</a:t>
                      </a:r>
                    </a:p>
                  </a:txBody>
                  <a:tcPr anchor="ctr"/>
                </a:tc>
                <a:tc>
                  <a:txBody>
                    <a:bodyPr/>
                    <a:lstStyle/>
                    <a:p>
                      <a:pPr algn="ctr"/>
                      <a:r>
                        <a:rPr lang="en-US" dirty="0"/>
                        <a:t>1,411 U.S. gold coins,</a:t>
                      </a:r>
                    </a:p>
                    <a:p>
                      <a:pPr algn="ctr"/>
                      <a:r>
                        <a:rPr lang="en-US" dirty="0"/>
                        <a:t>1847 - 1894, most were “S” mint and included some 1840-D $5 (Half Eagles) Liberty Heads</a:t>
                      </a:r>
                    </a:p>
                  </a:txBody>
                  <a:tcPr anchor="ctr"/>
                </a:tc>
                <a:extLst>
                  <a:ext uri="{0D108BD9-81ED-4DB2-BD59-A6C34878D82A}">
                    <a16:rowId xmlns:a16="http://schemas.microsoft.com/office/drawing/2014/main" val="1671386868"/>
                  </a:ext>
                </a:extLst>
              </a:tr>
              <a:tr h="594689">
                <a:tc>
                  <a:txBody>
                    <a:bodyPr/>
                    <a:lstStyle/>
                    <a:p>
                      <a:pPr algn="ctr"/>
                      <a:r>
                        <a:rPr lang="en-US" dirty="0"/>
                        <a:t>Baltimore Gold Hoard</a:t>
                      </a:r>
                      <a:r>
                        <a:rPr lang="en-US" baseline="30000" dirty="0"/>
                        <a:t>4</a:t>
                      </a:r>
                    </a:p>
                    <a:p>
                      <a:pPr algn="ctr"/>
                      <a:r>
                        <a:rPr lang="en-US" baseline="0" dirty="0"/>
                        <a:t>Found on Aug. 31, 1934, and in 1935.</a:t>
                      </a:r>
                    </a:p>
                  </a:txBody>
                  <a:tcPr anchor="ctr"/>
                </a:tc>
                <a:tc>
                  <a:txBody>
                    <a:bodyPr/>
                    <a:lstStyle/>
                    <a:p>
                      <a:pPr algn="ctr"/>
                      <a:r>
                        <a:rPr lang="en-US" dirty="0"/>
                        <a:t>Discovered by two boys (Theodore Jones, 16 &amp; Henry </a:t>
                      </a:r>
                      <a:r>
                        <a:rPr lang="en-US" dirty="0" err="1"/>
                        <a:t>Grob</a:t>
                      </a:r>
                      <a:r>
                        <a:rPr lang="en-US" dirty="0"/>
                        <a:t>, 15) while digging in a cellar. Awarded $7,000 each in 1937 legal dispute.</a:t>
                      </a:r>
                    </a:p>
                  </a:txBody>
                  <a:tcPr anchor="ctr"/>
                </a:tc>
                <a:tc>
                  <a:txBody>
                    <a:bodyPr/>
                    <a:lstStyle/>
                    <a:p>
                      <a:pPr algn="ctr"/>
                      <a:r>
                        <a:rPr lang="en-US" dirty="0"/>
                        <a:t>Over 3,500 U.S. gold coins</a:t>
                      </a:r>
                    </a:p>
                    <a:p>
                      <a:pPr algn="ctr"/>
                      <a:r>
                        <a:rPr lang="en-US" dirty="0"/>
                        <a:t>From dated from 1830’s – 1850s</a:t>
                      </a:r>
                    </a:p>
                    <a:p>
                      <a:pPr algn="ctr"/>
                      <a:r>
                        <a:rPr lang="en-US" dirty="0"/>
                        <a:t>$1, $5, $10, and $20 denominations.</a:t>
                      </a:r>
                    </a:p>
                  </a:txBody>
                  <a:tcPr anchor="ctr"/>
                </a:tc>
                <a:extLst>
                  <a:ext uri="{0D108BD9-81ED-4DB2-BD59-A6C34878D82A}">
                    <a16:rowId xmlns:a16="http://schemas.microsoft.com/office/drawing/2014/main" val="380626418"/>
                  </a:ext>
                </a:extLst>
              </a:tr>
            </a:tbl>
          </a:graphicData>
        </a:graphic>
      </p:graphicFrame>
      <p:sp>
        <p:nvSpPr>
          <p:cNvPr id="6" name="Slide Number Placeholder 5">
            <a:extLst>
              <a:ext uri="{FF2B5EF4-FFF2-40B4-BE49-F238E27FC236}">
                <a16:creationId xmlns:a16="http://schemas.microsoft.com/office/drawing/2014/main" id="{C1B77504-5201-D686-AB8D-886B3DC691A9}"/>
              </a:ext>
            </a:extLst>
          </p:cNvPr>
          <p:cNvSpPr>
            <a:spLocks noGrp="1"/>
          </p:cNvSpPr>
          <p:nvPr>
            <p:ph type="sldNum" sz="quarter" idx="22"/>
          </p:nvPr>
        </p:nvSpPr>
        <p:spPr/>
        <p:txBody>
          <a:bodyPr/>
          <a:lstStyle/>
          <a:p>
            <a:fld id="{294A09A9-5501-47C1-A89A-A340965A2BE2}" type="slidenum">
              <a:rPr lang="en-US" smtClean="0"/>
              <a:pPr/>
              <a:t>6</a:t>
            </a:fld>
            <a:endParaRPr lang="en-US" dirty="0">
              <a:latin typeface="+mn-lt"/>
            </a:endParaRPr>
          </a:p>
        </p:txBody>
      </p:sp>
    </p:spTree>
    <p:extLst>
      <p:ext uri="{BB962C8B-B14F-4D97-AF65-F5344CB8AC3E}">
        <p14:creationId xmlns:p14="http://schemas.microsoft.com/office/powerpoint/2010/main" val="2693778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45D3755-C3E2-975E-DE68-CDECC4B526EC}"/>
              </a:ext>
            </a:extLst>
          </p:cNvPr>
          <p:cNvSpPr>
            <a:spLocks noGrp="1"/>
          </p:cNvSpPr>
          <p:nvPr>
            <p:ph type="title"/>
          </p:nvPr>
        </p:nvSpPr>
        <p:spPr>
          <a:xfrm>
            <a:off x="594360" y="102875"/>
            <a:ext cx="10873740" cy="1067899"/>
          </a:xfrm>
        </p:spPr>
        <p:txBody>
          <a:bodyPr/>
          <a:lstStyle/>
          <a:p>
            <a:r>
              <a:rPr lang="en-US" dirty="0"/>
              <a:t>Saddle Ridge and other U.S. Hoards</a:t>
            </a:r>
          </a:p>
        </p:txBody>
      </p:sp>
      <p:sp>
        <p:nvSpPr>
          <p:cNvPr id="7" name="Text Placeholder 6">
            <a:extLst>
              <a:ext uri="{FF2B5EF4-FFF2-40B4-BE49-F238E27FC236}">
                <a16:creationId xmlns:a16="http://schemas.microsoft.com/office/drawing/2014/main" id="{F70BD87D-F7DA-961B-4024-A354DC87D168}"/>
              </a:ext>
            </a:extLst>
          </p:cNvPr>
          <p:cNvSpPr>
            <a:spLocks noGrp="1"/>
          </p:cNvSpPr>
          <p:nvPr>
            <p:ph sz="quarter" idx="13"/>
          </p:nvPr>
        </p:nvSpPr>
        <p:spPr>
          <a:xfrm>
            <a:off x="594360" y="4666004"/>
            <a:ext cx="10873740" cy="1315696"/>
          </a:xfrm>
        </p:spPr>
        <p:txBody>
          <a:bodyPr>
            <a:normAutofit/>
          </a:bodyPr>
          <a:lstStyle/>
          <a:p>
            <a:r>
              <a:rPr lang="en-US" dirty="0"/>
              <a:t>Make eye contact with your audience to create a sense of intimacy and involvement</a:t>
            </a:r>
          </a:p>
          <a:p>
            <a:endParaRPr lang="en-US" dirty="0"/>
          </a:p>
          <a:p>
            <a:endParaRPr lang="en-US" dirty="0"/>
          </a:p>
        </p:txBody>
      </p:sp>
      <p:grpSp>
        <p:nvGrpSpPr>
          <p:cNvPr id="19" name="Group 18">
            <a:extLst>
              <a:ext uri="{FF2B5EF4-FFF2-40B4-BE49-F238E27FC236}">
                <a16:creationId xmlns:a16="http://schemas.microsoft.com/office/drawing/2014/main" id="{C78CEA4F-D72A-C069-6A51-328B103CA0CA}"/>
              </a:ext>
              <a:ext uri="{C183D7F6-B498-43B3-948B-1728B52AA6E4}">
                <adec:decorative xmlns:adec="http://schemas.microsoft.com/office/drawing/2017/decorative" val="1"/>
              </a:ext>
            </a:extLst>
          </p:cNvPr>
          <p:cNvGrpSpPr>
            <a:grpSpLocks/>
          </p:cNvGrpSpPr>
          <p:nvPr/>
        </p:nvGrpSpPr>
        <p:grpSpPr bwMode="auto">
          <a:xfrm rot="16200000" flipV="1">
            <a:off x="0" y="3900132"/>
            <a:ext cx="2959226" cy="2959226"/>
            <a:chOff x="0" y="12289"/>
            <a:chExt cx="3550" cy="3551"/>
          </a:xfrm>
        </p:grpSpPr>
        <p:sp>
          <p:nvSpPr>
            <p:cNvPr id="20" name="Freeform 19">
              <a:extLst>
                <a:ext uri="{FF2B5EF4-FFF2-40B4-BE49-F238E27FC236}">
                  <a16:creationId xmlns:a16="http://schemas.microsoft.com/office/drawing/2014/main" id="{7E473402-19FD-A5B0-5CB6-E5F3926D3828}"/>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1" name="Freeform 20">
              <a:extLst>
                <a:ext uri="{FF2B5EF4-FFF2-40B4-BE49-F238E27FC236}">
                  <a16:creationId xmlns:a16="http://schemas.microsoft.com/office/drawing/2014/main" id="{879D1CAD-2EA2-9376-7B64-0C3AC590F651}"/>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2" name="Freeform 21">
              <a:extLst>
                <a:ext uri="{FF2B5EF4-FFF2-40B4-BE49-F238E27FC236}">
                  <a16:creationId xmlns:a16="http://schemas.microsoft.com/office/drawing/2014/main" id="{B16F8906-918C-BE0B-A4AB-6A1D48150AC7}"/>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graphicFrame>
        <p:nvGraphicFramePr>
          <p:cNvPr id="2" name="Table Placeholder 3">
            <a:extLst>
              <a:ext uri="{FF2B5EF4-FFF2-40B4-BE49-F238E27FC236}">
                <a16:creationId xmlns:a16="http://schemas.microsoft.com/office/drawing/2014/main" id="{2EAFC0BD-4E78-F210-20E8-5968DECB2036}"/>
              </a:ext>
            </a:extLst>
          </p:cNvPr>
          <p:cNvGraphicFramePr>
            <a:graphicFrameLocks/>
          </p:cNvGraphicFramePr>
          <p:nvPr>
            <p:extLst>
              <p:ext uri="{D42A27DB-BD31-4B8C-83A1-F6EECF244321}">
                <p14:modId xmlns:p14="http://schemas.microsoft.com/office/powerpoint/2010/main" val="1801306829"/>
              </p:ext>
            </p:extLst>
          </p:nvPr>
        </p:nvGraphicFramePr>
        <p:xfrm>
          <a:off x="593724" y="1475213"/>
          <a:ext cx="10678179" cy="5029200"/>
        </p:xfrm>
        <a:graphic>
          <a:graphicData uri="http://schemas.openxmlformats.org/drawingml/2006/table">
            <a:tbl>
              <a:tblPr firstRow="1" bandRow="1">
                <a:tableStyleId>{69CF1AB2-1976-4502-BF36-3FF5EA218861}</a:tableStyleId>
              </a:tblPr>
              <a:tblGrid>
                <a:gridCol w="2788668">
                  <a:extLst>
                    <a:ext uri="{9D8B030D-6E8A-4147-A177-3AD203B41FA5}">
                      <a16:colId xmlns:a16="http://schemas.microsoft.com/office/drawing/2014/main" val="2382218087"/>
                    </a:ext>
                  </a:extLst>
                </a:gridCol>
                <a:gridCol w="3821713">
                  <a:extLst>
                    <a:ext uri="{9D8B030D-6E8A-4147-A177-3AD203B41FA5}">
                      <a16:colId xmlns:a16="http://schemas.microsoft.com/office/drawing/2014/main" val="3953468724"/>
                    </a:ext>
                  </a:extLst>
                </a:gridCol>
                <a:gridCol w="4067798">
                  <a:extLst>
                    <a:ext uri="{9D8B030D-6E8A-4147-A177-3AD203B41FA5}">
                      <a16:colId xmlns:a16="http://schemas.microsoft.com/office/drawing/2014/main" val="4277526474"/>
                    </a:ext>
                  </a:extLst>
                </a:gridCol>
              </a:tblGrid>
              <a:tr h="594689">
                <a:tc>
                  <a:txBody>
                    <a:bodyPr/>
                    <a:lstStyle/>
                    <a:p>
                      <a:pPr algn="ctr"/>
                      <a:r>
                        <a:rPr lang="en-US" dirty="0">
                          <a:solidFill>
                            <a:schemeClr val="bg1"/>
                          </a:solidFill>
                          <a:latin typeface="+mj-lt"/>
                        </a:rPr>
                        <a:t>Hoard Name </a:t>
                      </a:r>
                    </a:p>
                    <a:p>
                      <a:pPr algn="ctr"/>
                      <a:r>
                        <a:rPr lang="en-US" dirty="0">
                          <a:solidFill>
                            <a:schemeClr val="bg1"/>
                          </a:solidFill>
                          <a:latin typeface="+mj-lt"/>
                        </a:rPr>
                        <a:t>Discovery Date</a:t>
                      </a:r>
                    </a:p>
                  </a:txBody>
                  <a:tcPr anchor="ctr"/>
                </a:tc>
                <a:tc>
                  <a:txBody>
                    <a:bodyPr/>
                    <a:lstStyle/>
                    <a:p>
                      <a:pPr algn="ctr"/>
                      <a:r>
                        <a:rPr lang="en-US" dirty="0">
                          <a:solidFill>
                            <a:schemeClr val="bg1"/>
                          </a:solidFill>
                          <a:latin typeface="+mj-lt"/>
                        </a:rPr>
                        <a:t>Details</a:t>
                      </a:r>
                    </a:p>
                  </a:txBody>
                  <a:tcPr anchor="ctr"/>
                </a:tc>
                <a:tc>
                  <a:txBody>
                    <a:bodyPr/>
                    <a:lstStyle/>
                    <a:p>
                      <a:pPr algn="ctr"/>
                      <a:r>
                        <a:rPr lang="en-US" dirty="0">
                          <a:solidFill>
                            <a:schemeClr val="bg1"/>
                          </a:solidFill>
                          <a:latin typeface="+mj-lt"/>
                        </a:rPr>
                        <a:t>Coins Found</a:t>
                      </a:r>
                    </a:p>
                  </a:txBody>
                  <a:tcPr anchor="ctr"/>
                </a:tc>
                <a:extLst>
                  <a:ext uri="{0D108BD9-81ED-4DB2-BD59-A6C34878D82A}">
                    <a16:rowId xmlns:a16="http://schemas.microsoft.com/office/drawing/2014/main" val="2857107962"/>
                  </a:ext>
                </a:extLst>
              </a:tr>
              <a:tr h="594689">
                <a:tc>
                  <a:txBody>
                    <a:bodyPr/>
                    <a:lstStyle/>
                    <a:p>
                      <a:pPr algn="ctr"/>
                      <a:r>
                        <a:rPr lang="en-US" dirty="0"/>
                        <a:t>Saddle Ridge Hoard</a:t>
                      </a:r>
                      <a:r>
                        <a:rPr lang="en-US" baseline="30000" dirty="0"/>
                        <a:t>4</a:t>
                      </a:r>
                      <a:endParaRPr lang="en-US" dirty="0"/>
                    </a:p>
                    <a:p>
                      <a:pPr algn="ctr"/>
                      <a:r>
                        <a:rPr lang="en-US" dirty="0"/>
                        <a:t>Discovered in 2013</a:t>
                      </a:r>
                    </a:p>
                  </a:txBody>
                  <a:tcPr anchor="ctr"/>
                </a:tc>
                <a:tc>
                  <a:txBody>
                    <a:bodyPr/>
                    <a:lstStyle/>
                    <a:p>
                      <a:pPr algn="ctr"/>
                      <a:r>
                        <a:rPr lang="en-US" dirty="0"/>
                        <a:t>Found by a couple walking their dog in Saddle Ridge, California.</a:t>
                      </a:r>
                    </a:p>
                  </a:txBody>
                  <a:tcPr anchor="ctr"/>
                </a:tc>
                <a:tc>
                  <a:txBody>
                    <a:bodyPr/>
                    <a:lstStyle/>
                    <a:p>
                      <a:pPr algn="ctr"/>
                      <a:r>
                        <a:rPr lang="en-US" dirty="0"/>
                        <a:t>1,411 U.S. gold coins,</a:t>
                      </a:r>
                    </a:p>
                    <a:p>
                      <a:pPr algn="ctr"/>
                      <a:r>
                        <a:rPr lang="en-US" dirty="0"/>
                        <a:t>1847 - 1894, most were “S” mint and included some 1840-D $5 (Half Eagles) Liberty Heads</a:t>
                      </a:r>
                    </a:p>
                  </a:txBody>
                  <a:tcPr anchor="ctr"/>
                </a:tc>
                <a:extLst>
                  <a:ext uri="{0D108BD9-81ED-4DB2-BD59-A6C34878D82A}">
                    <a16:rowId xmlns:a16="http://schemas.microsoft.com/office/drawing/2014/main" val="1671386868"/>
                  </a:ext>
                </a:extLst>
              </a:tr>
              <a:tr h="594689">
                <a:tc>
                  <a:txBody>
                    <a:bodyPr/>
                    <a:lstStyle/>
                    <a:p>
                      <a:pPr algn="ctr"/>
                      <a:r>
                        <a:rPr lang="en-US" dirty="0"/>
                        <a:t>Baltimore Gold Hoard</a:t>
                      </a:r>
                      <a:r>
                        <a:rPr lang="en-US" baseline="30000" dirty="0"/>
                        <a:t>4</a:t>
                      </a:r>
                    </a:p>
                    <a:p>
                      <a:pPr algn="ctr"/>
                      <a:r>
                        <a:rPr lang="en-US" baseline="0" dirty="0"/>
                        <a:t>Found on Aug. 31, 1934, and in 1935.</a:t>
                      </a:r>
                    </a:p>
                  </a:txBody>
                  <a:tcPr anchor="ctr"/>
                </a:tc>
                <a:tc>
                  <a:txBody>
                    <a:bodyPr/>
                    <a:lstStyle/>
                    <a:p>
                      <a:pPr algn="ctr"/>
                      <a:r>
                        <a:rPr lang="en-US" dirty="0"/>
                        <a:t>Discovered by two boys (Theodore Jones, 16 &amp; Henry </a:t>
                      </a:r>
                      <a:r>
                        <a:rPr lang="en-US" dirty="0" err="1"/>
                        <a:t>Grob</a:t>
                      </a:r>
                      <a:r>
                        <a:rPr lang="en-US" dirty="0"/>
                        <a:t>, 15) while digging in a cellar. Awarded $7,000 each in 1937 legal dispute.</a:t>
                      </a:r>
                    </a:p>
                  </a:txBody>
                  <a:tcPr anchor="ctr"/>
                </a:tc>
                <a:tc>
                  <a:txBody>
                    <a:bodyPr/>
                    <a:lstStyle/>
                    <a:p>
                      <a:pPr algn="ctr"/>
                      <a:r>
                        <a:rPr lang="en-US" dirty="0"/>
                        <a:t>Over 3,500 U.S. gold coins</a:t>
                      </a:r>
                    </a:p>
                    <a:p>
                      <a:pPr algn="ctr"/>
                      <a:r>
                        <a:rPr lang="en-US" dirty="0"/>
                        <a:t>From dated from 1830’s – 1850s</a:t>
                      </a:r>
                    </a:p>
                    <a:p>
                      <a:pPr algn="ctr"/>
                      <a:r>
                        <a:rPr lang="en-US" dirty="0"/>
                        <a:t>$1, $5, $10, and $20 denominations.</a:t>
                      </a:r>
                    </a:p>
                  </a:txBody>
                  <a:tcPr anchor="ctr"/>
                </a:tc>
                <a:extLst>
                  <a:ext uri="{0D108BD9-81ED-4DB2-BD59-A6C34878D82A}">
                    <a16:rowId xmlns:a16="http://schemas.microsoft.com/office/drawing/2014/main" val="380626418"/>
                  </a:ext>
                </a:extLst>
              </a:tr>
              <a:tr h="594689">
                <a:tc>
                  <a:txBody>
                    <a:bodyPr/>
                    <a:lstStyle/>
                    <a:p>
                      <a:pPr algn="ctr"/>
                      <a:r>
                        <a:rPr lang="en-US" baseline="0" dirty="0"/>
                        <a:t>Lovelock, Nevada</a:t>
                      </a:r>
                      <a:r>
                        <a:rPr lang="en-US" baseline="30000" dirty="0"/>
                        <a:t>2</a:t>
                      </a:r>
                    </a:p>
                    <a:p>
                      <a:pPr algn="ctr"/>
                      <a:r>
                        <a:rPr lang="en-US" baseline="0" dirty="0"/>
                        <a:t>Beginning in 1975</a:t>
                      </a:r>
                    </a:p>
                  </a:txBody>
                  <a:tcPr anchor="ctr"/>
                </a:tc>
                <a:tc>
                  <a:txBody>
                    <a:bodyPr/>
                    <a:lstStyle/>
                    <a:p>
                      <a:pPr algn="ctr"/>
                      <a:r>
                        <a:rPr lang="en-US" dirty="0"/>
                        <a:t>The Nevada Dept. of Transportation conducted archaeological digs before building I-80. Coin cashes were found in three (3) different cellar locations.</a:t>
                      </a:r>
                    </a:p>
                  </a:txBody>
                  <a:tcPr anchor="ctr"/>
                </a:tc>
                <a:tc>
                  <a:txBody>
                    <a:bodyPr/>
                    <a:lstStyle/>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lang="en-US" dirty="0"/>
                        <a:t>112 U.S. gold coins, 1874 - 1910,  21 $5, 11 $10, and 80 $20 pieces most “S” with a few “P” and one CC</a:t>
                      </a: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lang="en-US" dirty="0"/>
                        <a:t>50 U.S. coins including pennies, nickels, dimes and one 1899-O $1.</a:t>
                      </a: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lang="en-US" dirty="0"/>
                        <a:t>Two locations with ~90 Chinese and Japanese, and other oriental coins.</a:t>
                      </a:r>
                    </a:p>
                  </a:txBody>
                  <a:tcPr anchor="ctr"/>
                </a:tc>
                <a:extLst>
                  <a:ext uri="{0D108BD9-81ED-4DB2-BD59-A6C34878D82A}">
                    <a16:rowId xmlns:a16="http://schemas.microsoft.com/office/drawing/2014/main" val="3492977129"/>
                  </a:ext>
                </a:extLst>
              </a:tr>
            </a:tbl>
          </a:graphicData>
        </a:graphic>
      </p:graphicFrame>
      <p:sp>
        <p:nvSpPr>
          <p:cNvPr id="4" name="Slide Number Placeholder 3">
            <a:extLst>
              <a:ext uri="{FF2B5EF4-FFF2-40B4-BE49-F238E27FC236}">
                <a16:creationId xmlns:a16="http://schemas.microsoft.com/office/drawing/2014/main" id="{B2E25C7A-E2A5-635E-FE46-C412A2B97655}"/>
              </a:ext>
            </a:extLst>
          </p:cNvPr>
          <p:cNvSpPr>
            <a:spLocks noGrp="1"/>
          </p:cNvSpPr>
          <p:nvPr>
            <p:ph type="sldNum" sz="quarter" idx="22"/>
          </p:nvPr>
        </p:nvSpPr>
        <p:spPr/>
        <p:txBody>
          <a:bodyPr/>
          <a:lstStyle/>
          <a:p>
            <a:fld id="{294A09A9-5501-47C1-A89A-A340965A2BE2}" type="slidenum">
              <a:rPr lang="en-US" smtClean="0"/>
              <a:pPr/>
              <a:t>7</a:t>
            </a:fld>
            <a:endParaRPr lang="en-US" dirty="0">
              <a:latin typeface="+mn-lt"/>
            </a:endParaRPr>
          </a:p>
        </p:txBody>
      </p:sp>
    </p:spTree>
    <p:extLst>
      <p:ext uri="{BB962C8B-B14F-4D97-AF65-F5344CB8AC3E}">
        <p14:creationId xmlns:p14="http://schemas.microsoft.com/office/powerpoint/2010/main" val="7473219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0BF65-C84B-45C3-72CA-AFDA68851174}"/>
              </a:ext>
            </a:extLst>
          </p:cNvPr>
          <p:cNvSpPr>
            <a:spLocks noGrp="1"/>
          </p:cNvSpPr>
          <p:nvPr>
            <p:ph type="title"/>
          </p:nvPr>
        </p:nvSpPr>
        <p:spPr>
          <a:xfrm>
            <a:off x="594360" y="189572"/>
            <a:ext cx="6787747" cy="1186301"/>
          </a:xfrm>
        </p:spPr>
        <p:txBody>
          <a:bodyPr/>
          <a:lstStyle/>
          <a:p>
            <a:r>
              <a:rPr lang="en-US" dirty="0"/>
              <a:t>Pictures </a:t>
            </a:r>
          </a:p>
        </p:txBody>
      </p:sp>
      <p:pic>
        <p:nvPicPr>
          <p:cNvPr id="1026" name="Picture 2" descr="See the source image">
            <a:extLst>
              <a:ext uri="{FF2B5EF4-FFF2-40B4-BE49-F238E27FC236}">
                <a16:creationId xmlns:a16="http://schemas.microsoft.com/office/drawing/2014/main" id="{B85775A5-054D-5BF7-6A26-B18382DFD7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 y="1738312"/>
            <a:ext cx="4514850" cy="33813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860E304-A47F-5ED9-1387-B0C6BB296B27}"/>
              </a:ext>
            </a:extLst>
          </p:cNvPr>
          <p:cNvPicPr>
            <a:picLocks noChangeAspect="1"/>
          </p:cNvPicPr>
          <p:nvPr/>
        </p:nvPicPr>
        <p:blipFill>
          <a:blip r:embed="rId4"/>
          <a:stretch>
            <a:fillRect/>
          </a:stretch>
        </p:blipFill>
        <p:spPr>
          <a:xfrm>
            <a:off x="4998951" y="4198478"/>
            <a:ext cx="4625109" cy="2281720"/>
          </a:xfrm>
          <a:prstGeom prst="rect">
            <a:avLst/>
          </a:prstGeom>
        </p:spPr>
      </p:pic>
      <p:pic>
        <p:nvPicPr>
          <p:cNvPr id="1028" name="Picture 4">
            <a:extLst>
              <a:ext uri="{FF2B5EF4-FFF2-40B4-BE49-F238E27FC236}">
                <a16:creationId xmlns:a16="http://schemas.microsoft.com/office/drawing/2014/main" id="{13A1A1D6-0D77-2173-38DE-5D05E62B7F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9210" y="568029"/>
            <a:ext cx="5604741" cy="374759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E02A997-ED7C-D9FA-A3CE-A0B59999A492}"/>
              </a:ext>
            </a:extLst>
          </p:cNvPr>
          <p:cNvSpPr txBox="1"/>
          <p:nvPr/>
        </p:nvSpPr>
        <p:spPr>
          <a:xfrm>
            <a:off x="594360" y="5205127"/>
            <a:ext cx="2315377" cy="276999"/>
          </a:xfrm>
          <a:prstGeom prst="rect">
            <a:avLst/>
          </a:prstGeom>
          <a:noFill/>
        </p:spPr>
        <p:txBody>
          <a:bodyPr wrap="none" rtlCol="0">
            <a:spAutoFit/>
          </a:bodyPr>
          <a:lstStyle/>
          <a:p>
            <a:r>
              <a:rPr lang="en-US" sz="1200" dirty="0">
                <a:solidFill>
                  <a:schemeClr val="tx2">
                    <a:lumMod val="75000"/>
                  </a:schemeClr>
                </a:solidFill>
              </a:rPr>
              <a:t>(Egerton, 4, Saddle Ridge Hoard)</a:t>
            </a:r>
          </a:p>
        </p:txBody>
      </p:sp>
      <p:sp>
        <p:nvSpPr>
          <p:cNvPr id="4" name="TextBox 3">
            <a:extLst>
              <a:ext uri="{FF2B5EF4-FFF2-40B4-BE49-F238E27FC236}">
                <a16:creationId xmlns:a16="http://schemas.microsoft.com/office/drawing/2014/main" id="{EC158593-0575-081D-FEB7-441A70460825}"/>
              </a:ext>
            </a:extLst>
          </p:cNvPr>
          <p:cNvSpPr txBox="1"/>
          <p:nvPr/>
        </p:nvSpPr>
        <p:spPr>
          <a:xfrm>
            <a:off x="9114573" y="4315627"/>
            <a:ext cx="2422779" cy="276999"/>
          </a:xfrm>
          <a:prstGeom prst="rect">
            <a:avLst/>
          </a:prstGeom>
          <a:noFill/>
        </p:spPr>
        <p:txBody>
          <a:bodyPr wrap="none" rtlCol="0">
            <a:spAutoFit/>
          </a:bodyPr>
          <a:lstStyle/>
          <a:p>
            <a:r>
              <a:rPr lang="en-US" sz="1200" dirty="0">
                <a:solidFill>
                  <a:schemeClr val="tx2">
                    <a:lumMod val="75000"/>
                  </a:schemeClr>
                </a:solidFill>
              </a:rPr>
              <a:t>(Egerton, 4, Baltimore Gold Hoard)</a:t>
            </a:r>
          </a:p>
        </p:txBody>
      </p:sp>
      <p:sp>
        <p:nvSpPr>
          <p:cNvPr id="5" name="TextBox 4">
            <a:extLst>
              <a:ext uri="{FF2B5EF4-FFF2-40B4-BE49-F238E27FC236}">
                <a16:creationId xmlns:a16="http://schemas.microsoft.com/office/drawing/2014/main" id="{F891B558-3FCF-7A07-4E06-10C7C2A67216}"/>
              </a:ext>
            </a:extLst>
          </p:cNvPr>
          <p:cNvSpPr txBox="1"/>
          <p:nvPr/>
        </p:nvSpPr>
        <p:spPr>
          <a:xfrm>
            <a:off x="5109210" y="6281639"/>
            <a:ext cx="2383538" cy="276999"/>
          </a:xfrm>
          <a:prstGeom prst="rect">
            <a:avLst/>
          </a:prstGeom>
          <a:noFill/>
        </p:spPr>
        <p:txBody>
          <a:bodyPr wrap="none" rtlCol="0">
            <a:spAutoFit/>
          </a:bodyPr>
          <a:lstStyle/>
          <a:p>
            <a:r>
              <a:rPr lang="en-US" sz="1200" dirty="0">
                <a:solidFill>
                  <a:schemeClr val="tx2">
                    <a:lumMod val="75000"/>
                  </a:schemeClr>
                </a:solidFill>
              </a:rPr>
              <a:t>(Egerton, 4, Kentucky Coin Hoard)</a:t>
            </a:r>
          </a:p>
        </p:txBody>
      </p:sp>
      <p:sp>
        <p:nvSpPr>
          <p:cNvPr id="6" name="Slide Number Placeholder 5">
            <a:extLst>
              <a:ext uri="{FF2B5EF4-FFF2-40B4-BE49-F238E27FC236}">
                <a16:creationId xmlns:a16="http://schemas.microsoft.com/office/drawing/2014/main" id="{9CFFA866-88B1-CE02-F0E0-5156AE035B5B}"/>
              </a:ext>
            </a:extLst>
          </p:cNvPr>
          <p:cNvSpPr>
            <a:spLocks noGrp="1"/>
          </p:cNvSpPr>
          <p:nvPr>
            <p:ph type="sldNum" sz="quarter" idx="26"/>
          </p:nvPr>
        </p:nvSpPr>
        <p:spPr/>
        <p:txBody>
          <a:bodyPr/>
          <a:lstStyle/>
          <a:p>
            <a:fld id="{294A09A9-5501-47C1-A89A-A340965A2BE2}" type="slidenum">
              <a:rPr lang="en-US" smtClean="0"/>
              <a:pPr/>
              <a:t>8</a:t>
            </a:fld>
            <a:endParaRPr lang="en-US" dirty="0">
              <a:latin typeface="+mn-lt"/>
            </a:endParaRPr>
          </a:p>
        </p:txBody>
      </p:sp>
    </p:spTree>
    <p:extLst>
      <p:ext uri="{BB962C8B-B14F-4D97-AF65-F5344CB8AC3E}">
        <p14:creationId xmlns:p14="http://schemas.microsoft.com/office/powerpoint/2010/main" val="37529203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8CE60-587E-1D5C-8B50-ED3441BA49CE}"/>
              </a:ext>
            </a:extLst>
          </p:cNvPr>
          <p:cNvSpPr>
            <a:spLocks noGrp="1"/>
          </p:cNvSpPr>
          <p:nvPr>
            <p:ph type="ctrTitle"/>
          </p:nvPr>
        </p:nvSpPr>
        <p:spPr>
          <a:xfrm>
            <a:off x="564022" y="421984"/>
            <a:ext cx="7845039" cy="979526"/>
          </a:xfrm>
        </p:spPr>
        <p:txBody>
          <a:bodyPr/>
          <a:lstStyle/>
          <a:p>
            <a:r>
              <a:rPr lang="en-US" dirty="0"/>
              <a:t>Is this a human habit?</a:t>
            </a:r>
          </a:p>
        </p:txBody>
      </p:sp>
      <p:sp>
        <p:nvSpPr>
          <p:cNvPr id="3" name="Text Placeholder 2">
            <a:extLst>
              <a:ext uri="{FF2B5EF4-FFF2-40B4-BE49-F238E27FC236}">
                <a16:creationId xmlns:a16="http://schemas.microsoft.com/office/drawing/2014/main" id="{0E02AE9C-BA1D-195E-3B93-A5A0CC03D8F3}"/>
              </a:ext>
            </a:extLst>
          </p:cNvPr>
          <p:cNvSpPr>
            <a:spLocks noGrp="1"/>
          </p:cNvSpPr>
          <p:nvPr>
            <p:ph type="body" sz="quarter" idx="11"/>
          </p:nvPr>
        </p:nvSpPr>
        <p:spPr>
          <a:xfrm>
            <a:off x="7144283" y="1643757"/>
            <a:ext cx="4641951" cy="3166670"/>
          </a:xfrm>
        </p:spPr>
        <p:txBody>
          <a:bodyPr/>
          <a:lstStyle/>
          <a:p>
            <a:r>
              <a:rPr lang="en-US" sz="3200" dirty="0"/>
              <a:t>What is a habit?</a:t>
            </a:r>
          </a:p>
          <a:p>
            <a:r>
              <a:rPr lang="en-US" i="0" dirty="0">
                <a:solidFill>
                  <a:srgbClr val="101518"/>
                </a:solidFill>
                <a:effectLst/>
                <a:highlight>
                  <a:srgbClr val="FFFFFF"/>
                </a:highlight>
                <a:latin typeface="Roboto" panose="020F0502020204030204" pitchFamily="2" charset="0"/>
              </a:rPr>
              <a:t>1.   </a:t>
            </a:r>
            <a:r>
              <a:rPr lang="en-US" b="0" i="0" dirty="0">
                <a:solidFill>
                  <a:srgbClr val="101518"/>
                </a:solidFill>
                <a:effectLst/>
                <a:highlight>
                  <a:srgbClr val="FFFFFF"/>
                </a:highlight>
                <a:latin typeface="Roboto" panose="020F0502020204030204" pitchFamily="2" charset="0"/>
              </a:rPr>
              <a:t>a settled or regular tendency or practice, especially one that is hard to give up</a:t>
            </a:r>
            <a:r>
              <a:rPr lang="en-US" b="1" i="0" dirty="0">
                <a:solidFill>
                  <a:srgbClr val="212529"/>
                </a:solidFill>
                <a:effectLst/>
                <a:highlight>
                  <a:srgbClr val="FFFFFF"/>
                </a:highlight>
                <a:latin typeface="Open Sans" panose="020F0502020204030204" pitchFamily="34" charset="0"/>
              </a:rPr>
              <a:t> </a:t>
            </a:r>
          </a:p>
          <a:p>
            <a:r>
              <a:rPr lang="en-US" b="1" i="0" dirty="0">
                <a:solidFill>
                  <a:srgbClr val="212529"/>
                </a:solidFill>
                <a:effectLst/>
                <a:highlight>
                  <a:srgbClr val="FFFFFF"/>
                </a:highlight>
                <a:latin typeface="Open Sans" panose="020F0502020204030204" pitchFamily="34" charset="0"/>
              </a:rPr>
              <a:t>2.   </a:t>
            </a:r>
            <a:r>
              <a:rPr lang="en-US" b="0" i="0" dirty="0">
                <a:solidFill>
                  <a:srgbClr val="212529"/>
                </a:solidFill>
                <a:effectLst/>
                <a:highlight>
                  <a:srgbClr val="FFFFFF"/>
                </a:highlight>
                <a:latin typeface="Open Sans" panose="020F0502020204030204" pitchFamily="34" charset="0"/>
              </a:rPr>
              <a:t>a settled tendency or usual manner of behavior – per Merriam Webster</a:t>
            </a:r>
            <a:r>
              <a:rPr lang="en-US" b="0" i="0" baseline="30000" dirty="0">
                <a:solidFill>
                  <a:srgbClr val="212529"/>
                </a:solidFill>
                <a:effectLst/>
                <a:highlight>
                  <a:srgbClr val="FFFFFF"/>
                </a:highlight>
                <a:latin typeface="Open Sans" panose="020F0502020204030204" pitchFamily="34" charset="0"/>
              </a:rPr>
              <a:t>6</a:t>
            </a:r>
            <a:endParaRPr lang="en-US" b="0" i="0" baseline="30000" dirty="0">
              <a:solidFill>
                <a:srgbClr val="5F6368"/>
              </a:solidFill>
              <a:effectLst/>
              <a:highlight>
                <a:srgbClr val="FFFFFF"/>
              </a:highlight>
              <a:latin typeface="Roboto" panose="020F0502020204030204" pitchFamily="2" charset="0"/>
            </a:endParaRPr>
          </a:p>
          <a:p>
            <a:endParaRPr lang="en-US" dirty="0"/>
          </a:p>
        </p:txBody>
      </p:sp>
      <p:pic>
        <p:nvPicPr>
          <p:cNvPr id="4" name="Picture 3">
            <a:extLst>
              <a:ext uri="{FF2B5EF4-FFF2-40B4-BE49-F238E27FC236}">
                <a16:creationId xmlns:a16="http://schemas.microsoft.com/office/drawing/2014/main" id="{4C8DCB52-A150-C9A3-E92A-16A36DE5864B}"/>
              </a:ext>
            </a:extLst>
          </p:cNvPr>
          <p:cNvPicPr>
            <a:picLocks noChangeAspect="1"/>
          </p:cNvPicPr>
          <p:nvPr/>
        </p:nvPicPr>
        <p:blipFill>
          <a:blip r:embed="rId3"/>
          <a:stretch>
            <a:fillRect/>
          </a:stretch>
        </p:blipFill>
        <p:spPr>
          <a:xfrm>
            <a:off x="564022" y="1646547"/>
            <a:ext cx="6246976" cy="3166670"/>
          </a:xfrm>
          <a:prstGeom prst="rect">
            <a:avLst/>
          </a:prstGeom>
        </p:spPr>
      </p:pic>
      <p:sp>
        <p:nvSpPr>
          <p:cNvPr id="7" name="Text Placeholder 2">
            <a:extLst>
              <a:ext uri="{FF2B5EF4-FFF2-40B4-BE49-F238E27FC236}">
                <a16:creationId xmlns:a16="http://schemas.microsoft.com/office/drawing/2014/main" id="{5EDDEB26-1565-CA0D-F2B7-3083CB63C40A}"/>
              </a:ext>
            </a:extLst>
          </p:cNvPr>
          <p:cNvSpPr txBox="1">
            <a:spLocks/>
          </p:cNvSpPr>
          <p:nvPr/>
        </p:nvSpPr>
        <p:spPr>
          <a:xfrm>
            <a:off x="564023" y="5052674"/>
            <a:ext cx="11063955" cy="1177209"/>
          </a:xfrm>
          <a:prstGeom prst="rect">
            <a:avLst/>
          </a:prstGeom>
        </p:spPr>
        <p:txBody>
          <a:bodyPr vert="horz" lIns="0" tIns="0" rIns="0" bIns="0" rtlCol="0" anchor="ctr" anchorCtr="0">
            <a:noAutofit/>
          </a:bodyPr>
          <a:lstStyle>
            <a:lvl1pPr marL="0" indent="0" algn="l" defTabSz="914400" rtl="0" eaLnBrk="1" latinLnBrk="0" hangingPunct="1">
              <a:lnSpc>
                <a:spcPct val="90000"/>
              </a:lnSpc>
              <a:spcBef>
                <a:spcPts val="1000"/>
              </a:spcBef>
              <a:buFont typeface="Arial" panose="020B0604020202020204" pitchFamily="34" charset="0"/>
              <a:buNone/>
              <a:defRPr sz="2400" b="1" i="0" kern="1200">
                <a:solidFill>
                  <a:schemeClr val="tx2">
                    <a:lumMod val="75000"/>
                  </a:schemeClr>
                </a:solidFill>
                <a:latin typeface="+mn-lt"/>
                <a:ea typeface="+mn-ea"/>
                <a:cs typeface="+mn-cs"/>
              </a:defRPr>
            </a:lvl1pPr>
            <a:lvl2pPr marL="685800" indent="-283464" algn="l" defTabSz="914400" rtl="0" eaLnBrk="1" latinLnBrk="0" hangingPunct="1">
              <a:lnSpc>
                <a:spcPct val="90000"/>
              </a:lnSpc>
              <a:spcBef>
                <a:spcPts val="500"/>
              </a:spcBef>
              <a:buFont typeface="Arial" panose="020B0604020202020204" pitchFamily="34" charset="0"/>
              <a:buChar char="•"/>
              <a:defRPr sz="4000" b="0" i="0" kern="1200">
                <a:solidFill>
                  <a:schemeClr val="bg1"/>
                </a:solidFill>
                <a:latin typeface="+mn-lt"/>
                <a:ea typeface="+mn-ea"/>
                <a:cs typeface="+mn-cs"/>
              </a:defRPr>
            </a:lvl2pPr>
            <a:lvl3pPr marL="1143000" indent="-283464" algn="l" defTabSz="914400" rtl="0" eaLnBrk="1" latinLnBrk="0" hangingPunct="1">
              <a:lnSpc>
                <a:spcPct val="90000"/>
              </a:lnSpc>
              <a:spcBef>
                <a:spcPts val="500"/>
              </a:spcBef>
              <a:buFont typeface="Arial" panose="020B0604020202020204" pitchFamily="34" charset="0"/>
              <a:buChar char="•"/>
              <a:defRPr sz="4000" b="0" i="0" kern="1200">
                <a:solidFill>
                  <a:schemeClr val="bg1"/>
                </a:solidFill>
                <a:latin typeface="+mn-lt"/>
                <a:ea typeface="+mn-ea"/>
                <a:cs typeface="+mn-cs"/>
              </a:defRPr>
            </a:lvl3pPr>
            <a:lvl4pPr marL="1600200" indent="-283464" algn="l" defTabSz="914400" rtl="0" eaLnBrk="1" latinLnBrk="0" hangingPunct="1">
              <a:lnSpc>
                <a:spcPct val="90000"/>
              </a:lnSpc>
              <a:spcBef>
                <a:spcPts val="500"/>
              </a:spcBef>
              <a:buFont typeface="Arial" panose="020B0604020202020204" pitchFamily="34" charset="0"/>
              <a:buChar char="•"/>
              <a:defRPr sz="4000" b="0" i="0" kern="1200">
                <a:solidFill>
                  <a:schemeClr val="bg1"/>
                </a:solidFill>
                <a:latin typeface="+mn-lt"/>
                <a:ea typeface="+mn-ea"/>
                <a:cs typeface="+mn-cs"/>
              </a:defRPr>
            </a:lvl4pPr>
            <a:lvl5pPr marL="2057400" indent="-283464" algn="l" defTabSz="914400" rtl="0" eaLnBrk="1" latinLnBrk="0" hangingPunct="1">
              <a:lnSpc>
                <a:spcPct val="90000"/>
              </a:lnSpc>
              <a:spcBef>
                <a:spcPts val="500"/>
              </a:spcBef>
              <a:buFont typeface="Arial" panose="020B0604020202020204" pitchFamily="34" charset="0"/>
              <a:buChar char="•"/>
              <a:defRPr sz="40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a:t>If it is a Human Habit, then it should be global.</a:t>
            </a:r>
          </a:p>
        </p:txBody>
      </p:sp>
      <p:sp>
        <p:nvSpPr>
          <p:cNvPr id="5" name="Slide Number Placeholder 5">
            <a:extLst>
              <a:ext uri="{FF2B5EF4-FFF2-40B4-BE49-F238E27FC236}">
                <a16:creationId xmlns:a16="http://schemas.microsoft.com/office/drawing/2014/main" id="{5846F541-0017-DDCC-69C7-9127B6565B39}"/>
              </a:ext>
            </a:extLst>
          </p:cNvPr>
          <p:cNvSpPr txBox="1">
            <a:spLocks/>
          </p:cNvSpPr>
          <p:nvPr/>
        </p:nvSpPr>
        <p:spPr>
          <a:xfrm>
            <a:off x="11327878" y="6332220"/>
            <a:ext cx="523240" cy="24765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4A09A9-5501-47C1-A89A-A340965A2BE2}" type="slidenum">
              <a:rPr lang="en-US" sz="1100" b="1" smtClean="0">
                <a:solidFill>
                  <a:schemeClr val="bg1"/>
                </a:solidFill>
              </a:rPr>
              <a:pPr/>
              <a:t>9</a:t>
            </a:fld>
            <a:endParaRPr lang="en-US" sz="1100" b="1" dirty="0">
              <a:solidFill>
                <a:schemeClr val="bg1"/>
              </a:solidFill>
            </a:endParaRPr>
          </a:p>
        </p:txBody>
      </p:sp>
    </p:spTree>
    <p:extLst>
      <p:ext uri="{BB962C8B-B14F-4D97-AF65-F5344CB8AC3E}">
        <p14:creationId xmlns:p14="http://schemas.microsoft.com/office/powerpoint/2010/main" val="1440871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a:themeElements>
    <a:clrScheme name="Swiss">
      <a:dk1>
        <a:srgbClr val="000000"/>
      </a:dk1>
      <a:lt1>
        <a:srgbClr val="FFFFFF"/>
      </a:lt1>
      <a:dk2>
        <a:srgbClr val="E4E4E4"/>
      </a:dk2>
      <a:lt2>
        <a:srgbClr val="7CA655"/>
      </a:lt2>
      <a:accent1>
        <a:srgbClr val="A9D4DB"/>
      </a:accent1>
      <a:accent2>
        <a:srgbClr val="FBE284"/>
      </a:accent2>
      <a:accent3>
        <a:srgbClr val="4495A2"/>
      </a:accent3>
      <a:accent4>
        <a:srgbClr val="AA5881"/>
      </a:accent4>
      <a:accent5>
        <a:srgbClr val="E06742"/>
      </a:accent5>
      <a:accent6>
        <a:srgbClr val="F9D448"/>
      </a:accent6>
      <a:hlink>
        <a:srgbClr val="4495A2"/>
      </a:hlink>
      <a:folHlink>
        <a:srgbClr val="AA5881"/>
      </a:folHlink>
    </a:clrScheme>
    <a:fontScheme name="Custom 175">
      <a:majorFont>
        <a:latin typeface="Franklin Gothic Demi"/>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78853419_Win32_SL_V5" id="{958D2C9E-948D-4354-BF9D-DF8AE3C2B240}" vid="{22D4A967-05D2-4D72-8594-54CFF341483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Background xmlns="71af3243-3dd4-4a8d-8c0d-dd76da1f02a5">false</Background>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21FFAC0-05A2-416A-B06C-C248395482CF}">
  <ds:schemaRefs>
    <ds:schemaRef ds:uri="http://schemas.microsoft.com/sharepoint/v3/contenttype/forms"/>
  </ds:schemaRefs>
</ds:datastoreItem>
</file>

<file path=customXml/itemProps2.xml><?xml version="1.0" encoding="utf-8"?>
<ds:datastoreItem xmlns:ds="http://schemas.openxmlformats.org/officeDocument/2006/customXml" ds:itemID="{4F4B194E-8B30-4377-8C59-ECFB902D2A26}">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customXml/itemProps3.xml><?xml version="1.0" encoding="utf-8"?>
<ds:datastoreItem xmlns:ds="http://schemas.openxmlformats.org/officeDocument/2006/customXml" ds:itemID="{92DB9E12-8AC3-4138-BF4D-720A5525AB1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{832B5C6D-8A7C-4E67-ACF3-5D80AA96D63E}tf78853419_win32</Template>
  <TotalTime>680</TotalTime>
  <Words>2801</Words>
  <Application>Microsoft Office PowerPoint</Application>
  <PresentationFormat>Widescreen</PresentationFormat>
  <Paragraphs>260</Paragraphs>
  <Slides>21</Slides>
  <Notes>21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Arial</vt:lpstr>
      <vt:lpstr>Calibri</vt:lpstr>
      <vt:lpstr>Franklin Gothic Book</vt:lpstr>
      <vt:lpstr>Franklin Gothic Demi</vt:lpstr>
      <vt:lpstr>Open Sans</vt:lpstr>
      <vt:lpstr>Roboto</vt:lpstr>
      <vt:lpstr>Times New Roman</vt:lpstr>
      <vt:lpstr>Custom</vt:lpstr>
      <vt:lpstr>Human Habits and Numismatic Discoveries</vt:lpstr>
      <vt:lpstr>Let me tell you a story…</vt:lpstr>
      <vt:lpstr>Secondhand Experience</vt:lpstr>
      <vt:lpstr>Two Other Southeastern Hoards</vt:lpstr>
      <vt:lpstr>Saddle Ridge and other U.S. Hoards</vt:lpstr>
      <vt:lpstr>Saddle Ridge and other U.S. Hoards</vt:lpstr>
      <vt:lpstr>Saddle Ridge and other U.S. Hoards</vt:lpstr>
      <vt:lpstr>Pictures </vt:lpstr>
      <vt:lpstr>Is this a human habit?</vt:lpstr>
      <vt:lpstr>England</vt:lpstr>
      <vt:lpstr>France</vt:lpstr>
      <vt:lpstr>Germany</vt:lpstr>
      <vt:lpstr>If it is a Human Habit, then it should be global.</vt:lpstr>
      <vt:lpstr>Yes, Europe is covered with validated hoards</vt:lpstr>
      <vt:lpstr>What About the Asia?</vt:lpstr>
      <vt:lpstr>What About the Asia?</vt:lpstr>
      <vt:lpstr>What About the Asia?</vt:lpstr>
      <vt:lpstr>What about South and Central America?</vt:lpstr>
      <vt:lpstr>Sources</vt:lpstr>
      <vt:lpstr>Sources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Basic presentation</dc:title>
  <dc:creator>Chad Thrasher</dc:creator>
  <cp:lastModifiedBy>Chad Thrasher</cp:lastModifiedBy>
  <cp:revision>36</cp:revision>
  <dcterms:created xsi:type="dcterms:W3CDTF">2024-05-12T12:51:06Z</dcterms:created>
  <dcterms:modified xsi:type="dcterms:W3CDTF">2024-05-17T23:34:14Z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