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78" r:id="rId3"/>
    <p:sldId id="289" r:id="rId4"/>
    <p:sldId id="280" r:id="rId5"/>
    <p:sldId id="274" r:id="rId6"/>
    <p:sldId id="304" r:id="rId7"/>
    <p:sldId id="288" r:id="rId8"/>
    <p:sldId id="282" r:id="rId9"/>
    <p:sldId id="276" r:id="rId10"/>
    <p:sldId id="277" r:id="rId11"/>
    <p:sldId id="281" r:id="rId12"/>
    <p:sldId id="284" r:id="rId13"/>
    <p:sldId id="285" r:id="rId14"/>
    <p:sldId id="307" r:id="rId15"/>
    <p:sldId id="256" r:id="rId16"/>
    <p:sldId id="258" r:id="rId17"/>
    <p:sldId id="259" r:id="rId18"/>
    <p:sldId id="260" r:id="rId19"/>
    <p:sldId id="262" r:id="rId20"/>
    <p:sldId id="283" r:id="rId21"/>
    <p:sldId id="263" r:id="rId22"/>
    <p:sldId id="264" r:id="rId23"/>
    <p:sldId id="265" r:id="rId24"/>
    <p:sldId id="266" r:id="rId25"/>
    <p:sldId id="267" r:id="rId26"/>
    <p:sldId id="269" r:id="rId27"/>
    <p:sldId id="306" r:id="rId28"/>
    <p:sldId id="293" r:id="rId29"/>
    <p:sldId id="294" r:id="rId30"/>
    <p:sldId id="272" r:id="rId31"/>
    <p:sldId id="298" r:id="rId32"/>
    <p:sldId id="271" r:id="rId33"/>
    <p:sldId id="270" r:id="rId34"/>
    <p:sldId id="308" r:id="rId35"/>
    <p:sldId id="30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6357" autoAdjust="0"/>
  </p:normalViewPr>
  <p:slideViewPr>
    <p:cSldViewPr snapToGrid="0">
      <p:cViewPr varScale="1">
        <p:scale>
          <a:sx n="110" d="100"/>
          <a:sy n="110" d="100"/>
        </p:scale>
        <p:origin x="63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9A1A-7A98-0275-A6C4-C34D949C5C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1BD87-6056-7093-C7E8-EC9011455A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68E4D9-3B3B-96C5-BDE5-95EFEA7CB2D4}"/>
              </a:ext>
            </a:extLst>
          </p:cNvPr>
          <p:cNvSpPr>
            <a:spLocks noGrp="1"/>
          </p:cNvSpPr>
          <p:nvPr>
            <p:ph type="dt" sz="half" idx="10"/>
          </p:nvPr>
        </p:nvSpPr>
        <p:spPr/>
        <p:txBody>
          <a:bodyPr/>
          <a:lstStyle/>
          <a:p>
            <a:fld id="{8CD38DBD-BC7F-4C91-82B7-50401A71DD4C}" type="datetimeFigureOut">
              <a:rPr lang="en-US" smtClean="0"/>
              <a:t>1/22/2024</a:t>
            </a:fld>
            <a:endParaRPr lang="en-US"/>
          </a:p>
        </p:txBody>
      </p:sp>
      <p:sp>
        <p:nvSpPr>
          <p:cNvPr id="5" name="Footer Placeholder 4">
            <a:extLst>
              <a:ext uri="{FF2B5EF4-FFF2-40B4-BE49-F238E27FC236}">
                <a16:creationId xmlns:a16="http://schemas.microsoft.com/office/drawing/2014/main" id="{8B421F81-7541-9DE2-E489-42BDACC397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49DF12-F445-93EE-D741-B3A57CB8E190}"/>
              </a:ext>
            </a:extLst>
          </p:cNvPr>
          <p:cNvSpPr>
            <a:spLocks noGrp="1"/>
          </p:cNvSpPr>
          <p:nvPr>
            <p:ph type="sldNum" sz="quarter" idx="12"/>
          </p:nvPr>
        </p:nvSpPr>
        <p:spPr/>
        <p:txBody>
          <a:bodyPr/>
          <a:lstStyle/>
          <a:p>
            <a:fld id="{C6A168D2-2977-42AA-805B-1C4D78099AC6}" type="slidenum">
              <a:rPr lang="en-US" smtClean="0"/>
              <a:t>‹#›</a:t>
            </a:fld>
            <a:endParaRPr lang="en-US"/>
          </a:p>
        </p:txBody>
      </p:sp>
    </p:spTree>
    <p:extLst>
      <p:ext uri="{BB962C8B-B14F-4D97-AF65-F5344CB8AC3E}">
        <p14:creationId xmlns:p14="http://schemas.microsoft.com/office/powerpoint/2010/main" val="1533104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DDFCB-643E-DD65-D3C6-FBDD46FAB0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A1EF1E-1862-EF0C-3926-C772D16EAD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45E17-4604-59B4-64E5-085958DE8D39}"/>
              </a:ext>
            </a:extLst>
          </p:cNvPr>
          <p:cNvSpPr>
            <a:spLocks noGrp="1"/>
          </p:cNvSpPr>
          <p:nvPr>
            <p:ph type="dt" sz="half" idx="10"/>
          </p:nvPr>
        </p:nvSpPr>
        <p:spPr/>
        <p:txBody>
          <a:bodyPr/>
          <a:lstStyle/>
          <a:p>
            <a:fld id="{8CD38DBD-BC7F-4C91-82B7-50401A71DD4C}" type="datetimeFigureOut">
              <a:rPr lang="en-US" smtClean="0"/>
              <a:t>1/22/2024</a:t>
            </a:fld>
            <a:endParaRPr lang="en-US"/>
          </a:p>
        </p:txBody>
      </p:sp>
      <p:sp>
        <p:nvSpPr>
          <p:cNvPr id="5" name="Footer Placeholder 4">
            <a:extLst>
              <a:ext uri="{FF2B5EF4-FFF2-40B4-BE49-F238E27FC236}">
                <a16:creationId xmlns:a16="http://schemas.microsoft.com/office/drawing/2014/main" id="{FB854AC9-F6A8-CFEE-38B6-EF5CA4844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5F6FB-D667-17C8-2A9A-FAC2BEC980F9}"/>
              </a:ext>
            </a:extLst>
          </p:cNvPr>
          <p:cNvSpPr>
            <a:spLocks noGrp="1"/>
          </p:cNvSpPr>
          <p:nvPr>
            <p:ph type="sldNum" sz="quarter" idx="12"/>
          </p:nvPr>
        </p:nvSpPr>
        <p:spPr/>
        <p:txBody>
          <a:bodyPr/>
          <a:lstStyle/>
          <a:p>
            <a:fld id="{C6A168D2-2977-42AA-805B-1C4D78099AC6}" type="slidenum">
              <a:rPr lang="en-US" smtClean="0"/>
              <a:t>‹#›</a:t>
            </a:fld>
            <a:endParaRPr lang="en-US"/>
          </a:p>
        </p:txBody>
      </p:sp>
    </p:spTree>
    <p:extLst>
      <p:ext uri="{BB962C8B-B14F-4D97-AF65-F5344CB8AC3E}">
        <p14:creationId xmlns:p14="http://schemas.microsoft.com/office/powerpoint/2010/main" val="86172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C3563A-A40D-FBFC-1C10-FD4FB35DD8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E0495B-2875-98AE-B170-E5C6F3E2E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33782-ABF9-E1B4-7319-5B27F140F692}"/>
              </a:ext>
            </a:extLst>
          </p:cNvPr>
          <p:cNvSpPr>
            <a:spLocks noGrp="1"/>
          </p:cNvSpPr>
          <p:nvPr>
            <p:ph type="dt" sz="half" idx="10"/>
          </p:nvPr>
        </p:nvSpPr>
        <p:spPr/>
        <p:txBody>
          <a:bodyPr/>
          <a:lstStyle/>
          <a:p>
            <a:fld id="{8CD38DBD-BC7F-4C91-82B7-50401A71DD4C}" type="datetimeFigureOut">
              <a:rPr lang="en-US" smtClean="0"/>
              <a:t>1/22/2024</a:t>
            </a:fld>
            <a:endParaRPr lang="en-US"/>
          </a:p>
        </p:txBody>
      </p:sp>
      <p:sp>
        <p:nvSpPr>
          <p:cNvPr id="5" name="Footer Placeholder 4">
            <a:extLst>
              <a:ext uri="{FF2B5EF4-FFF2-40B4-BE49-F238E27FC236}">
                <a16:creationId xmlns:a16="http://schemas.microsoft.com/office/drawing/2014/main" id="{14D3DD18-9BFE-3234-DFC5-83A026DD0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C98D0-C6A8-08D7-95D2-218FF0437FE4}"/>
              </a:ext>
            </a:extLst>
          </p:cNvPr>
          <p:cNvSpPr>
            <a:spLocks noGrp="1"/>
          </p:cNvSpPr>
          <p:nvPr>
            <p:ph type="sldNum" sz="quarter" idx="12"/>
          </p:nvPr>
        </p:nvSpPr>
        <p:spPr/>
        <p:txBody>
          <a:bodyPr/>
          <a:lstStyle/>
          <a:p>
            <a:fld id="{C6A168D2-2977-42AA-805B-1C4D78099AC6}" type="slidenum">
              <a:rPr lang="en-US" smtClean="0"/>
              <a:t>‹#›</a:t>
            </a:fld>
            <a:endParaRPr lang="en-US"/>
          </a:p>
        </p:txBody>
      </p:sp>
    </p:spTree>
    <p:extLst>
      <p:ext uri="{BB962C8B-B14F-4D97-AF65-F5344CB8AC3E}">
        <p14:creationId xmlns:p14="http://schemas.microsoft.com/office/powerpoint/2010/main" val="342918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33B8-C747-1948-231E-961075E3AC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BC0081-11CF-2C37-83C6-1854AE1522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6526E-44A4-2B01-593F-88BC45CFE416}"/>
              </a:ext>
            </a:extLst>
          </p:cNvPr>
          <p:cNvSpPr>
            <a:spLocks noGrp="1"/>
          </p:cNvSpPr>
          <p:nvPr>
            <p:ph type="dt" sz="half" idx="10"/>
          </p:nvPr>
        </p:nvSpPr>
        <p:spPr/>
        <p:txBody>
          <a:bodyPr/>
          <a:lstStyle/>
          <a:p>
            <a:fld id="{8CD38DBD-BC7F-4C91-82B7-50401A71DD4C}" type="datetimeFigureOut">
              <a:rPr lang="en-US" smtClean="0"/>
              <a:t>1/22/2024</a:t>
            </a:fld>
            <a:endParaRPr lang="en-US"/>
          </a:p>
        </p:txBody>
      </p:sp>
      <p:sp>
        <p:nvSpPr>
          <p:cNvPr id="5" name="Footer Placeholder 4">
            <a:extLst>
              <a:ext uri="{FF2B5EF4-FFF2-40B4-BE49-F238E27FC236}">
                <a16:creationId xmlns:a16="http://schemas.microsoft.com/office/drawing/2014/main" id="{05F619D5-D146-A08E-637C-563951A1F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2456B-AA89-9978-B7D6-6CA4D40C2720}"/>
              </a:ext>
            </a:extLst>
          </p:cNvPr>
          <p:cNvSpPr>
            <a:spLocks noGrp="1"/>
          </p:cNvSpPr>
          <p:nvPr>
            <p:ph type="sldNum" sz="quarter" idx="12"/>
          </p:nvPr>
        </p:nvSpPr>
        <p:spPr/>
        <p:txBody>
          <a:bodyPr/>
          <a:lstStyle/>
          <a:p>
            <a:fld id="{C6A168D2-2977-42AA-805B-1C4D78099AC6}" type="slidenum">
              <a:rPr lang="en-US" smtClean="0"/>
              <a:t>‹#›</a:t>
            </a:fld>
            <a:endParaRPr lang="en-US"/>
          </a:p>
        </p:txBody>
      </p:sp>
    </p:spTree>
    <p:extLst>
      <p:ext uri="{BB962C8B-B14F-4D97-AF65-F5344CB8AC3E}">
        <p14:creationId xmlns:p14="http://schemas.microsoft.com/office/powerpoint/2010/main" val="173862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6D68-ECA5-02E1-3606-88078E7A8D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183A9D-A763-C6B8-6001-AF683E09F3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A9098-AA77-B4F3-EB37-E60043EC162B}"/>
              </a:ext>
            </a:extLst>
          </p:cNvPr>
          <p:cNvSpPr>
            <a:spLocks noGrp="1"/>
          </p:cNvSpPr>
          <p:nvPr>
            <p:ph type="dt" sz="half" idx="10"/>
          </p:nvPr>
        </p:nvSpPr>
        <p:spPr/>
        <p:txBody>
          <a:bodyPr/>
          <a:lstStyle/>
          <a:p>
            <a:fld id="{8CD38DBD-BC7F-4C91-82B7-50401A71DD4C}" type="datetimeFigureOut">
              <a:rPr lang="en-US" smtClean="0"/>
              <a:t>1/22/2024</a:t>
            </a:fld>
            <a:endParaRPr lang="en-US"/>
          </a:p>
        </p:txBody>
      </p:sp>
      <p:sp>
        <p:nvSpPr>
          <p:cNvPr id="5" name="Footer Placeholder 4">
            <a:extLst>
              <a:ext uri="{FF2B5EF4-FFF2-40B4-BE49-F238E27FC236}">
                <a16:creationId xmlns:a16="http://schemas.microsoft.com/office/drawing/2014/main" id="{B4639827-B9D7-A16A-6E61-8A6BF3FA2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1B2C5-91F3-C05F-0DCC-77B67377ED19}"/>
              </a:ext>
            </a:extLst>
          </p:cNvPr>
          <p:cNvSpPr>
            <a:spLocks noGrp="1"/>
          </p:cNvSpPr>
          <p:nvPr>
            <p:ph type="sldNum" sz="quarter" idx="12"/>
          </p:nvPr>
        </p:nvSpPr>
        <p:spPr/>
        <p:txBody>
          <a:bodyPr/>
          <a:lstStyle/>
          <a:p>
            <a:fld id="{C6A168D2-2977-42AA-805B-1C4D78099AC6}" type="slidenum">
              <a:rPr lang="en-US" smtClean="0"/>
              <a:t>‹#›</a:t>
            </a:fld>
            <a:endParaRPr lang="en-US"/>
          </a:p>
        </p:txBody>
      </p:sp>
    </p:spTree>
    <p:extLst>
      <p:ext uri="{BB962C8B-B14F-4D97-AF65-F5344CB8AC3E}">
        <p14:creationId xmlns:p14="http://schemas.microsoft.com/office/powerpoint/2010/main" val="203334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8AA1-8EA4-5C19-ADCF-FEF1489C2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AF7D6D-7D91-B849-FDB9-7FDD6D1A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1FCE5E-9A0A-34BB-F228-EA58F977E0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E80D5B-6607-F1C2-19B1-1B90568F3DF0}"/>
              </a:ext>
            </a:extLst>
          </p:cNvPr>
          <p:cNvSpPr>
            <a:spLocks noGrp="1"/>
          </p:cNvSpPr>
          <p:nvPr>
            <p:ph type="dt" sz="half" idx="10"/>
          </p:nvPr>
        </p:nvSpPr>
        <p:spPr/>
        <p:txBody>
          <a:bodyPr/>
          <a:lstStyle/>
          <a:p>
            <a:fld id="{8CD38DBD-BC7F-4C91-82B7-50401A71DD4C}" type="datetimeFigureOut">
              <a:rPr lang="en-US" smtClean="0"/>
              <a:t>1/22/2024</a:t>
            </a:fld>
            <a:endParaRPr lang="en-US"/>
          </a:p>
        </p:txBody>
      </p:sp>
      <p:sp>
        <p:nvSpPr>
          <p:cNvPr id="6" name="Footer Placeholder 5">
            <a:extLst>
              <a:ext uri="{FF2B5EF4-FFF2-40B4-BE49-F238E27FC236}">
                <a16:creationId xmlns:a16="http://schemas.microsoft.com/office/drawing/2014/main" id="{07E5DAB1-0611-B1F4-08ED-2657215082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81285-10E4-AE98-E9B8-429F6E8FB0B5}"/>
              </a:ext>
            </a:extLst>
          </p:cNvPr>
          <p:cNvSpPr>
            <a:spLocks noGrp="1"/>
          </p:cNvSpPr>
          <p:nvPr>
            <p:ph type="sldNum" sz="quarter" idx="12"/>
          </p:nvPr>
        </p:nvSpPr>
        <p:spPr/>
        <p:txBody>
          <a:bodyPr/>
          <a:lstStyle/>
          <a:p>
            <a:fld id="{C6A168D2-2977-42AA-805B-1C4D78099AC6}" type="slidenum">
              <a:rPr lang="en-US" smtClean="0"/>
              <a:t>‹#›</a:t>
            </a:fld>
            <a:endParaRPr lang="en-US"/>
          </a:p>
        </p:txBody>
      </p:sp>
    </p:spTree>
    <p:extLst>
      <p:ext uri="{BB962C8B-B14F-4D97-AF65-F5344CB8AC3E}">
        <p14:creationId xmlns:p14="http://schemas.microsoft.com/office/powerpoint/2010/main" val="368812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44DBF-A12F-DCF9-D316-5A9CD76FA6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8BF9B8-B680-A3F7-A599-90DFC56AD6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B3AAE4-CAF7-2633-F75C-A2E5C72A1B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EF1871-EA17-1680-461E-F20D64D492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1772FE-71E0-0814-D35F-047C58413D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271E74-63D6-172D-ABDF-471C37842F5B}"/>
              </a:ext>
            </a:extLst>
          </p:cNvPr>
          <p:cNvSpPr>
            <a:spLocks noGrp="1"/>
          </p:cNvSpPr>
          <p:nvPr>
            <p:ph type="dt" sz="half" idx="10"/>
          </p:nvPr>
        </p:nvSpPr>
        <p:spPr/>
        <p:txBody>
          <a:bodyPr/>
          <a:lstStyle/>
          <a:p>
            <a:fld id="{8CD38DBD-BC7F-4C91-82B7-50401A71DD4C}" type="datetimeFigureOut">
              <a:rPr lang="en-US" smtClean="0"/>
              <a:t>1/22/2024</a:t>
            </a:fld>
            <a:endParaRPr lang="en-US"/>
          </a:p>
        </p:txBody>
      </p:sp>
      <p:sp>
        <p:nvSpPr>
          <p:cNvPr id="8" name="Footer Placeholder 7">
            <a:extLst>
              <a:ext uri="{FF2B5EF4-FFF2-40B4-BE49-F238E27FC236}">
                <a16:creationId xmlns:a16="http://schemas.microsoft.com/office/drawing/2014/main" id="{80B3BC28-3AF6-BEB0-528A-A815DDF9CE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E39164-F4C7-8E00-6068-F8606DA10400}"/>
              </a:ext>
            </a:extLst>
          </p:cNvPr>
          <p:cNvSpPr>
            <a:spLocks noGrp="1"/>
          </p:cNvSpPr>
          <p:nvPr>
            <p:ph type="sldNum" sz="quarter" idx="12"/>
          </p:nvPr>
        </p:nvSpPr>
        <p:spPr/>
        <p:txBody>
          <a:bodyPr/>
          <a:lstStyle/>
          <a:p>
            <a:fld id="{C6A168D2-2977-42AA-805B-1C4D78099AC6}" type="slidenum">
              <a:rPr lang="en-US" smtClean="0"/>
              <a:t>‹#›</a:t>
            </a:fld>
            <a:endParaRPr lang="en-US"/>
          </a:p>
        </p:txBody>
      </p:sp>
    </p:spTree>
    <p:extLst>
      <p:ext uri="{BB962C8B-B14F-4D97-AF65-F5344CB8AC3E}">
        <p14:creationId xmlns:p14="http://schemas.microsoft.com/office/powerpoint/2010/main" val="3036205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B5D6-DC75-0742-F670-50781786AC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0374BB-D412-D4E3-2567-EE079F2AB2F2}"/>
              </a:ext>
            </a:extLst>
          </p:cNvPr>
          <p:cNvSpPr>
            <a:spLocks noGrp="1"/>
          </p:cNvSpPr>
          <p:nvPr>
            <p:ph type="dt" sz="half" idx="10"/>
          </p:nvPr>
        </p:nvSpPr>
        <p:spPr/>
        <p:txBody>
          <a:bodyPr/>
          <a:lstStyle/>
          <a:p>
            <a:fld id="{8CD38DBD-BC7F-4C91-82B7-50401A71DD4C}" type="datetimeFigureOut">
              <a:rPr lang="en-US" smtClean="0"/>
              <a:t>1/22/2024</a:t>
            </a:fld>
            <a:endParaRPr lang="en-US"/>
          </a:p>
        </p:txBody>
      </p:sp>
      <p:sp>
        <p:nvSpPr>
          <p:cNvPr id="4" name="Footer Placeholder 3">
            <a:extLst>
              <a:ext uri="{FF2B5EF4-FFF2-40B4-BE49-F238E27FC236}">
                <a16:creationId xmlns:a16="http://schemas.microsoft.com/office/drawing/2014/main" id="{359D7E83-CB5E-BC3E-0939-3F83597870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9ED193-4B06-4B47-1286-B4DD6B29CA22}"/>
              </a:ext>
            </a:extLst>
          </p:cNvPr>
          <p:cNvSpPr>
            <a:spLocks noGrp="1"/>
          </p:cNvSpPr>
          <p:nvPr>
            <p:ph type="sldNum" sz="quarter" idx="12"/>
          </p:nvPr>
        </p:nvSpPr>
        <p:spPr/>
        <p:txBody>
          <a:bodyPr/>
          <a:lstStyle/>
          <a:p>
            <a:fld id="{C6A168D2-2977-42AA-805B-1C4D78099AC6}" type="slidenum">
              <a:rPr lang="en-US" smtClean="0"/>
              <a:t>‹#›</a:t>
            </a:fld>
            <a:endParaRPr lang="en-US"/>
          </a:p>
        </p:txBody>
      </p:sp>
    </p:spTree>
    <p:extLst>
      <p:ext uri="{BB962C8B-B14F-4D97-AF65-F5344CB8AC3E}">
        <p14:creationId xmlns:p14="http://schemas.microsoft.com/office/powerpoint/2010/main" val="2284276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CB1AFC-1292-D8E1-5949-5FAD95F104C0}"/>
              </a:ext>
            </a:extLst>
          </p:cNvPr>
          <p:cNvSpPr>
            <a:spLocks noGrp="1"/>
          </p:cNvSpPr>
          <p:nvPr>
            <p:ph type="dt" sz="half" idx="10"/>
          </p:nvPr>
        </p:nvSpPr>
        <p:spPr/>
        <p:txBody>
          <a:bodyPr/>
          <a:lstStyle/>
          <a:p>
            <a:fld id="{8CD38DBD-BC7F-4C91-82B7-50401A71DD4C}" type="datetimeFigureOut">
              <a:rPr lang="en-US" smtClean="0"/>
              <a:t>1/22/2024</a:t>
            </a:fld>
            <a:endParaRPr lang="en-US"/>
          </a:p>
        </p:txBody>
      </p:sp>
      <p:sp>
        <p:nvSpPr>
          <p:cNvPr id="3" name="Footer Placeholder 2">
            <a:extLst>
              <a:ext uri="{FF2B5EF4-FFF2-40B4-BE49-F238E27FC236}">
                <a16:creationId xmlns:a16="http://schemas.microsoft.com/office/drawing/2014/main" id="{0E4CA79B-09C4-AB93-041C-50D6208E23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E9EDFB-AE33-411A-1CFA-44D1F5F0C376}"/>
              </a:ext>
            </a:extLst>
          </p:cNvPr>
          <p:cNvSpPr>
            <a:spLocks noGrp="1"/>
          </p:cNvSpPr>
          <p:nvPr>
            <p:ph type="sldNum" sz="quarter" idx="12"/>
          </p:nvPr>
        </p:nvSpPr>
        <p:spPr/>
        <p:txBody>
          <a:bodyPr/>
          <a:lstStyle/>
          <a:p>
            <a:fld id="{C6A168D2-2977-42AA-805B-1C4D78099AC6}" type="slidenum">
              <a:rPr lang="en-US" smtClean="0"/>
              <a:t>‹#›</a:t>
            </a:fld>
            <a:endParaRPr lang="en-US"/>
          </a:p>
        </p:txBody>
      </p:sp>
    </p:spTree>
    <p:extLst>
      <p:ext uri="{BB962C8B-B14F-4D97-AF65-F5344CB8AC3E}">
        <p14:creationId xmlns:p14="http://schemas.microsoft.com/office/powerpoint/2010/main" val="2204041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DFBF8-A42E-0F26-233D-C707C6EA86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9EF68F-27D9-8237-7BE4-890BF8F337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D199B6-0431-5BB7-D3E2-B537908F5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5B2CF-FEFE-DADC-1C5F-37FF4ABA8319}"/>
              </a:ext>
            </a:extLst>
          </p:cNvPr>
          <p:cNvSpPr>
            <a:spLocks noGrp="1"/>
          </p:cNvSpPr>
          <p:nvPr>
            <p:ph type="dt" sz="half" idx="10"/>
          </p:nvPr>
        </p:nvSpPr>
        <p:spPr/>
        <p:txBody>
          <a:bodyPr/>
          <a:lstStyle/>
          <a:p>
            <a:fld id="{8CD38DBD-BC7F-4C91-82B7-50401A71DD4C}" type="datetimeFigureOut">
              <a:rPr lang="en-US" smtClean="0"/>
              <a:t>1/22/2024</a:t>
            </a:fld>
            <a:endParaRPr lang="en-US"/>
          </a:p>
        </p:txBody>
      </p:sp>
      <p:sp>
        <p:nvSpPr>
          <p:cNvPr id="6" name="Footer Placeholder 5">
            <a:extLst>
              <a:ext uri="{FF2B5EF4-FFF2-40B4-BE49-F238E27FC236}">
                <a16:creationId xmlns:a16="http://schemas.microsoft.com/office/drawing/2014/main" id="{01E4345C-DE08-B42F-6C99-9127AAFAD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1016B-C30C-ECEB-ECD5-845530A2453B}"/>
              </a:ext>
            </a:extLst>
          </p:cNvPr>
          <p:cNvSpPr>
            <a:spLocks noGrp="1"/>
          </p:cNvSpPr>
          <p:nvPr>
            <p:ph type="sldNum" sz="quarter" idx="12"/>
          </p:nvPr>
        </p:nvSpPr>
        <p:spPr/>
        <p:txBody>
          <a:bodyPr/>
          <a:lstStyle/>
          <a:p>
            <a:fld id="{C6A168D2-2977-42AA-805B-1C4D78099AC6}" type="slidenum">
              <a:rPr lang="en-US" smtClean="0"/>
              <a:t>‹#›</a:t>
            </a:fld>
            <a:endParaRPr lang="en-US"/>
          </a:p>
        </p:txBody>
      </p:sp>
    </p:spTree>
    <p:extLst>
      <p:ext uri="{BB962C8B-B14F-4D97-AF65-F5344CB8AC3E}">
        <p14:creationId xmlns:p14="http://schemas.microsoft.com/office/powerpoint/2010/main" val="287591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6316-A527-242F-0321-8482AB6DD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2EADE4-C8AB-127E-5DBE-BA593432CE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6E0B3B-75BE-A1AE-E41B-CDCFF0FBA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3834D-B6D8-3718-D174-394CF66DC708}"/>
              </a:ext>
            </a:extLst>
          </p:cNvPr>
          <p:cNvSpPr>
            <a:spLocks noGrp="1"/>
          </p:cNvSpPr>
          <p:nvPr>
            <p:ph type="dt" sz="half" idx="10"/>
          </p:nvPr>
        </p:nvSpPr>
        <p:spPr/>
        <p:txBody>
          <a:bodyPr/>
          <a:lstStyle/>
          <a:p>
            <a:fld id="{8CD38DBD-BC7F-4C91-82B7-50401A71DD4C}" type="datetimeFigureOut">
              <a:rPr lang="en-US" smtClean="0"/>
              <a:t>1/22/2024</a:t>
            </a:fld>
            <a:endParaRPr lang="en-US"/>
          </a:p>
        </p:txBody>
      </p:sp>
      <p:sp>
        <p:nvSpPr>
          <p:cNvPr id="6" name="Footer Placeholder 5">
            <a:extLst>
              <a:ext uri="{FF2B5EF4-FFF2-40B4-BE49-F238E27FC236}">
                <a16:creationId xmlns:a16="http://schemas.microsoft.com/office/drawing/2014/main" id="{B163E68E-1945-252A-B2E9-170210ABC0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9F13A5-89AD-D748-0320-861E311D1D98}"/>
              </a:ext>
            </a:extLst>
          </p:cNvPr>
          <p:cNvSpPr>
            <a:spLocks noGrp="1"/>
          </p:cNvSpPr>
          <p:nvPr>
            <p:ph type="sldNum" sz="quarter" idx="12"/>
          </p:nvPr>
        </p:nvSpPr>
        <p:spPr/>
        <p:txBody>
          <a:bodyPr/>
          <a:lstStyle/>
          <a:p>
            <a:fld id="{C6A168D2-2977-42AA-805B-1C4D78099AC6}" type="slidenum">
              <a:rPr lang="en-US" smtClean="0"/>
              <a:t>‹#›</a:t>
            </a:fld>
            <a:endParaRPr lang="en-US"/>
          </a:p>
        </p:txBody>
      </p:sp>
    </p:spTree>
    <p:extLst>
      <p:ext uri="{BB962C8B-B14F-4D97-AF65-F5344CB8AC3E}">
        <p14:creationId xmlns:p14="http://schemas.microsoft.com/office/powerpoint/2010/main" val="270749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5F3207-D157-4ABE-438E-EBDBAF2743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D6F6BA-8DCE-A497-9243-32ADEB3AF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09DA1-108B-B9CA-C9E5-25A1EE8A3F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38DBD-BC7F-4C91-82B7-50401A71DD4C}" type="datetimeFigureOut">
              <a:rPr lang="en-US" smtClean="0"/>
              <a:t>1/22/2024</a:t>
            </a:fld>
            <a:endParaRPr lang="en-US"/>
          </a:p>
        </p:txBody>
      </p:sp>
      <p:sp>
        <p:nvSpPr>
          <p:cNvPr id="5" name="Footer Placeholder 4">
            <a:extLst>
              <a:ext uri="{FF2B5EF4-FFF2-40B4-BE49-F238E27FC236}">
                <a16:creationId xmlns:a16="http://schemas.microsoft.com/office/drawing/2014/main" id="{5CD0FB7D-1899-B967-41B4-AB9CD8E800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7BB4F8-2C47-1026-B1E5-63546A287B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168D2-2977-42AA-805B-1C4D78099AC6}" type="slidenum">
              <a:rPr lang="en-US" smtClean="0"/>
              <a:t>‹#›</a:t>
            </a:fld>
            <a:endParaRPr lang="en-US"/>
          </a:p>
        </p:txBody>
      </p:sp>
    </p:spTree>
    <p:extLst>
      <p:ext uri="{BB962C8B-B14F-4D97-AF65-F5344CB8AC3E}">
        <p14:creationId xmlns:p14="http://schemas.microsoft.com/office/powerpoint/2010/main" val="2269788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s://en.wikipedia.org/wiki/Schutztruppe"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C877-3A3D-FF66-D6C4-D19E24619FA8}"/>
              </a:ext>
            </a:extLst>
          </p:cNvPr>
          <p:cNvSpPr>
            <a:spLocks noGrp="1"/>
          </p:cNvSpPr>
          <p:nvPr>
            <p:ph type="ctrTitle"/>
          </p:nvPr>
        </p:nvSpPr>
        <p:spPr/>
        <p:txBody>
          <a:bodyPr>
            <a:normAutofit/>
          </a:bodyPr>
          <a:lstStyle/>
          <a:p>
            <a:r>
              <a:rPr lang="en-US" sz="4400" dirty="0">
                <a:latin typeface="Arial Black" panose="020B0A04020102020204" pitchFamily="34" charset="0"/>
              </a:rPr>
              <a:t>Coins of German East Africa	</a:t>
            </a:r>
          </a:p>
        </p:txBody>
      </p:sp>
      <p:sp>
        <p:nvSpPr>
          <p:cNvPr id="3" name="Subtitle 2">
            <a:extLst>
              <a:ext uri="{FF2B5EF4-FFF2-40B4-BE49-F238E27FC236}">
                <a16:creationId xmlns:a16="http://schemas.microsoft.com/office/drawing/2014/main" id="{8D4C4A6E-8785-F4CF-9BAB-05982C8DD535}"/>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By H.K. Fears</a:t>
            </a:r>
          </a:p>
          <a:p>
            <a:r>
              <a:rPr lang="en-US" dirty="0">
                <a:latin typeface="Arial" panose="020B0604020202020204" pitchFamily="34" charset="0"/>
                <a:cs typeface="Arial" panose="020B0604020202020204" pitchFamily="34" charset="0"/>
              </a:rPr>
              <a:t>January 22, 2024 </a:t>
            </a:r>
          </a:p>
        </p:txBody>
      </p:sp>
    </p:spTree>
    <p:extLst>
      <p:ext uri="{BB962C8B-B14F-4D97-AF65-F5344CB8AC3E}">
        <p14:creationId xmlns:p14="http://schemas.microsoft.com/office/powerpoint/2010/main" val="67938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ED08CD-4AE5-2366-B78E-B00455FC97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6455" y="210820"/>
            <a:ext cx="6445885" cy="6436360"/>
          </a:xfrm>
          <a:prstGeom prst="rect">
            <a:avLst/>
          </a:prstGeom>
          <a:noFill/>
          <a:ln>
            <a:noFill/>
          </a:ln>
        </p:spPr>
      </p:pic>
      <p:sp>
        <p:nvSpPr>
          <p:cNvPr id="5" name="Content Placeholder 2">
            <a:extLst>
              <a:ext uri="{FF2B5EF4-FFF2-40B4-BE49-F238E27FC236}">
                <a16:creationId xmlns:a16="http://schemas.microsoft.com/office/drawing/2014/main" id="{35314439-92AF-F405-5D84-15EFB49EEE04}"/>
              </a:ext>
            </a:extLst>
          </p:cNvPr>
          <p:cNvSpPr txBox="1">
            <a:spLocks/>
          </p:cNvSpPr>
          <p:nvPr/>
        </p:nvSpPr>
        <p:spPr>
          <a:xfrm>
            <a:off x="276137" y="191770"/>
            <a:ext cx="2819401"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Arial Black" panose="020B0A04020102020204" pitchFamily="34" charset="0"/>
                <a:cs typeface="Arial" panose="020B0604020202020204" pitchFamily="34" charset="0"/>
              </a:rPr>
              <a:t>One Rupee</a:t>
            </a:r>
          </a:p>
          <a:p>
            <a:r>
              <a:rPr lang="en-US" sz="1800" dirty="0">
                <a:effectLst/>
                <a:latin typeface="Arial" panose="020B0604020202020204" pitchFamily="34" charset="0"/>
                <a:ea typeface="SimSun" panose="02010600030101010101" pitchFamily="2" charset="-122"/>
              </a:rPr>
              <a:t>The one Rupee was minted each year from 1890 through 1902.</a:t>
            </a:r>
            <a:endParaRPr lang="en-US" dirty="0"/>
          </a:p>
        </p:txBody>
      </p:sp>
    </p:spTree>
    <p:extLst>
      <p:ext uri="{BB962C8B-B14F-4D97-AF65-F5344CB8AC3E}">
        <p14:creationId xmlns:p14="http://schemas.microsoft.com/office/powerpoint/2010/main" val="1810473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26432E-E217-AC63-3873-C55F3FE943A4}"/>
              </a:ext>
            </a:extLst>
          </p:cNvPr>
          <p:cNvSpPr>
            <a:spLocks noGrp="1"/>
          </p:cNvSpPr>
          <p:nvPr>
            <p:ph idx="1"/>
          </p:nvPr>
        </p:nvSpPr>
        <p:spPr>
          <a:xfrm>
            <a:off x="276137" y="191770"/>
            <a:ext cx="2819401" cy="6049639"/>
          </a:xfrm>
        </p:spPr>
        <p:txBody>
          <a:bodyPr/>
          <a:lstStyle/>
          <a:p>
            <a:pPr marL="0" indent="0" algn="ctr">
              <a:buNone/>
            </a:pPr>
            <a:r>
              <a:rPr lang="en-US" sz="2400" dirty="0">
                <a:latin typeface="Arial Black" panose="020B0A04020102020204" pitchFamily="34" charset="0"/>
                <a:cs typeface="Arial" panose="020B0604020202020204" pitchFamily="34" charset="0"/>
              </a:rPr>
              <a:t>Two Rupees</a:t>
            </a:r>
          </a:p>
          <a:p>
            <a:r>
              <a:rPr lang="en-US" sz="1800" kern="150" dirty="0">
                <a:solidFill>
                  <a:srgbClr val="000000"/>
                </a:solidFill>
                <a:effectLst/>
                <a:latin typeface="Arial" panose="020B0604020202020204" pitchFamily="34" charset="0"/>
                <a:ea typeface="SimSun" panose="02010600030101010101" pitchFamily="2" charset="-122"/>
                <a:cs typeface="Arial" panose="020B0604020202020204" pitchFamily="34" charset="0"/>
              </a:rPr>
              <a:t>This coin was minted in 1893 and 1894.  </a:t>
            </a:r>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r>
              <a:rPr lang="en-US" sz="1800" kern="150" dirty="0">
                <a:solidFill>
                  <a:srgbClr val="000000"/>
                </a:solidFill>
                <a:effectLst/>
                <a:latin typeface="Arial" panose="020B0604020202020204" pitchFamily="34" charset="0"/>
                <a:ea typeface="SimSun" panose="02010600030101010101" pitchFamily="2" charset="-122"/>
                <a:cs typeface="Arial" panose="020B0604020202020204" pitchFamily="34" charset="0"/>
              </a:rPr>
              <a:t>The 1894 coin has a small mintage of 18,000 and is the key coin.</a:t>
            </a:r>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dirty="0"/>
          </a:p>
        </p:txBody>
      </p:sp>
      <p:pic>
        <p:nvPicPr>
          <p:cNvPr id="2" name="Picture 1" descr="A coin with a lion and palm tree&#10;&#10;Description automatically generated">
            <a:extLst>
              <a:ext uri="{FF2B5EF4-FFF2-40B4-BE49-F238E27FC236}">
                <a16:creationId xmlns:a16="http://schemas.microsoft.com/office/drawing/2014/main" id="{0105C375-9CFF-EC2A-37A5-FB2965FF35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3950" y="191770"/>
            <a:ext cx="6625939" cy="6443922"/>
          </a:xfrm>
          <a:prstGeom prst="rect">
            <a:avLst/>
          </a:prstGeom>
          <a:noFill/>
          <a:ln>
            <a:noFill/>
          </a:ln>
        </p:spPr>
      </p:pic>
    </p:spTree>
    <p:extLst>
      <p:ext uri="{BB962C8B-B14F-4D97-AF65-F5344CB8AC3E}">
        <p14:creationId xmlns:p14="http://schemas.microsoft.com/office/powerpoint/2010/main" val="3258127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10471E-1DD7-D1EF-46B0-E9D77BA2175C}"/>
              </a:ext>
            </a:extLst>
          </p:cNvPr>
          <p:cNvSpPr>
            <a:spLocks noGrp="1"/>
          </p:cNvSpPr>
          <p:nvPr>
            <p:ph type="title"/>
          </p:nvPr>
        </p:nvSpPr>
        <p:spPr>
          <a:xfrm>
            <a:off x="2730441" y="390292"/>
            <a:ext cx="6731117" cy="1325563"/>
          </a:xfrm>
        </p:spPr>
        <p:txBody>
          <a:bodyPr>
            <a:normAutofit/>
          </a:bodyPr>
          <a:lstStyle/>
          <a:p>
            <a:pPr algn="ctr"/>
            <a:r>
              <a:rPr lang="en-US" sz="3200" dirty="0">
                <a:latin typeface="Arial Black" panose="020B0A04020102020204" pitchFamily="34" charset="0"/>
              </a:rPr>
              <a:t>German Imperial Government Issues</a:t>
            </a:r>
          </a:p>
        </p:txBody>
      </p:sp>
      <p:sp>
        <p:nvSpPr>
          <p:cNvPr id="2" name="TextBox 1">
            <a:extLst>
              <a:ext uri="{FF2B5EF4-FFF2-40B4-BE49-F238E27FC236}">
                <a16:creationId xmlns:a16="http://schemas.microsoft.com/office/drawing/2014/main" id="{3FF22482-D9A4-6711-153F-B26CEAF525ED}"/>
              </a:ext>
            </a:extLst>
          </p:cNvPr>
          <p:cNvSpPr txBox="1"/>
          <p:nvPr/>
        </p:nvSpPr>
        <p:spPr>
          <a:xfrm>
            <a:off x="268386" y="2002825"/>
            <a:ext cx="11183225" cy="3693319"/>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It wasn’t long before Germany realized that the East Africa Company lacked the administrative ability to properly manage the colony. </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1897 the imperial government proclaimed the area the colony of German East Africa (Deutsche </a:t>
            </a:r>
            <a:r>
              <a:rPr lang="en-US" dirty="0" err="1">
                <a:latin typeface="Arial" panose="020B0604020202020204" pitchFamily="34" charset="0"/>
                <a:cs typeface="Arial" panose="020B0604020202020204" pitchFamily="34" charset="0"/>
              </a:rPr>
              <a:t>Ostafrika</a:t>
            </a:r>
            <a:r>
              <a:rPr lang="en-US" dirty="0">
                <a:latin typeface="Arial" panose="020B0604020202020204" pitchFamily="34" charset="0"/>
                <a:cs typeface="Arial" panose="020B0604020202020204" pitchFamily="34" charset="0"/>
              </a:rPr>
              <a:t>) which is referred to as “D.O.A”.  Shortly after, a separate Colonial Department was set up in Berlin to assist in development. </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Coin production of the German East Africa Company ceased in 1904. From 1904 onwards, the coinage was taken over by the imperial German government.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82505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AE5F44-7204-CA97-8CB1-FEFB22377E6D}"/>
              </a:ext>
            </a:extLst>
          </p:cNvPr>
          <p:cNvSpPr txBox="1"/>
          <p:nvPr/>
        </p:nvSpPr>
        <p:spPr>
          <a:xfrm>
            <a:off x="250969" y="902670"/>
            <a:ext cx="11183225" cy="4247317"/>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total, DOA coins consisted of twelve types.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All pre-World War I coins were minted at the Berlin (the “A” mintmark ) and Hamburg (the mintmark “J”).</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first of the new DOA coins were minted in 1904 in the following denominations: </a:t>
            </a:r>
          </a:p>
          <a:p>
            <a:r>
              <a:rPr lang="en-US" dirty="0">
                <a:latin typeface="Arial" panose="020B0604020202020204" pitchFamily="34" charset="0"/>
                <a:cs typeface="Arial" panose="020B0604020202020204" pitchFamily="34" charset="0"/>
              </a:rPr>
              <a:t>	½, 1 heller  with 100 heller = 1 rupee</a:t>
            </a:r>
          </a:p>
          <a:p>
            <a:r>
              <a:rPr lang="en-US" dirty="0">
                <a:latin typeface="Arial" panose="020B0604020202020204" pitchFamily="34" charset="0"/>
                <a:cs typeface="Arial" panose="020B0604020202020204" pitchFamily="34" charset="0"/>
              </a:rPr>
              <a:t>	¼, ½ and 1 rupee.  </a:t>
            </a:r>
          </a:p>
          <a:p>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obverse of the silver rupee coins was unchanged from the German East Africa Company issue. New dies were cut for the reverses consisting of the value (i.e., “1 rupee”) in the center surrounded by crossed palm fronds with “Deutsche </a:t>
            </a:r>
            <a:r>
              <a:rPr lang="en-US" dirty="0" err="1">
                <a:latin typeface="Arial" panose="020B0604020202020204" pitchFamily="34" charset="0"/>
                <a:cs typeface="Arial" panose="020B0604020202020204" pitchFamily="34" charset="0"/>
              </a:rPr>
              <a:t>Ostafrika</a:t>
            </a:r>
            <a:r>
              <a:rPr lang="en-US" dirty="0">
                <a:latin typeface="Arial" panose="020B0604020202020204" pitchFamily="34" charset="0"/>
                <a:cs typeface="Arial" panose="020B0604020202020204" pitchFamily="34" charset="0"/>
              </a:rPr>
              <a:t>” above, and date with mintmark below.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6" name="Title 1">
            <a:extLst>
              <a:ext uri="{FF2B5EF4-FFF2-40B4-BE49-F238E27FC236}">
                <a16:creationId xmlns:a16="http://schemas.microsoft.com/office/drawing/2014/main" id="{E879B93B-658C-988D-ACC1-438298A7C724}"/>
              </a:ext>
            </a:extLst>
          </p:cNvPr>
          <p:cNvSpPr>
            <a:spLocks noGrp="1"/>
          </p:cNvSpPr>
          <p:nvPr>
            <p:ph type="title"/>
          </p:nvPr>
        </p:nvSpPr>
        <p:spPr>
          <a:xfrm>
            <a:off x="2730441" y="173236"/>
            <a:ext cx="6731117" cy="943558"/>
          </a:xfrm>
        </p:spPr>
        <p:txBody>
          <a:bodyPr>
            <a:normAutofit/>
          </a:bodyPr>
          <a:lstStyle/>
          <a:p>
            <a:pPr algn="ctr"/>
            <a:r>
              <a:rPr lang="en-US" sz="3200" dirty="0">
                <a:latin typeface="Arial Black" panose="020B0A04020102020204" pitchFamily="34" charset="0"/>
              </a:rPr>
              <a:t>DOA</a:t>
            </a:r>
          </a:p>
        </p:txBody>
      </p:sp>
    </p:spTree>
    <p:extLst>
      <p:ext uri="{BB962C8B-B14F-4D97-AF65-F5344CB8AC3E}">
        <p14:creationId xmlns:p14="http://schemas.microsoft.com/office/powerpoint/2010/main" val="2368869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AE5F44-7204-CA97-8CB1-FEFB22377E6D}"/>
              </a:ext>
            </a:extLst>
          </p:cNvPr>
          <p:cNvSpPr txBox="1"/>
          <p:nvPr/>
        </p:nvSpPr>
        <p:spPr>
          <a:xfrm>
            <a:off x="250969" y="902670"/>
            <a:ext cx="11183225" cy="2862322"/>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bronze heller denominations depicted the imperial crown at the center with “Deutsche </a:t>
            </a:r>
            <a:r>
              <a:rPr lang="en-US" dirty="0" err="1">
                <a:latin typeface="Arial" panose="020B0604020202020204" pitchFamily="34" charset="0"/>
                <a:cs typeface="Arial" panose="020B0604020202020204" pitchFamily="34" charset="0"/>
              </a:rPr>
              <a:t>Ostafrika</a:t>
            </a:r>
            <a:r>
              <a:rPr lang="en-US" dirty="0">
                <a:latin typeface="Arial" panose="020B0604020202020204" pitchFamily="34" charset="0"/>
                <a:cs typeface="Arial" panose="020B0604020202020204" pitchFamily="34" charset="0"/>
              </a:rPr>
              <a:t>” above and date below on the obverse and value surrounded by crossed laurel branches on the reverse.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New 5 heller bronze and 10 heller copper nickel coins were added in 1908.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1913 the bronze 5 heller was replaced by a much smaller copper nickel type with a center hole.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similar 10 heller copper nickel piece was struck from 1909 to 1914.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6" name="Title 1">
            <a:extLst>
              <a:ext uri="{FF2B5EF4-FFF2-40B4-BE49-F238E27FC236}">
                <a16:creationId xmlns:a16="http://schemas.microsoft.com/office/drawing/2014/main" id="{E879B93B-658C-988D-ACC1-438298A7C724}"/>
              </a:ext>
            </a:extLst>
          </p:cNvPr>
          <p:cNvSpPr>
            <a:spLocks noGrp="1"/>
          </p:cNvSpPr>
          <p:nvPr>
            <p:ph type="title"/>
          </p:nvPr>
        </p:nvSpPr>
        <p:spPr>
          <a:xfrm>
            <a:off x="2730441" y="173236"/>
            <a:ext cx="6731117" cy="943558"/>
          </a:xfrm>
        </p:spPr>
        <p:txBody>
          <a:bodyPr>
            <a:normAutofit/>
          </a:bodyPr>
          <a:lstStyle/>
          <a:p>
            <a:pPr algn="ctr"/>
            <a:r>
              <a:rPr lang="en-US" sz="3200" dirty="0">
                <a:latin typeface="Arial Black" panose="020B0A04020102020204" pitchFamily="34" charset="0"/>
              </a:rPr>
              <a:t>DOA</a:t>
            </a:r>
          </a:p>
        </p:txBody>
      </p:sp>
    </p:spTree>
    <p:extLst>
      <p:ext uri="{BB962C8B-B14F-4D97-AF65-F5344CB8AC3E}">
        <p14:creationId xmlns:p14="http://schemas.microsoft.com/office/powerpoint/2010/main" val="2215982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1FECCA-AE65-2FAF-5A13-B9BE0AC334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9451" y="88265"/>
            <a:ext cx="6657340" cy="6577965"/>
          </a:xfrm>
          <a:prstGeom prst="rect">
            <a:avLst/>
          </a:prstGeom>
          <a:noFill/>
          <a:ln>
            <a:noFill/>
          </a:ln>
        </p:spPr>
      </p:pic>
      <p:sp>
        <p:nvSpPr>
          <p:cNvPr id="2" name="Content Placeholder 2">
            <a:extLst>
              <a:ext uri="{FF2B5EF4-FFF2-40B4-BE49-F238E27FC236}">
                <a16:creationId xmlns:a16="http://schemas.microsoft.com/office/drawing/2014/main" id="{2D663956-2784-D40D-9E72-F53784D7D9CD}"/>
              </a:ext>
            </a:extLst>
          </p:cNvPr>
          <p:cNvSpPr txBox="1">
            <a:spLocks/>
          </p:cNvSpPr>
          <p:nvPr/>
        </p:nvSpPr>
        <p:spPr>
          <a:xfrm>
            <a:off x="276137" y="191770"/>
            <a:ext cx="3188516"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Arial Black" panose="020B0A04020102020204" pitchFamily="34" charset="0"/>
                <a:cs typeface="Arial" panose="020B0604020202020204" pitchFamily="34" charset="0"/>
              </a:rPr>
              <a:t>Common Obverse </a:t>
            </a:r>
          </a:p>
          <a:p>
            <a:pPr marL="0" indent="0" algn="ctr">
              <a:buFont typeface="Arial" panose="020B0604020202020204" pitchFamily="34" charset="0"/>
              <a:buNone/>
            </a:pPr>
            <a:r>
              <a:rPr lang="en-US" sz="2400" dirty="0">
                <a:latin typeface="Arial Black" panose="020B0A04020102020204" pitchFamily="34" charset="0"/>
                <a:cs typeface="Arial" panose="020B0604020202020204" pitchFamily="34" charset="0"/>
              </a:rPr>
              <a:t>Copper Coins</a:t>
            </a:r>
          </a:p>
          <a:p>
            <a:r>
              <a:rPr lang="en-US" sz="1800" kern="150" dirty="0">
                <a:latin typeface="Arial" panose="020B0604020202020204" pitchFamily="34" charset="0"/>
                <a:ea typeface="SimSun" panose="02010600030101010101" pitchFamily="2" charset="-122"/>
                <a:cs typeface="Lucida Sans" panose="020B0602030504020204" pitchFamily="34" charset="0"/>
              </a:rPr>
              <a:t>½ Heller</a:t>
            </a:r>
          </a:p>
          <a:p>
            <a:r>
              <a:rPr lang="en-US" sz="1800" kern="150" dirty="0">
                <a:effectLst/>
                <a:latin typeface="Arial" panose="020B0604020202020204" pitchFamily="34" charset="0"/>
                <a:ea typeface="SimSun" panose="02010600030101010101" pitchFamily="2" charset="-122"/>
                <a:cs typeface="Lucida Sans" panose="020B0602030504020204" pitchFamily="34" charset="0"/>
              </a:rPr>
              <a:t>Heller</a:t>
            </a:r>
          </a:p>
          <a:p>
            <a:r>
              <a:rPr lang="en-US" sz="1800" kern="150" dirty="0">
                <a:latin typeface="Arial" panose="020B0604020202020204" pitchFamily="34" charset="0"/>
                <a:ea typeface="SimSun" panose="02010600030101010101" pitchFamily="2" charset="-122"/>
                <a:cs typeface="Lucida Sans" panose="020B0602030504020204" pitchFamily="34" charset="0"/>
              </a:rPr>
              <a:t>Five Heller</a:t>
            </a:r>
          </a:p>
          <a:p>
            <a:endParaRPr lang="en-US" sz="1800" i="1"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800" i="1" kern="150" dirty="0">
              <a:latin typeface="Arial" panose="020B0604020202020204" pitchFamily="34" charset="0"/>
              <a:ea typeface="SimSun" panose="02010600030101010101" pitchFamily="2" charset="-122"/>
              <a:cs typeface="Lucida Sans" panose="020B0602030504020204" pitchFamily="34" charset="0"/>
            </a:endParaRPr>
          </a:p>
          <a:p>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dirty="0"/>
          </a:p>
        </p:txBody>
      </p:sp>
    </p:spTree>
    <p:extLst>
      <p:ext uri="{BB962C8B-B14F-4D97-AF65-F5344CB8AC3E}">
        <p14:creationId xmlns:p14="http://schemas.microsoft.com/office/powerpoint/2010/main" val="3162618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4733F-053F-2EA5-F095-DA386A7E72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3832" y="120332"/>
            <a:ext cx="6657340" cy="6617335"/>
          </a:xfrm>
          <a:prstGeom prst="rect">
            <a:avLst/>
          </a:prstGeom>
          <a:noFill/>
          <a:ln>
            <a:noFill/>
          </a:ln>
        </p:spPr>
      </p:pic>
      <p:sp>
        <p:nvSpPr>
          <p:cNvPr id="5" name="Content Placeholder 2">
            <a:extLst>
              <a:ext uri="{FF2B5EF4-FFF2-40B4-BE49-F238E27FC236}">
                <a16:creationId xmlns:a16="http://schemas.microsoft.com/office/drawing/2014/main" id="{86219731-F146-7012-F6EB-A9F2F0A3AFC8}"/>
              </a:ext>
            </a:extLst>
          </p:cNvPr>
          <p:cNvSpPr txBox="1">
            <a:spLocks/>
          </p:cNvSpPr>
          <p:nvPr/>
        </p:nvSpPr>
        <p:spPr>
          <a:xfrm>
            <a:off x="276137" y="191770"/>
            <a:ext cx="3188516"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Arial Black" panose="020B0A04020102020204" pitchFamily="34" charset="0"/>
                <a:cs typeface="Arial" panose="020B0604020202020204" pitchFamily="34" charset="0"/>
              </a:rPr>
              <a:t>½ Heller</a:t>
            </a:r>
          </a:p>
          <a:p>
            <a:r>
              <a:rPr lang="en-US" sz="1800" kern="150" dirty="0">
                <a:latin typeface="Arial" panose="020B0604020202020204" pitchFamily="34" charset="0"/>
                <a:ea typeface="SimSun" panose="02010600030101010101" pitchFamily="2" charset="-122"/>
                <a:cs typeface="Lucida Sans" panose="020B0602030504020204" pitchFamily="34" charset="0"/>
              </a:rPr>
              <a:t>Minted in 1904 - 1906</a:t>
            </a:r>
          </a:p>
          <a:p>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800" i="1" kern="150" dirty="0">
              <a:latin typeface="Arial" panose="020B0604020202020204" pitchFamily="34" charset="0"/>
              <a:ea typeface="SimSun" panose="02010600030101010101" pitchFamily="2" charset="-122"/>
              <a:cs typeface="Lucida Sans" panose="020B0602030504020204" pitchFamily="34" charset="0"/>
            </a:endParaRPr>
          </a:p>
          <a:p>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dirty="0"/>
          </a:p>
        </p:txBody>
      </p:sp>
    </p:spTree>
    <p:extLst>
      <p:ext uri="{BB962C8B-B14F-4D97-AF65-F5344CB8AC3E}">
        <p14:creationId xmlns:p14="http://schemas.microsoft.com/office/powerpoint/2010/main" val="1677535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coin&#10;&#10;Description automatically generated">
            <a:extLst>
              <a:ext uri="{FF2B5EF4-FFF2-40B4-BE49-F238E27FC236}">
                <a16:creationId xmlns:a16="http://schemas.microsoft.com/office/drawing/2014/main" id="{E544B11F-B0E6-0F6A-1643-A63C7455DBB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8459" y="117475"/>
            <a:ext cx="6548755" cy="6548755"/>
          </a:xfrm>
          <a:prstGeom prst="rect">
            <a:avLst/>
          </a:prstGeom>
          <a:noFill/>
          <a:ln>
            <a:noFill/>
          </a:ln>
        </p:spPr>
      </p:pic>
      <p:sp>
        <p:nvSpPr>
          <p:cNvPr id="3" name="Content Placeholder 2">
            <a:extLst>
              <a:ext uri="{FF2B5EF4-FFF2-40B4-BE49-F238E27FC236}">
                <a16:creationId xmlns:a16="http://schemas.microsoft.com/office/drawing/2014/main" id="{6B0E848A-EA54-7EDB-AAEB-0F75D17DF124}"/>
              </a:ext>
            </a:extLst>
          </p:cNvPr>
          <p:cNvSpPr txBox="1">
            <a:spLocks/>
          </p:cNvSpPr>
          <p:nvPr/>
        </p:nvSpPr>
        <p:spPr>
          <a:xfrm>
            <a:off x="276137" y="191770"/>
            <a:ext cx="3188516"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latin typeface="Arial Black" panose="020B0A04020102020204" pitchFamily="34" charset="0"/>
                <a:cs typeface="Arial" panose="020B0604020202020204" pitchFamily="34" charset="0"/>
              </a:rPr>
              <a:t> Heller</a:t>
            </a:r>
          </a:p>
          <a:p>
            <a:r>
              <a:rPr lang="en-US" sz="1800" kern="150" dirty="0">
                <a:latin typeface="Arial" panose="020B0604020202020204" pitchFamily="34" charset="0"/>
                <a:ea typeface="SimSun" panose="02010600030101010101" pitchFamily="2" charset="-122"/>
                <a:cs typeface="Lucida Sans" panose="020B0602030504020204" pitchFamily="34" charset="0"/>
              </a:rPr>
              <a:t>Minted in 1904 - 1913</a:t>
            </a:r>
          </a:p>
          <a:p>
            <a:endParaRPr lang="en-US" sz="1800" i="1"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800" i="1" kern="150" dirty="0">
              <a:latin typeface="Arial" panose="020B0604020202020204" pitchFamily="34" charset="0"/>
              <a:ea typeface="SimSun" panose="02010600030101010101" pitchFamily="2" charset="-122"/>
              <a:cs typeface="Lucida Sans" panose="020B0602030504020204" pitchFamily="34" charset="0"/>
            </a:endParaRPr>
          </a:p>
          <a:p>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dirty="0"/>
          </a:p>
        </p:txBody>
      </p:sp>
    </p:spTree>
    <p:extLst>
      <p:ext uri="{BB962C8B-B14F-4D97-AF65-F5344CB8AC3E}">
        <p14:creationId xmlns:p14="http://schemas.microsoft.com/office/powerpoint/2010/main" val="822492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coin&#10;&#10;Description automatically generated">
            <a:extLst>
              <a:ext uri="{FF2B5EF4-FFF2-40B4-BE49-F238E27FC236}">
                <a16:creationId xmlns:a16="http://schemas.microsoft.com/office/drawing/2014/main" id="{AAD3337E-3F01-5C22-036C-A6CBA120C2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9497" y="191770"/>
            <a:ext cx="6474460" cy="6474460"/>
          </a:xfrm>
          <a:prstGeom prst="rect">
            <a:avLst/>
          </a:prstGeom>
          <a:noFill/>
          <a:ln>
            <a:noFill/>
          </a:ln>
        </p:spPr>
      </p:pic>
      <p:sp>
        <p:nvSpPr>
          <p:cNvPr id="3" name="Content Placeholder 2">
            <a:extLst>
              <a:ext uri="{FF2B5EF4-FFF2-40B4-BE49-F238E27FC236}">
                <a16:creationId xmlns:a16="http://schemas.microsoft.com/office/drawing/2014/main" id="{8CB5159A-0416-A75E-4E14-B8457DA4AE57}"/>
              </a:ext>
            </a:extLst>
          </p:cNvPr>
          <p:cNvSpPr txBox="1">
            <a:spLocks/>
          </p:cNvSpPr>
          <p:nvPr/>
        </p:nvSpPr>
        <p:spPr>
          <a:xfrm>
            <a:off x="276137" y="191770"/>
            <a:ext cx="3188516"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latin typeface="Arial Black" panose="020B0A04020102020204" pitchFamily="34" charset="0"/>
                <a:cs typeface="Arial" panose="020B0604020202020204" pitchFamily="34" charset="0"/>
              </a:rPr>
              <a:t>Five Heller</a:t>
            </a:r>
          </a:p>
          <a:p>
            <a:r>
              <a:rPr lang="en-US" sz="1800" kern="150" dirty="0">
                <a:latin typeface="Arial" panose="020B0604020202020204" pitchFamily="34" charset="0"/>
                <a:ea typeface="SimSun" panose="02010600030101010101" pitchFamily="2" charset="-122"/>
                <a:cs typeface="Lucida Sans" panose="020B0602030504020204" pitchFamily="34" charset="0"/>
              </a:rPr>
              <a:t>Minted in 1908-09</a:t>
            </a:r>
          </a:p>
          <a:p>
            <a:endParaRPr lang="en-US" sz="1800" i="1"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800" i="1" kern="150" dirty="0">
              <a:latin typeface="Arial" panose="020B0604020202020204" pitchFamily="34" charset="0"/>
              <a:ea typeface="SimSun" panose="02010600030101010101" pitchFamily="2" charset="-122"/>
              <a:cs typeface="Lucida Sans" panose="020B0602030504020204" pitchFamily="34" charset="0"/>
            </a:endParaRPr>
          </a:p>
          <a:p>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dirty="0"/>
          </a:p>
        </p:txBody>
      </p:sp>
    </p:spTree>
    <p:extLst>
      <p:ext uri="{BB962C8B-B14F-4D97-AF65-F5344CB8AC3E}">
        <p14:creationId xmlns:p14="http://schemas.microsoft.com/office/powerpoint/2010/main" val="397260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in with a crown and a hole in the middle&#10;&#10;Description automatically generated">
            <a:extLst>
              <a:ext uri="{FF2B5EF4-FFF2-40B4-BE49-F238E27FC236}">
                <a16:creationId xmlns:a16="http://schemas.microsoft.com/office/drawing/2014/main" id="{C80AEBC4-83CF-F94A-BB72-4345E37F3EA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2330" y="204152"/>
            <a:ext cx="6449695" cy="6449695"/>
          </a:xfrm>
          <a:prstGeom prst="rect">
            <a:avLst/>
          </a:prstGeom>
          <a:noFill/>
          <a:ln>
            <a:noFill/>
          </a:ln>
        </p:spPr>
      </p:pic>
      <p:sp>
        <p:nvSpPr>
          <p:cNvPr id="3" name="Content Placeholder 2">
            <a:extLst>
              <a:ext uri="{FF2B5EF4-FFF2-40B4-BE49-F238E27FC236}">
                <a16:creationId xmlns:a16="http://schemas.microsoft.com/office/drawing/2014/main" id="{0719AA7E-D985-0E0A-B57B-963CF456D32F}"/>
              </a:ext>
            </a:extLst>
          </p:cNvPr>
          <p:cNvSpPr txBox="1">
            <a:spLocks/>
          </p:cNvSpPr>
          <p:nvPr/>
        </p:nvSpPr>
        <p:spPr>
          <a:xfrm>
            <a:off x="276137" y="191770"/>
            <a:ext cx="3188516"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Arial Black" panose="020B0A04020102020204" pitchFamily="34" charset="0"/>
                <a:cs typeface="Arial" panose="020B0604020202020204" pitchFamily="34" charset="0"/>
              </a:rPr>
              <a:t>Common Obverse </a:t>
            </a:r>
          </a:p>
          <a:p>
            <a:pPr marL="0" indent="0" algn="ctr">
              <a:buFont typeface="Arial" panose="020B0604020202020204" pitchFamily="34" charset="0"/>
              <a:buNone/>
            </a:pPr>
            <a:r>
              <a:rPr lang="en-US" sz="2400" dirty="0">
                <a:latin typeface="Arial Black" panose="020B0A04020102020204" pitchFamily="34" charset="0"/>
                <a:cs typeface="Arial" panose="020B0604020202020204" pitchFamily="34" charset="0"/>
              </a:rPr>
              <a:t>Copper Nickel Coins</a:t>
            </a:r>
          </a:p>
          <a:p>
            <a:r>
              <a:rPr lang="en-US" sz="1800" kern="150" dirty="0">
                <a:latin typeface="Arial" panose="020B0604020202020204" pitchFamily="34" charset="0"/>
                <a:ea typeface="SimSun" panose="02010600030101010101" pitchFamily="2" charset="-122"/>
                <a:cs typeface="Lucida Sans" panose="020B0602030504020204" pitchFamily="34" charset="0"/>
              </a:rPr>
              <a:t>5 Heller</a:t>
            </a:r>
          </a:p>
          <a:p>
            <a:r>
              <a:rPr lang="en-US" sz="1800" kern="150" dirty="0">
                <a:latin typeface="Arial" panose="020B0604020202020204" pitchFamily="34" charset="0"/>
                <a:ea typeface="SimSun" panose="02010600030101010101" pitchFamily="2" charset="-122"/>
                <a:cs typeface="Lucida Sans" panose="020B0602030504020204" pitchFamily="34" charset="0"/>
              </a:rPr>
              <a:t>10 Heller</a:t>
            </a:r>
          </a:p>
          <a:p>
            <a:endParaRPr lang="en-US" sz="1800" i="1"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800" i="1" kern="150" dirty="0">
              <a:latin typeface="Arial" panose="020B0604020202020204" pitchFamily="34" charset="0"/>
              <a:ea typeface="SimSun" panose="02010600030101010101" pitchFamily="2" charset="-122"/>
              <a:cs typeface="Lucida Sans" panose="020B0602030504020204" pitchFamily="34" charset="0"/>
            </a:endParaRPr>
          </a:p>
          <a:p>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dirty="0"/>
          </a:p>
        </p:txBody>
      </p:sp>
    </p:spTree>
    <p:extLst>
      <p:ext uri="{BB962C8B-B14F-4D97-AF65-F5344CB8AC3E}">
        <p14:creationId xmlns:p14="http://schemas.microsoft.com/office/powerpoint/2010/main" val="1034343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F - German East Africa Map">
            <a:extLst>
              <a:ext uri="{FF2B5EF4-FFF2-40B4-BE49-F238E27FC236}">
                <a16:creationId xmlns:a16="http://schemas.microsoft.com/office/drawing/2014/main" id="{E6533722-D277-BAF4-FE69-0548483D5F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8443" y="769620"/>
            <a:ext cx="2918460" cy="5318760"/>
          </a:xfrm>
          <a:prstGeom prst="rect">
            <a:avLst/>
          </a:prstGeom>
          <a:noFill/>
          <a:ln>
            <a:noFill/>
          </a:ln>
        </p:spPr>
      </p:pic>
      <p:sp>
        <p:nvSpPr>
          <p:cNvPr id="4" name="Content Placeholder 2">
            <a:extLst>
              <a:ext uri="{FF2B5EF4-FFF2-40B4-BE49-F238E27FC236}">
                <a16:creationId xmlns:a16="http://schemas.microsoft.com/office/drawing/2014/main" id="{F114F09A-C601-E255-FFD3-AFF13CC64074}"/>
              </a:ext>
            </a:extLst>
          </p:cNvPr>
          <p:cNvSpPr txBox="1">
            <a:spLocks/>
          </p:cNvSpPr>
          <p:nvPr/>
        </p:nvSpPr>
        <p:spPr>
          <a:xfrm>
            <a:off x="469083" y="1096791"/>
            <a:ext cx="5898160" cy="511106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1800" dirty="0">
              <a:latin typeface="Arial" panose="020B0604020202020204" pitchFamily="34" charset="0"/>
              <a:cs typeface="Arial" panose="020B0604020202020204" pitchFamily="34" charset="0"/>
            </a:endParaRPr>
          </a:p>
          <a:p>
            <a:pPr marL="0" marR="0">
              <a:spcBef>
                <a:spcPts val="0"/>
              </a:spcBef>
              <a:spcAft>
                <a:spcPts val="0"/>
              </a:spcAft>
            </a:pPr>
            <a:r>
              <a:rPr lang="en-US" sz="1800" b="0" i="0" dirty="0">
                <a:solidFill>
                  <a:srgbClr val="000000"/>
                </a:solidFill>
                <a:effectLst/>
                <a:latin typeface="Arial" panose="020B0604020202020204" pitchFamily="34" charset="0"/>
                <a:cs typeface="Arial" panose="020B0604020202020204" pitchFamily="34" charset="0"/>
              </a:rPr>
              <a:t>German East Africa was a territory comprising present-day Tanganyika, Rwanda &amp; Burundi.</a:t>
            </a:r>
          </a:p>
          <a:p>
            <a:pPr marL="0" marR="0">
              <a:spcBef>
                <a:spcPts val="0"/>
              </a:spcBef>
              <a:spcAft>
                <a:spcPts val="0"/>
              </a:spcAft>
            </a:pPr>
            <a:endParaRPr lang="en-US" sz="1800" b="0" i="0" dirty="0">
              <a:solidFill>
                <a:srgbClr val="000000"/>
              </a:solidFill>
              <a:effectLst/>
              <a:latin typeface="Arial" panose="020B0604020202020204" pitchFamily="34" charset="0"/>
              <a:cs typeface="Arial" panose="020B0604020202020204" pitchFamily="34" charset="0"/>
            </a:endParaRPr>
          </a:p>
          <a:p>
            <a:pPr marL="0" marR="0">
              <a:spcBef>
                <a:spcPts val="0"/>
              </a:spcBef>
              <a:spcAft>
                <a:spcPts val="0"/>
              </a:spcAft>
            </a:pPr>
            <a:r>
              <a:rPr lang="en-US" sz="1800" dirty="0">
                <a:latin typeface="Arial" panose="020B0604020202020204" pitchFamily="34" charset="0"/>
                <a:cs typeface="Arial" panose="020B0604020202020204" pitchFamily="34" charset="0"/>
              </a:rPr>
              <a:t>These efforts began in 1884 when Dr. Karl Peters, one of the founders of the German Colonization Society, set out for east Africa in search of a suitable colony. In November of that year Peters succeeded in concluding a series of so-called “treaties” with the local chiefs.</a:t>
            </a:r>
            <a:endParaRPr lang="en-US" sz="1800" b="0" i="0" dirty="0">
              <a:solidFill>
                <a:srgbClr val="000000"/>
              </a:solidFill>
              <a:effectLst/>
              <a:latin typeface="Arial" panose="020B0604020202020204" pitchFamily="34" charset="0"/>
              <a:cs typeface="Arial" panose="020B0604020202020204" pitchFamily="34" charset="0"/>
            </a:endParaRPr>
          </a:p>
          <a:p>
            <a:pPr marL="0" marR="0">
              <a:spcBef>
                <a:spcPts val="0"/>
              </a:spcBef>
              <a:spcAft>
                <a:spcPts val="0"/>
              </a:spcAft>
            </a:pPr>
            <a:endParaRPr lang="en-US" sz="1800" b="0" i="0" dirty="0">
              <a:solidFill>
                <a:srgbClr val="000000"/>
              </a:solidFill>
              <a:effectLst/>
              <a:latin typeface="Arial" panose="020B0604020202020204" pitchFamily="34" charset="0"/>
              <a:cs typeface="Arial" panose="020B0604020202020204" pitchFamily="34" charset="0"/>
            </a:endParaRPr>
          </a:p>
          <a:p>
            <a:pPr marL="0" marR="0">
              <a:spcBef>
                <a:spcPts val="0"/>
              </a:spcBef>
              <a:spcAft>
                <a:spcPts val="0"/>
              </a:spcAft>
            </a:pPr>
            <a:r>
              <a:rPr lang="en-US" sz="1800" b="0" i="0" dirty="0">
                <a:solidFill>
                  <a:srgbClr val="000000"/>
                </a:solidFill>
                <a:effectLst/>
                <a:latin typeface="Arial" panose="020B0604020202020204" pitchFamily="34" charset="0"/>
                <a:cs typeface="Arial" panose="020B0604020202020204" pitchFamily="34" charset="0"/>
              </a:rPr>
              <a:t>German East African Company established the colony in 1885.</a:t>
            </a:r>
          </a:p>
          <a:p>
            <a:pPr marL="0" marR="0">
              <a:spcBef>
                <a:spcPts val="0"/>
              </a:spcBef>
              <a:spcAft>
                <a:spcPts val="0"/>
              </a:spcAft>
            </a:pPr>
            <a:endParaRPr lang="en-US" sz="1800" dirty="0">
              <a:solidFill>
                <a:srgbClr val="000000"/>
              </a:solidFill>
              <a:latin typeface="Arial" panose="020B0604020202020204" pitchFamily="34" charset="0"/>
              <a:cs typeface="Arial" panose="020B0604020202020204" pitchFamily="34" charset="0"/>
            </a:endParaRPr>
          </a:p>
          <a:p>
            <a:pPr marL="0" marR="0">
              <a:spcBef>
                <a:spcPts val="0"/>
              </a:spcBef>
              <a:spcAft>
                <a:spcPts val="0"/>
              </a:spcAft>
            </a:pPr>
            <a:r>
              <a:rPr lang="en-US" sz="1800" b="0" i="0" dirty="0">
                <a:solidFill>
                  <a:srgbClr val="000000"/>
                </a:solidFill>
                <a:effectLst/>
                <a:latin typeface="Arial" panose="020B0604020202020204" pitchFamily="34" charset="0"/>
                <a:cs typeface="Arial" panose="020B0604020202020204" pitchFamily="34" charset="0"/>
              </a:rPr>
              <a:t>The Germans made Tanganyika a state-run colony in 1891.</a:t>
            </a:r>
          </a:p>
          <a:p>
            <a:pPr marL="0" marR="0">
              <a:spcBef>
                <a:spcPts val="0"/>
              </a:spcBef>
              <a:spcAft>
                <a:spcPts val="0"/>
              </a:spcAft>
            </a:pPr>
            <a:endParaRPr lang="en-US" sz="1800" b="0" i="0" dirty="0">
              <a:solidFill>
                <a:srgbClr val="000000"/>
              </a:solidFill>
              <a:effectLst/>
              <a:latin typeface="Arial" panose="020B0604020202020204" pitchFamily="34" charset="0"/>
              <a:cs typeface="Arial" panose="020B0604020202020204" pitchFamily="34" charset="0"/>
            </a:endParaRPr>
          </a:p>
          <a:p>
            <a:pPr marL="0" marR="0">
              <a:spcBef>
                <a:spcPts val="0"/>
              </a:spcBef>
              <a:spcAft>
                <a:spcPts val="0"/>
              </a:spcAft>
            </a:pPr>
            <a:r>
              <a:rPr lang="en-US" sz="1800" b="0" i="0" dirty="0">
                <a:solidFill>
                  <a:srgbClr val="000000"/>
                </a:solidFill>
                <a:effectLst/>
                <a:latin typeface="Arial" panose="020B0604020202020204" pitchFamily="34" charset="0"/>
                <a:cs typeface="Arial" panose="020B0604020202020204" pitchFamily="34" charset="0"/>
              </a:rPr>
              <a:t>During WW1 the British and Belgians invaded and annexed German East Africa, after which the League of Nations mandates of Ruanda-Urundi (Belgium) and Tanganyika (Britain) were established.</a:t>
            </a:r>
          </a:p>
          <a:p>
            <a:pPr marL="0" marR="0">
              <a:spcBef>
                <a:spcPts val="0"/>
              </a:spcBef>
              <a:spcAft>
                <a:spcPts val="0"/>
              </a:spcAft>
            </a:pPr>
            <a:endParaRPr lang="en-US" sz="1800" b="0" i="0" dirty="0">
              <a:solidFill>
                <a:srgbClr val="000000"/>
              </a:solidFill>
              <a:effectLst/>
              <a:latin typeface="Arial" panose="020B0604020202020204" pitchFamily="34" charset="0"/>
              <a:cs typeface="Arial" panose="020B0604020202020204" pitchFamily="34" charset="0"/>
            </a:endParaRPr>
          </a:p>
          <a:p>
            <a:pPr marL="0" marR="0">
              <a:spcBef>
                <a:spcPts val="0"/>
              </a:spcBef>
              <a:spcAft>
                <a:spcPts val="0"/>
              </a:spcAft>
            </a:pPr>
            <a:r>
              <a:rPr lang="en-US" sz="1800" b="0" i="0" dirty="0">
                <a:solidFill>
                  <a:srgbClr val="000000"/>
                </a:solidFill>
                <a:effectLst/>
                <a:latin typeface="Arial" panose="020B0604020202020204" pitchFamily="34" charset="0"/>
                <a:cs typeface="Arial" panose="020B0604020202020204" pitchFamily="34" charset="0"/>
              </a:rPr>
              <a:t>German East Africa used the German East African Rupee, which was at par with the Indian Rupee and subdivided in 64 </a:t>
            </a:r>
            <a:r>
              <a:rPr lang="en-US" sz="1800" b="0" i="0" dirty="0" err="1">
                <a:solidFill>
                  <a:srgbClr val="000000"/>
                </a:solidFill>
                <a:effectLst/>
                <a:latin typeface="Arial" panose="020B0604020202020204" pitchFamily="34" charset="0"/>
                <a:cs typeface="Arial" panose="020B0604020202020204" pitchFamily="34" charset="0"/>
              </a:rPr>
              <a:t>Pysa</a:t>
            </a:r>
            <a:r>
              <a:rPr lang="en-US" sz="1800" b="0" i="0" dirty="0">
                <a:solidFill>
                  <a:srgbClr val="000000"/>
                </a:solidFill>
                <a:effectLst/>
                <a:latin typeface="Arial" panose="020B0604020202020204" pitchFamily="34" charset="0"/>
                <a:cs typeface="Arial" panose="020B0604020202020204" pitchFamily="34" charset="0"/>
              </a:rPr>
              <a:t>. In 1904, it was </a:t>
            </a:r>
            <a:r>
              <a:rPr lang="en-US" sz="1800" b="0" i="0" dirty="0" err="1">
                <a:solidFill>
                  <a:srgbClr val="000000"/>
                </a:solidFill>
                <a:effectLst/>
                <a:latin typeface="Arial" panose="020B0604020202020204" pitchFamily="34" charset="0"/>
                <a:cs typeface="Arial" panose="020B0604020202020204" pitchFamily="34" charset="0"/>
              </a:rPr>
              <a:t>decimalised</a:t>
            </a:r>
            <a:r>
              <a:rPr lang="en-US" sz="1800" b="0" i="0" dirty="0">
                <a:solidFill>
                  <a:srgbClr val="000000"/>
                </a:solidFill>
                <a:effectLst/>
                <a:latin typeface="Arial" panose="020B0604020202020204" pitchFamily="34" charset="0"/>
                <a:cs typeface="Arial" panose="020B0604020202020204" pitchFamily="34" charset="0"/>
              </a:rPr>
              <a:t> into 100 Heller and a new exchange rate was established at 15 </a:t>
            </a:r>
            <a:r>
              <a:rPr lang="en-US" sz="1800" b="0" i="0" dirty="0" err="1">
                <a:solidFill>
                  <a:srgbClr val="000000"/>
                </a:solidFill>
                <a:effectLst/>
                <a:latin typeface="Arial" panose="020B0604020202020204" pitchFamily="34" charset="0"/>
                <a:cs typeface="Arial" panose="020B0604020202020204" pitchFamily="34" charset="0"/>
              </a:rPr>
              <a:t>Rupien</a:t>
            </a:r>
            <a:r>
              <a:rPr lang="en-US" sz="1800" b="0" i="0" dirty="0">
                <a:solidFill>
                  <a:srgbClr val="000000"/>
                </a:solidFill>
                <a:effectLst/>
                <a:latin typeface="Arial" panose="020B0604020202020204" pitchFamily="34" charset="0"/>
                <a:cs typeface="Arial" panose="020B0604020202020204" pitchFamily="34" charset="0"/>
              </a:rPr>
              <a:t> = 20 German Mark.</a:t>
            </a:r>
            <a:r>
              <a:rPr lang="en-US" sz="1800" dirty="0">
                <a:solidFill>
                  <a:srgbClr val="000000"/>
                </a:solidFill>
                <a:latin typeface="Arial" panose="020B0604020202020204" pitchFamily="34" charset="0"/>
                <a:cs typeface="Arial" panose="020B0604020202020204" pitchFamily="34" charset="0"/>
              </a:rPr>
              <a:t> </a:t>
            </a:r>
          </a:p>
          <a:p>
            <a:pPr marL="0" marR="0">
              <a:spcBef>
                <a:spcPts val="0"/>
              </a:spcBef>
              <a:spcAft>
                <a:spcPts val="0"/>
              </a:spcAft>
            </a:pPr>
            <a:endParaRPr lang="en-US" sz="1800" dirty="0">
              <a:solidFill>
                <a:srgbClr val="000000"/>
              </a:solidFill>
              <a:latin typeface="Arial" panose="020B0604020202020204" pitchFamily="34" charset="0"/>
              <a:cs typeface="Arial" panose="020B0604020202020204" pitchFamily="34" charset="0"/>
            </a:endParaRPr>
          </a:p>
          <a:p>
            <a:pPr marL="0" marR="0">
              <a:spcBef>
                <a:spcPts val="0"/>
              </a:spcBef>
              <a:spcAft>
                <a:spcPts val="0"/>
              </a:spcAft>
            </a:pPr>
            <a:r>
              <a:rPr lang="en-US" sz="1800" b="0" i="0" dirty="0">
                <a:solidFill>
                  <a:srgbClr val="000000"/>
                </a:solidFill>
                <a:effectLst/>
                <a:latin typeface="Arial" panose="020B0604020202020204" pitchFamily="34" charset="0"/>
                <a:cs typeface="Arial" panose="020B0604020202020204" pitchFamily="34" charset="0"/>
              </a:rPr>
              <a:t>During WW1 the Germans minted emergency issues, amongst others a gold 15 </a:t>
            </a:r>
            <a:r>
              <a:rPr lang="en-US" sz="1800" b="0" i="0" dirty="0" err="1">
                <a:solidFill>
                  <a:srgbClr val="000000"/>
                </a:solidFill>
                <a:effectLst/>
                <a:latin typeface="Arial" panose="020B0604020202020204" pitchFamily="34" charset="0"/>
                <a:cs typeface="Arial" panose="020B0604020202020204" pitchFamily="34" charset="0"/>
              </a:rPr>
              <a:t>Rupien</a:t>
            </a:r>
            <a:r>
              <a:rPr lang="en-US" sz="1800" b="0" i="0" dirty="0">
                <a:solidFill>
                  <a:srgbClr val="000000"/>
                </a:solidFill>
                <a:effectLst/>
                <a:latin typeface="Arial" panose="020B0604020202020204" pitchFamily="34" charset="0"/>
                <a:cs typeface="Arial" panose="020B0604020202020204" pitchFamily="34" charset="0"/>
              </a:rPr>
              <a:t> coin which was used to pay the soldiers.</a:t>
            </a:r>
          </a:p>
        </p:txBody>
      </p:sp>
      <p:sp>
        <p:nvSpPr>
          <p:cNvPr id="3" name="Title 1">
            <a:extLst>
              <a:ext uri="{FF2B5EF4-FFF2-40B4-BE49-F238E27FC236}">
                <a16:creationId xmlns:a16="http://schemas.microsoft.com/office/drawing/2014/main" id="{2C3A1A1F-1E7F-9A0A-A270-C963A23DB882}"/>
              </a:ext>
            </a:extLst>
          </p:cNvPr>
          <p:cNvSpPr>
            <a:spLocks noGrp="1"/>
          </p:cNvSpPr>
          <p:nvPr>
            <p:ph type="title"/>
          </p:nvPr>
        </p:nvSpPr>
        <p:spPr>
          <a:xfrm>
            <a:off x="3053594" y="106838"/>
            <a:ext cx="3825378" cy="1325563"/>
          </a:xfrm>
        </p:spPr>
        <p:txBody>
          <a:bodyPr>
            <a:normAutofit/>
          </a:bodyPr>
          <a:lstStyle/>
          <a:p>
            <a:r>
              <a:rPr lang="en-US" sz="3200" dirty="0">
                <a:latin typeface="Arial Black" panose="020B0A04020102020204" pitchFamily="34" charset="0"/>
              </a:rPr>
              <a:t>Quick Overview</a:t>
            </a:r>
          </a:p>
        </p:txBody>
      </p:sp>
    </p:spTree>
    <p:extLst>
      <p:ext uri="{BB962C8B-B14F-4D97-AF65-F5344CB8AC3E}">
        <p14:creationId xmlns:p14="http://schemas.microsoft.com/office/powerpoint/2010/main" val="1683379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oin&#10;&#10;Description automatically generated">
            <a:extLst>
              <a:ext uri="{FF2B5EF4-FFF2-40B4-BE49-F238E27FC236}">
                <a16:creationId xmlns:a16="http://schemas.microsoft.com/office/drawing/2014/main" id="{3F54F893-EC65-2835-8547-DE2476B744F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0782" y="191770"/>
            <a:ext cx="6251575" cy="6259195"/>
          </a:xfrm>
          <a:prstGeom prst="rect">
            <a:avLst/>
          </a:prstGeom>
          <a:noFill/>
          <a:ln>
            <a:noFill/>
          </a:ln>
        </p:spPr>
      </p:pic>
      <p:sp>
        <p:nvSpPr>
          <p:cNvPr id="7" name="Content Placeholder 2">
            <a:extLst>
              <a:ext uri="{FF2B5EF4-FFF2-40B4-BE49-F238E27FC236}">
                <a16:creationId xmlns:a16="http://schemas.microsoft.com/office/drawing/2014/main" id="{62748834-03DF-9F6D-3D60-4A141D7FFA87}"/>
              </a:ext>
            </a:extLst>
          </p:cNvPr>
          <p:cNvSpPr txBox="1">
            <a:spLocks/>
          </p:cNvSpPr>
          <p:nvPr/>
        </p:nvSpPr>
        <p:spPr>
          <a:xfrm>
            <a:off x="276137" y="191770"/>
            <a:ext cx="3188516"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latin typeface="Arial Black" panose="020B0A04020102020204" pitchFamily="34" charset="0"/>
                <a:cs typeface="Arial" panose="020B0604020202020204" pitchFamily="34" charset="0"/>
              </a:rPr>
              <a:t>Five Heller</a:t>
            </a:r>
          </a:p>
          <a:p>
            <a:r>
              <a:rPr lang="en-US" sz="1800" kern="150" dirty="0">
                <a:latin typeface="Arial" panose="020B0604020202020204" pitchFamily="34" charset="0"/>
                <a:ea typeface="SimSun" panose="02010600030101010101" pitchFamily="2" charset="-122"/>
                <a:cs typeface="Lucida Sans" panose="020B0602030504020204" pitchFamily="34" charset="0"/>
              </a:rPr>
              <a:t>Minted in 1913-1914</a:t>
            </a:r>
          </a:p>
          <a:p>
            <a:endParaRPr lang="en-US" sz="1800" i="1"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800" i="1" kern="150" dirty="0">
              <a:latin typeface="Arial" panose="020B0604020202020204" pitchFamily="34" charset="0"/>
              <a:ea typeface="SimSun" panose="02010600030101010101" pitchFamily="2" charset="-122"/>
              <a:cs typeface="Lucida Sans" panose="020B0602030504020204" pitchFamily="34" charset="0"/>
            </a:endParaRPr>
          </a:p>
          <a:p>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dirty="0"/>
          </a:p>
        </p:txBody>
      </p:sp>
    </p:spTree>
    <p:extLst>
      <p:ext uri="{BB962C8B-B14F-4D97-AF65-F5344CB8AC3E}">
        <p14:creationId xmlns:p14="http://schemas.microsoft.com/office/powerpoint/2010/main" val="2563983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coin&#10;&#10;Description automatically generated">
            <a:extLst>
              <a:ext uri="{FF2B5EF4-FFF2-40B4-BE49-F238E27FC236}">
                <a16:creationId xmlns:a16="http://schemas.microsoft.com/office/drawing/2014/main" id="{C7A0EDED-14D8-4991-C918-2797418F86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6802" y="191770"/>
            <a:ext cx="6597650" cy="6424930"/>
          </a:xfrm>
          <a:prstGeom prst="rect">
            <a:avLst/>
          </a:prstGeom>
          <a:noFill/>
          <a:ln>
            <a:noFill/>
          </a:ln>
        </p:spPr>
      </p:pic>
      <p:sp>
        <p:nvSpPr>
          <p:cNvPr id="4" name="Content Placeholder 2">
            <a:extLst>
              <a:ext uri="{FF2B5EF4-FFF2-40B4-BE49-F238E27FC236}">
                <a16:creationId xmlns:a16="http://schemas.microsoft.com/office/drawing/2014/main" id="{E984DA8D-19A3-2B03-1FD4-1782EE9CB497}"/>
              </a:ext>
            </a:extLst>
          </p:cNvPr>
          <p:cNvSpPr txBox="1">
            <a:spLocks/>
          </p:cNvSpPr>
          <p:nvPr/>
        </p:nvSpPr>
        <p:spPr>
          <a:xfrm>
            <a:off x="276137" y="191770"/>
            <a:ext cx="3188516"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latin typeface="Arial Black" panose="020B0A04020102020204" pitchFamily="34" charset="0"/>
                <a:cs typeface="Arial" panose="020B0604020202020204" pitchFamily="34" charset="0"/>
              </a:rPr>
              <a:t>Ten Heller</a:t>
            </a:r>
          </a:p>
          <a:p>
            <a:r>
              <a:rPr lang="en-US" sz="1800" kern="150" dirty="0">
                <a:latin typeface="Arial" panose="020B0604020202020204" pitchFamily="34" charset="0"/>
                <a:ea typeface="SimSun" panose="02010600030101010101" pitchFamily="2" charset="-122"/>
                <a:cs typeface="Lucida Sans" panose="020B0602030504020204" pitchFamily="34" charset="0"/>
              </a:rPr>
              <a:t>Minted in 1909-1911 and 1914</a:t>
            </a:r>
          </a:p>
          <a:p>
            <a:endParaRPr lang="en-US" sz="1800" i="1"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800" i="1" kern="150" dirty="0">
              <a:latin typeface="Arial" panose="020B0604020202020204" pitchFamily="34" charset="0"/>
              <a:ea typeface="SimSun" panose="02010600030101010101" pitchFamily="2" charset="-122"/>
              <a:cs typeface="Lucida Sans" panose="020B0602030504020204" pitchFamily="34" charset="0"/>
            </a:endParaRPr>
          </a:p>
          <a:p>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dirty="0"/>
          </a:p>
        </p:txBody>
      </p:sp>
    </p:spTree>
    <p:extLst>
      <p:ext uri="{BB962C8B-B14F-4D97-AF65-F5344CB8AC3E}">
        <p14:creationId xmlns:p14="http://schemas.microsoft.com/office/powerpoint/2010/main" val="2442382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in with a picture of a person&#10;&#10;Description automatically generated">
            <a:extLst>
              <a:ext uri="{FF2B5EF4-FFF2-40B4-BE49-F238E27FC236}">
                <a16:creationId xmlns:a16="http://schemas.microsoft.com/office/drawing/2014/main" id="{2352D292-61EA-D336-BAA7-633B8015B88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4653" y="100330"/>
            <a:ext cx="6657340" cy="6657340"/>
          </a:xfrm>
          <a:prstGeom prst="rect">
            <a:avLst/>
          </a:prstGeom>
          <a:noFill/>
          <a:ln>
            <a:noFill/>
          </a:ln>
        </p:spPr>
      </p:pic>
      <p:sp>
        <p:nvSpPr>
          <p:cNvPr id="3" name="Content Placeholder 2">
            <a:extLst>
              <a:ext uri="{FF2B5EF4-FFF2-40B4-BE49-F238E27FC236}">
                <a16:creationId xmlns:a16="http://schemas.microsoft.com/office/drawing/2014/main" id="{600B001D-CC7E-1D58-9A92-D813A0449CB5}"/>
              </a:ext>
            </a:extLst>
          </p:cNvPr>
          <p:cNvSpPr txBox="1">
            <a:spLocks/>
          </p:cNvSpPr>
          <p:nvPr/>
        </p:nvSpPr>
        <p:spPr>
          <a:xfrm>
            <a:off x="276137" y="191770"/>
            <a:ext cx="3188516"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Arial Black" panose="020B0A04020102020204" pitchFamily="34" charset="0"/>
                <a:cs typeface="Arial" panose="020B0604020202020204" pitchFamily="34" charset="0"/>
              </a:rPr>
              <a:t>Common Obverse </a:t>
            </a:r>
          </a:p>
          <a:p>
            <a:pPr marL="0" indent="0" algn="ctr">
              <a:buFont typeface="Arial" panose="020B0604020202020204" pitchFamily="34" charset="0"/>
              <a:buNone/>
            </a:pPr>
            <a:r>
              <a:rPr lang="en-US" sz="2400" dirty="0">
                <a:latin typeface="Arial Black" panose="020B0A04020102020204" pitchFamily="34" charset="0"/>
                <a:cs typeface="Arial" panose="020B0604020202020204" pitchFamily="34" charset="0"/>
              </a:rPr>
              <a:t>Silver Coins</a:t>
            </a:r>
          </a:p>
          <a:p>
            <a:r>
              <a:rPr lang="en-US" sz="1800" dirty="0">
                <a:effectLst/>
                <a:latin typeface="Arial" panose="020B0604020202020204" pitchFamily="34" charset="0"/>
                <a:ea typeface="SimSun" panose="02010600030101010101" pitchFamily="2" charset="-122"/>
              </a:rPr>
              <a:t>¼ Rupee</a:t>
            </a:r>
          </a:p>
          <a:p>
            <a:r>
              <a:rPr lang="en-US" sz="1800" kern="150" dirty="0">
                <a:latin typeface="Arial" panose="020B0604020202020204" pitchFamily="34" charset="0"/>
                <a:ea typeface="SimSun" panose="02010600030101010101" pitchFamily="2" charset="-122"/>
                <a:cs typeface="Lucida Sans" panose="020B0602030504020204" pitchFamily="34" charset="0"/>
              </a:rPr>
              <a:t>½ </a:t>
            </a:r>
            <a:r>
              <a:rPr lang="en-US" sz="1800" dirty="0">
                <a:effectLst/>
                <a:latin typeface="Arial" panose="020B0604020202020204" pitchFamily="34" charset="0"/>
                <a:ea typeface="SimSun" panose="02010600030101010101" pitchFamily="2" charset="-122"/>
              </a:rPr>
              <a:t>Rupee</a:t>
            </a:r>
            <a:endParaRPr lang="en-US" sz="1800" kern="150" dirty="0">
              <a:latin typeface="Arial" panose="020B0604020202020204" pitchFamily="34" charset="0"/>
              <a:ea typeface="SimSun" panose="02010600030101010101" pitchFamily="2" charset="-122"/>
              <a:cs typeface="Lucida Sans" panose="020B0602030504020204" pitchFamily="34" charset="0"/>
            </a:endParaRPr>
          </a:p>
          <a:p>
            <a:r>
              <a:rPr lang="en-US" sz="1800" dirty="0">
                <a:effectLst/>
                <a:latin typeface="Arial" panose="020B0604020202020204" pitchFamily="34" charset="0"/>
                <a:ea typeface="SimSun" panose="02010600030101010101" pitchFamily="2" charset="-122"/>
              </a:rPr>
              <a:t>One Rupee</a:t>
            </a:r>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800" i="1"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800" i="1" kern="150" dirty="0">
              <a:latin typeface="Arial" panose="020B0604020202020204" pitchFamily="34" charset="0"/>
              <a:ea typeface="SimSun" panose="02010600030101010101" pitchFamily="2" charset="-122"/>
              <a:cs typeface="Lucida Sans" panose="020B0602030504020204" pitchFamily="34" charset="0"/>
            </a:endParaRPr>
          </a:p>
          <a:p>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dirty="0"/>
          </a:p>
        </p:txBody>
      </p:sp>
    </p:spTree>
    <p:extLst>
      <p:ext uri="{BB962C8B-B14F-4D97-AF65-F5344CB8AC3E}">
        <p14:creationId xmlns:p14="http://schemas.microsoft.com/office/powerpoint/2010/main" val="1193439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coin&#10;&#10;Description automatically generated">
            <a:extLst>
              <a:ext uri="{FF2B5EF4-FFF2-40B4-BE49-F238E27FC236}">
                <a16:creationId xmlns:a16="http://schemas.microsoft.com/office/drawing/2014/main" id="{B0E04819-D35B-07EE-5FFC-A4CDA7342B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7815" y="117475"/>
            <a:ext cx="6623050" cy="6623050"/>
          </a:xfrm>
          <a:prstGeom prst="rect">
            <a:avLst/>
          </a:prstGeom>
          <a:noFill/>
          <a:ln>
            <a:noFill/>
          </a:ln>
        </p:spPr>
      </p:pic>
      <p:sp>
        <p:nvSpPr>
          <p:cNvPr id="3" name="Content Placeholder 2">
            <a:extLst>
              <a:ext uri="{FF2B5EF4-FFF2-40B4-BE49-F238E27FC236}">
                <a16:creationId xmlns:a16="http://schemas.microsoft.com/office/drawing/2014/main" id="{65276DB6-C9F9-EAD9-1842-501A605BB91F}"/>
              </a:ext>
            </a:extLst>
          </p:cNvPr>
          <p:cNvSpPr txBox="1">
            <a:spLocks/>
          </p:cNvSpPr>
          <p:nvPr/>
        </p:nvSpPr>
        <p:spPr>
          <a:xfrm>
            <a:off x="276137" y="191770"/>
            <a:ext cx="3188516"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Arial Black" panose="020B0A04020102020204" pitchFamily="34" charset="0"/>
                <a:cs typeface="Arial" panose="020B0604020202020204" pitchFamily="34" charset="0"/>
              </a:rPr>
              <a:t>¼ Rupee </a:t>
            </a:r>
          </a:p>
          <a:p>
            <a:r>
              <a:rPr lang="en-US" sz="1800" dirty="0">
                <a:effectLst/>
                <a:latin typeface="Arial" panose="020B0604020202020204" pitchFamily="34" charset="0"/>
                <a:ea typeface="SimSun" panose="02010600030101010101" pitchFamily="2" charset="-122"/>
              </a:rPr>
              <a:t>Minted in 1904, 1906, 1907, 1909, 1910, 1912-1914</a:t>
            </a:r>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800" i="1" kern="150" dirty="0">
              <a:latin typeface="Arial" panose="020B0604020202020204" pitchFamily="34" charset="0"/>
              <a:ea typeface="SimSun" panose="02010600030101010101" pitchFamily="2" charset="-122"/>
              <a:cs typeface="Lucida Sans" panose="020B0602030504020204" pitchFamily="34" charset="0"/>
            </a:endParaRPr>
          </a:p>
          <a:p>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dirty="0"/>
          </a:p>
        </p:txBody>
      </p:sp>
    </p:spTree>
    <p:extLst>
      <p:ext uri="{BB962C8B-B14F-4D97-AF65-F5344CB8AC3E}">
        <p14:creationId xmlns:p14="http://schemas.microsoft.com/office/powerpoint/2010/main" val="1832472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oin&#10;&#10;Description automatically generated">
            <a:extLst>
              <a:ext uri="{FF2B5EF4-FFF2-40B4-BE49-F238E27FC236}">
                <a16:creationId xmlns:a16="http://schemas.microsoft.com/office/drawing/2014/main" id="{504E41A4-097E-137B-F786-7C1B36E325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9678" y="302895"/>
            <a:ext cx="6252210" cy="6252210"/>
          </a:xfrm>
          <a:prstGeom prst="rect">
            <a:avLst/>
          </a:prstGeom>
          <a:noFill/>
          <a:ln>
            <a:noFill/>
          </a:ln>
        </p:spPr>
      </p:pic>
      <p:sp>
        <p:nvSpPr>
          <p:cNvPr id="2" name="Content Placeholder 2">
            <a:extLst>
              <a:ext uri="{FF2B5EF4-FFF2-40B4-BE49-F238E27FC236}">
                <a16:creationId xmlns:a16="http://schemas.microsoft.com/office/drawing/2014/main" id="{7DB874C8-BF4F-20A1-7984-8DCD767F21D2}"/>
              </a:ext>
            </a:extLst>
          </p:cNvPr>
          <p:cNvSpPr txBox="1">
            <a:spLocks/>
          </p:cNvSpPr>
          <p:nvPr/>
        </p:nvSpPr>
        <p:spPr>
          <a:xfrm>
            <a:off x="276137" y="191770"/>
            <a:ext cx="3188516"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Arial Black" panose="020B0A04020102020204" pitchFamily="34" charset="0"/>
                <a:cs typeface="Arial" panose="020B0604020202020204" pitchFamily="34" charset="0"/>
              </a:rPr>
              <a:t>½ Rupee </a:t>
            </a:r>
          </a:p>
          <a:p>
            <a:r>
              <a:rPr lang="en-US" sz="1800" dirty="0">
                <a:effectLst/>
                <a:latin typeface="Arial" panose="020B0604020202020204" pitchFamily="34" charset="0"/>
                <a:ea typeface="SimSun" panose="02010600030101010101" pitchFamily="2" charset="-122"/>
              </a:rPr>
              <a:t>Minted in 1904, 1906, 1907, 1909, 1910, 1912-1914</a:t>
            </a:r>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800" i="1" kern="150" dirty="0">
              <a:latin typeface="Arial" panose="020B0604020202020204" pitchFamily="34" charset="0"/>
              <a:ea typeface="SimSun" panose="02010600030101010101" pitchFamily="2" charset="-122"/>
              <a:cs typeface="Lucida Sans" panose="020B0602030504020204" pitchFamily="34" charset="0"/>
            </a:endParaRPr>
          </a:p>
          <a:p>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dirty="0"/>
          </a:p>
        </p:txBody>
      </p:sp>
    </p:spTree>
    <p:extLst>
      <p:ext uri="{BB962C8B-B14F-4D97-AF65-F5344CB8AC3E}">
        <p14:creationId xmlns:p14="http://schemas.microsoft.com/office/powerpoint/2010/main" val="3973121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coin&#10;&#10;Description automatically generated">
            <a:extLst>
              <a:ext uri="{FF2B5EF4-FFF2-40B4-BE49-F238E27FC236}">
                <a16:creationId xmlns:a16="http://schemas.microsoft.com/office/drawing/2014/main" id="{0C83BAFE-9DA8-C88A-1C2D-EE48549EC5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8390" y="0"/>
            <a:ext cx="6657340" cy="6746240"/>
          </a:xfrm>
          <a:prstGeom prst="rect">
            <a:avLst/>
          </a:prstGeom>
          <a:noFill/>
          <a:ln>
            <a:noFill/>
          </a:ln>
        </p:spPr>
      </p:pic>
      <p:sp>
        <p:nvSpPr>
          <p:cNvPr id="3" name="Content Placeholder 2">
            <a:extLst>
              <a:ext uri="{FF2B5EF4-FFF2-40B4-BE49-F238E27FC236}">
                <a16:creationId xmlns:a16="http://schemas.microsoft.com/office/drawing/2014/main" id="{A29301C8-A9C5-EB4F-EBBA-8F945AB09F77}"/>
              </a:ext>
            </a:extLst>
          </p:cNvPr>
          <p:cNvSpPr txBox="1">
            <a:spLocks/>
          </p:cNvSpPr>
          <p:nvPr/>
        </p:nvSpPr>
        <p:spPr>
          <a:xfrm>
            <a:off x="276137" y="191770"/>
            <a:ext cx="3188516"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Arial Black" panose="020B0A04020102020204" pitchFamily="34" charset="0"/>
                <a:cs typeface="Arial" panose="020B0604020202020204" pitchFamily="34" charset="0"/>
              </a:rPr>
              <a:t>1 Rupee </a:t>
            </a:r>
          </a:p>
          <a:p>
            <a:r>
              <a:rPr lang="en-US" sz="1800" dirty="0">
                <a:effectLst/>
                <a:latin typeface="Arial" panose="020B0604020202020204" pitchFamily="34" charset="0"/>
                <a:ea typeface="SimSun" panose="02010600030101010101" pitchFamily="2" charset="-122"/>
              </a:rPr>
              <a:t>Minted in 1904 - 1914</a:t>
            </a:r>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800" i="1" kern="150" dirty="0">
              <a:latin typeface="Arial" panose="020B0604020202020204" pitchFamily="34" charset="0"/>
              <a:ea typeface="SimSun" panose="02010600030101010101" pitchFamily="2" charset="-122"/>
              <a:cs typeface="Lucida Sans" panose="020B0602030504020204" pitchFamily="34" charset="0"/>
            </a:endParaRPr>
          </a:p>
          <a:p>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dirty="0"/>
          </a:p>
        </p:txBody>
      </p:sp>
    </p:spTree>
    <p:extLst>
      <p:ext uri="{BB962C8B-B14F-4D97-AF65-F5344CB8AC3E}">
        <p14:creationId xmlns:p14="http://schemas.microsoft.com/office/powerpoint/2010/main" val="16103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DF248A-7B75-23E8-2625-840709C11472}"/>
              </a:ext>
            </a:extLst>
          </p:cNvPr>
          <p:cNvSpPr>
            <a:spLocks noGrp="1"/>
          </p:cNvSpPr>
          <p:nvPr>
            <p:ph type="subTitle" idx="1"/>
          </p:nvPr>
        </p:nvSpPr>
        <p:spPr>
          <a:xfrm>
            <a:off x="1356220" y="498111"/>
            <a:ext cx="9144000" cy="626014"/>
          </a:xfrm>
        </p:spPr>
        <p:txBody>
          <a:bodyPr>
            <a:normAutofit/>
          </a:bodyPr>
          <a:lstStyle/>
          <a:p>
            <a:r>
              <a:rPr lang="en-US" sz="3200" dirty="0">
                <a:latin typeface="Arial Black" panose="020B0A04020102020204" pitchFamily="34" charset="0"/>
              </a:rPr>
              <a:t>Provisional World War I Issues</a:t>
            </a:r>
          </a:p>
        </p:txBody>
      </p:sp>
      <p:sp>
        <p:nvSpPr>
          <p:cNvPr id="2" name="Content Placeholder 2">
            <a:extLst>
              <a:ext uri="{FF2B5EF4-FFF2-40B4-BE49-F238E27FC236}">
                <a16:creationId xmlns:a16="http://schemas.microsoft.com/office/drawing/2014/main" id="{86D9D516-CFB3-248D-E6D2-3D1F827C5815}"/>
              </a:ext>
            </a:extLst>
          </p:cNvPr>
          <p:cNvSpPr txBox="1">
            <a:spLocks/>
          </p:cNvSpPr>
          <p:nvPr/>
        </p:nvSpPr>
        <p:spPr>
          <a:xfrm>
            <a:off x="368414" y="1450119"/>
            <a:ext cx="10352715" cy="49097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150" dirty="0">
                <a:latin typeface="Arial" panose="020B0604020202020204" pitchFamily="34" charset="0"/>
                <a:ea typeface="SimSun" panose="02010600030101010101" pitchFamily="2" charset="-122"/>
                <a:cs typeface="Arial" panose="020B0604020202020204" pitchFamily="34" charset="0"/>
              </a:rPr>
              <a:t>German East Africa cut off from the Fatherland by the British navy. </a:t>
            </a:r>
          </a:p>
          <a:p>
            <a:endParaRPr lang="en-US" sz="1800" kern="150" dirty="0">
              <a:latin typeface="Arial" panose="020B0604020202020204" pitchFamily="34" charset="0"/>
              <a:ea typeface="SimSun" panose="02010600030101010101" pitchFamily="2" charset="-122"/>
              <a:cs typeface="Arial" panose="020B0604020202020204" pitchFamily="34" charset="0"/>
            </a:endParaRPr>
          </a:p>
          <a:p>
            <a:r>
              <a:rPr lang="en-US" sz="1800" b="0" i="0" dirty="0">
                <a:solidFill>
                  <a:srgbClr val="000000"/>
                </a:solidFill>
                <a:effectLst/>
                <a:latin typeface="Arial" panose="020B0604020202020204" pitchFamily="34" charset="0"/>
                <a:cs typeface="Arial" panose="020B0604020202020204" pitchFamily="34" charset="0"/>
              </a:rPr>
              <a:t>German Colonel von </a:t>
            </a:r>
            <a:r>
              <a:rPr lang="en-US" sz="1800" b="0" i="0" dirty="0" err="1">
                <a:solidFill>
                  <a:srgbClr val="000000"/>
                </a:solidFill>
                <a:effectLst/>
                <a:latin typeface="Arial" panose="020B0604020202020204" pitchFamily="34" charset="0"/>
                <a:cs typeface="Arial" panose="020B0604020202020204" pitchFamily="34" charset="0"/>
              </a:rPr>
              <a:t>Lettow-Vorbeck</a:t>
            </a:r>
            <a:r>
              <a:rPr lang="en-US" sz="1800" b="0" i="0" dirty="0">
                <a:solidFill>
                  <a:srgbClr val="000000"/>
                </a:solidFill>
                <a:effectLst/>
                <a:latin typeface="Arial" panose="020B0604020202020204" pitchFamily="34" charset="0"/>
                <a:cs typeface="Arial" panose="020B0604020202020204" pitchFamily="34" charset="0"/>
              </a:rPr>
              <a:t> found himself stuck with just a few hundred German officers and a few thousand (very well-disciplined) native troops. </a:t>
            </a:r>
          </a:p>
          <a:p>
            <a:endParaRPr lang="en-US" sz="1800" kern="150" dirty="0">
              <a:effectLst/>
              <a:latin typeface="Arial" panose="020B0604020202020204" pitchFamily="34" charset="0"/>
              <a:ea typeface="SimSun" panose="02010600030101010101" pitchFamily="2" charset="-122"/>
              <a:cs typeface="Arial" panose="020B0604020202020204" pitchFamily="34" charset="0"/>
            </a:endParaRPr>
          </a:p>
          <a:p>
            <a:r>
              <a:rPr lang="en-US" sz="1800" kern="150" dirty="0">
                <a:latin typeface="Arial" panose="020B0604020202020204" pitchFamily="34" charset="0"/>
                <a:ea typeface="SimSun" panose="02010600030101010101" pitchFamily="2" charset="-122"/>
                <a:cs typeface="Arial" panose="020B0604020202020204" pitchFamily="34" charset="0"/>
              </a:rPr>
              <a:t>Coins were hoarded. </a:t>
            </a:r>
          </a:p>
          <a:p>
            <a:pPr marL="0" indent="0">
              <a:buNone/>
            </a:pPr>
            <a:endParaRPr lang="en-US" sz="1800" b="0" i="0" dirty="0">
              <a:solidFill>
                <a:srgbClr val="000000"/>
              </a:solidFill>
              <a:effectLst/>
              <a:latin typeface="Arial" panose="020B0604020202020204" pitchFamily="34"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O</a:t>
            </a:r>
            <a:r>
              <a:rPr lang="en-US" sz="1800" b="0" i="0" dirty="0">
                <a:solidFill>
                  <a:srgbClr val="000000"/>
                </a:solidFill>
                <a:effectLst/>
                <a:latin typeface="Arial" panose="020B0604020202020204" pitchFamily="34" charset="0"/>
                <a:cs typeface="Arial" panose="020B0604020202020204" pitchFamily="34" charset="0"/>
              </a:rPr>
              <a:t>ne of the last ships to arrive in GEA before the British blockade went up had been carrying a big shipment of paper, so printing emergency banknotes was no problem.</a:t>
            </a:r>
          </a:p>
          <a:p>
            <a:endParaRPr lang="en-US" sz="1600" dirty="0">
              <a:solidFill>
                <a:srgbClr val="000000"/>
              </a:solidFill>
              <a:latin typeface="Arial" panose="020B0604020202020204" pitchFamily="34" charset="0"/>
              <a:cs typeface="Arial" panose="020B0604020202020204" pitchFamily="34" charset="0"/>
            </a:endParaRPr>
          </a:p>
          <a:p>
            <a:endParaRPr lang="en-US" sz="1600" i="1" kern="150" dirty="0">
              <a:latin typeface="Arial" panose="020B0604020202020204" pitchFamily="34" charset="0"/>
              <a:ea typeface="SimSun" panose="02010600030101010101" pitchFamily="2" charset="-122"/>
              <a:cs typeface="Arial" panose="020B0604020202020204" pitchFamily="34" charset="0"/>
            </a:endParaRPr>
          </a:p>
          <a:p>
            <a:endParaRPr lang="en-US" sz="16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600" dirty="0"/>
          </a:p>
        </p:txBody>
      </p:sp>
    </p:spTree>
    <p:extLst>
      <p:ext uri="{BB962C8B-B14F-4D97-AF65-F5344CB8AC3E}">
        <p14:creationId xmlns:p14="http://schemas.microsoft.com/office/powerpoint/2010/main" val="2636511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DF248A-7B75-23E8-2625-840709C11472}"/>
              </a:ext>
            </a:extLst>
          </p:cNvPr>
          <p:cNvSpPr>
            <a:spLocks noGrp="1"/>
          </p:cNvSpPr>
          <p:nvPr>
            <p:ph type="subTitle" idx="1"/>
          </p:nvPr>
        </p:nvSpPr>
        <p:spPr>
          <a:xfrm>
            <a:off x="1356220" y="498111"/>
            <a:ext cx="9144000" cy="626014"/>
          </a:xfrm>
        </p:spPr>
        <p:txBody>
          <a:bodyPr>
            <a:normAutofit/>
          </a:bodyPr>
          <a:lstStyle/>
          <a:p>
            <a:r>
              <a:rPr lang="en-US" sz="3200" dirty="0">
                <a:latin typeface="Arial Black" panose="020B0A04020102020204" pitchFamily="34" charset="0"/>
              </a:rPr>
              <a:t>Provisional World War I Issues</a:t>
            </a:r>
          </a:p>
        </p:txBody>
      </p:sp>
      <p:sp>
        <p:nvSpPr>
          <p:cNvPr id="2" name="Content Placeholder 2">
            <a:extLst>
              <a:ext uri="{FF2B5EF4-FFF2-40B4-BE49-F238E27FC236}">
                <a16:creationId xmlns:a16="http://schemas.microsoft.com/office/drawing/2014/main" id="{86D9D516-CFB3-248D-E6D2-3D1F827C5815}"/>
              </a:ext>
            </a:extLst>
          </p:cNvPr>
          <p:cNvSpPr txBox="1">
            <a:spLocks/>
          </p:cNvSpPr>
          <p:nvPr/>
        </p:nvSpPr>
        <p:spPr>
          <a:xfrm>
            <a:off x="368414" y="1450119"/>
            <a:ext cx="10352715" cy="49097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dirty="0">
                <a:solidFill>
                  <a:srgbClr val="000000"/>
                </a:solidFill>
                <a:effectLst/>
                <a:latin typeface="Arial" panose="020B0604020202020204" pitchFamily="34" charset="0"/>
                <a:cs typeface="Arial" panose="020B0604020202020204" pitchFamily="34" charset="0"/>
              </a:rPr>
              <a:t>The railroad that the Germans built stretched from Dar es Salaam to Tabora, deep inland. </a:t>
            </a:r>
          </a:p>
          <a:p>
            <a:endParaRPr lang="en-US" sz="1800" b="0" i="0" dirty="0">
              <a:solidFill>
                <a:srgbClr val="000000"/>
              </a:solidFill>
              <a:effectLst/>
              <a:latin typeface="Arial" panose="020B0604020202020204" pitchFamily="34" charset="0"/>
              <a:cs typeface="Arial" panose="020B0604020202020204" pitchFamily="34" charset="0"/>
            </a:endParaRPr>
          </a:p>
          <a:p>
            <a:r>
              <a:rPr lang="en-US" sz="1800" b="0" i="0" dirty="0">
                <a:solidFill>
                  <a:srgbClr val="000000"/>
                </a:solidFill>
                <a:effectLst/>
                <a:latin typeface="Arial" panose="020B0604020202020204" pitchFamily="34" charset="0"/>
                <a:cs typeface="Arial" panose="020B0604020202020204" pitchFamily="34" charset="0"/>
              </a:rPr>
              <a:t>The Colonel set up shop in Tabora after Dar es Salaam was overrun and managed to set up a mint in a train car using equipment salvaged from a sunken German warship, </a:t>
            </a:r>
            <a:r>
              <a:rPr lang="en-US" sz="1800" i="1" dirty="0">
                <a:latin typeface="Arial" panose="020B0604020202020204" pitchFamily="34" charset="0"/>
                <a:cs typeface="Arial" panose="020B0604020202020204" pitchFamily="34" charset="0"/>
              </a:rPr>
              <a:t>Konigsberg</a:t>
            </a:r>
            <a:r>
              <a:rPr lang="en-US" sz="1800" b="0" i="0" dirty="0">
                <a:solidFill>
                  <a:srgbClr val="000000"/>
                </a:solidFill>
                <a:effectLst/>
                <a:latin typeface="Arial" panose="020B0604020202020204" pitchFamily="34" charset="0"/>
                <a:cs typeface="Arial" panose="020B0604020202020204" pitchFamily="34" charset="0"/>
              </a:rPr>
              <a:t>.</a:t>
            </a:r>
          </a:p>
          <a:p>
            <a:endParaRPr lang="en-US" sz="1800" b="0" i="0" dirty="0">
              <a:solidFill>
                <a:srgbClr val="000000"/>
              </a:solidFill>
              <a:effectLst/>
              <a:latin typeface="Arial" panose="020B0604020202020204" pitchFamily="34" charset="0"/>
              <a:cs typeface="Arial" panose="020B0604020202020204" pitchFamily="34" charset="0"/>
            </a:endParaRPr>
          </a:p>
          <a:p>
            <a:r>
              <a:rPr lang="en-US" sz="1800" b="0" i="0" dirty="0">
                <a:solidFill>
                  <a:srgbClr val="000000"/>
                </a:solidFill>
                <a:effectLst/>
                <a:latin typeface="Arial" panose="020B0604020202020204" pitchFamily="34" charset="0"/>
                <a:cs typeface="Arial" panose="020B0604020202020204" pitchFamily="34" charset="0"/>
              </a:rPr>
              <a:t>The dies that he used were engraved anew every time, rather than being copied from one set of master matrices, so there are a lot of varieties in this series.</a:t>
            </a:r>
          </a:p>
          <a:p>
            <a:endParaRPr lang="en-US" sz="1800" b="0" i="0" dirty="0">
              <a:solidFill>
                <a:srgbClr val="000000"/>
              </a:solidFill>
              <a:effectLst/>
              <a:latin typeface="Arial" panose="020B0604020202020204" pitchFamily="34" charset="0"/>
              <a:cs typeface="Arial" panose="020B0604020202020204" pitchFamily="34" charset="0"/>
            </a:endParaRPr>
          </a:p>
          <a:p>
            <a:r>
              <a:rPr lang="en-US" sz="1800" b="0" i="0" dirty="0">
                <a:solidFill>
                  <a:srgbClr val="000000"/>
                </a:solidFill>
                <a:effectLst/>
                <a:latin typeface="Arial" panose="020B0604020202020204" pitchFamily="34" charset="0"/>
                <a:cs typeface="Arial" panose="020B0604020202020204" pitchFamily="34" charset="0"/>
              </a:rPr>
              <a:t>He also saw the need to transform a pile of gold bullion into actual coins in order to pay off his soldiers and facilitate local commerce. The British sovereign was very popular in the area, so the Colonel set to work creating gold coins with a value of 15 </a:t>
            </a:r>
            <a:r>
              <a:rPr lang="en-US" sz="1800" b="0" i="0" dirty="0" err="1">
                <a:solidFill>
                  <a:srgbClr val="000000"/>
                </a:solidFill>
                <a:effectLst/>
                <a:latin typeface="Arial" panose="020B0604020202020204" pitchFamily="34" charset="0"/>
                <a:cs typeface="Arial" panose="020B0604020202020204" pitchFamily="34" charset="0"/>
              </a:rPr>
              <a:t>rupien</a:t>
            </a:r>
            <a:r>
              <a:rPr lang="en-US" sz="1800" b="0" i="0" dirty="0">
                <a:solidFill>
                  <a:srgbClr val="000000"/>
                </a:solidFill>
                <a:effectLst/>
                <a:latin typeface="Arial" panose="020B0604020202020204" pitchFamily="34" charset="0"/>
                <a:cs typeface="Arial" panose="020B0604020202020204" pitchFamily="34" charset="0"/>
              </a:rPr>
              <a:t>, roughly equal to one sovereign. One coin was given to every soldier in his irregular army, with the rest being used in local trade.</a:t>
            </a:r>
            <a:endParaRPr lang="en-US" sz="1800" dirty="0">
              <a:solidFill>
                <a:srgbClr val="000000"/>
              </a:solidFill>
              <a:latin typeface="Arial" panose="020B0604020202020204" pitchFamily="34" charset="0"/>
              <a:cs typeface="Arial" panose="020B0604020202020204" pitchFamily="34" charset="0"/>
            </a:endParaRPr>
          </a:p>
          <a:p>
            <a:endParaRPr lang="en-US" sz="1600" i="1" kern="150" dirty="0">
              <a:latin typeface="Arial" panose="020B0604020202020204" pitchFamily="34" charset="0"/>
              <a:ea typeface="SimSun" panose="02010600030101010101" pitchFamily="2" charset="-122"/>
              <a:cs typeface="Arial" panose="020B0604020202020204" pitchFamily="34" charset="0"/>
            </a:endParaRPr>
          </a:p>
          <a:p>
            <a:endParaRPr lang="en-US" sz="16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600" dirty="0"/>
          </a:p>
        </p:txBody>
      </p:sp>
    </p:spTree>
    <p:extLst>
      <p:ext uri="{BB962C8B-B14F-4D97-AF65-F5344CB8AC3E}">
        <p14:creationId xmlns:p14="http://schemas.microsoft.com/office/powerpoint/2010/main" val="2136992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3AC54-9085-CB50-9B65-3C3555E36B2E}"/>
              </a:ext>
            </a:extLst>
          </p:cNvPr>
          <p:cNvPicPr>
            <a:picLocks noChangeAspect="1"/>
          </p:cNvPicPr>
          <p:nvPr/>
        </p:nvPicPr>
        <p:blipFill>
          <a:blip r:embed="rId2"/>
          <a:stretch>
            <a:fillRect/>
          </a:stretch>
        </p:blipFill>
        <p:spPr>
          <a:xfrm>
            <a:off x="3588868" y="500963"/>
            <a:ext cx="5014264" cy="5856074"/>
          </a:xfrm>
          <a:prstGeom prst="rect">
            <a:avLst/>
          </a:prstGeom>
        </p:spPr>
      </p:pic>
    </p:spTree>
    <p:extLst>
      <p:ext uri="{BB962C8B-B14F-4D97-AF65-F5344CB8AC3E}">
        <p14:creationId xmlns:p14="http://schemas.microsoft.com/office/powerpoint/2010/main" val="1208462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4094A84-E9A8-EAF8-8C80-B034A47EF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175" y="1014412"/>
            <a:ext cx="6343650" cy="482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816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25760-96EC-04D6-0791-BF0FC34217D3}"/>
              </a:ext>
            </a:extLst>
          </p:cNvPr>
          <p:cNvSpPr>
            <a:spLocks noGrp="1"/>
          </p:cNvSpPr>
          <p:nvPr>
            <p:ph type="title"/>
          </p:nvPr>
        </p:nvSpPr>
        <p:spPr>
          <a:xfrm>
            <a:off x="2730441" y="390292"/>
            <a:ext cx="7067900" cy="1325563"/>
          </a:xfrm>
        </p:spPr>
        <p:txBody>
          <a:bodyPr>
            <a:normAutofit/>
          </a:bodyPr>
          <a:lstStyle/>
          <a:p>
            <a:r>
              <a:rPr lang="en-US" sz="3200" dirty="0">
                <a:latin typeface="Arial Black" panose="020B0A04020102020204" pitchFamily="34" charset="0"/>
              </a:rPr>
              <a:t>German East Africa Company </a:t>
            </a:r>
          </a:p>
        </p:txBody>
      </p:sp>
      <p:sp>
        <p:nvSpPr>
          <p:cNvPr id="3" name="Content Placeholder 2">
            <a:extLst>
              <a:ext uri="{FF2B5EF4-FFF2-40B4-BE49-F238E27FC236}">
                <a16:creationId xmlns:a16="http://schemas.microsoft.com/office/drawing/2014/main" id="{BF35DAFF-C777-880B-E498-C57765108F47}"/>
              </a:ext>
            </a:extLst>
          </p:cNvPr>
          <p:cNvSpPr>
            <a:spLocks noGrp="1"/>
          </p:cNvSpPr>
          <p:nvPr>
            <p:ph idx="1"/>
          </p:nvPr>
        </p:nvSpPr>
        <p:spPr/>
        <p:txBody>
          <a:bodyPr>
            <a:normAutofit fontScale="92500" lnSpcReduction="10000"/>
          </a:bodyPr>
          <a:lstStyle/>
          <a:p>
            <a:r>
              <a:rPr lang="en-US" sz="1800" dirty="0">
                <a:effectLst/>
                <a:latin typeface="Arial" panose="020B0604020202020204" pitchFamily="34" charset="0"/>
                <a:ea typeface="SimSun" panose="02010600030101010101" pitchFamily="2" charset="-122"/>
              </a:rPr>
              <a:t>During the initial phase of German colonial rule in the region, the German East African Company (</a:t>
            </a:r>
            <a:r>
              <a:rPr lang="en-US" sz="1800" i="1" dirty="0">
                <a:solidFill>
                  <a:srgbClr val="000000"/>
                </a:solidFill>
                <a:effectLst/>
                <a:latin typeface="Arial" panose="020B0604020202020204" pitchFamily="34" charset="0"/>
                <a:ea typeface="SimSun" panose="02010600030101010101" pitchFamily="2" charset="-122"/>
              </a:rPr>
              <a:t>Deutsch </a:t>
            </a:r>
            <a:r>
              <a:rPr lang="en-US" sz="1800" i="1" dirty="0" err="1">
                <a:solidFill>
                  <a:srgbClr val="000000"/>
                </a:solidFill>
                <a:effectLst/>
                <a:latin typeface="Arial" panose="020B0604020202020204" pitchFamily="34" charset="0"/>
                <a:ea typeface="SimSun" panose="02010600030101010101" pitchFamily="2" charset="-122"/>
              </a:rPr>
              <a:t>Ostafrikanische</a:t>
            </a:r>
            <a:r>
              <a:rPr lang="en-US" sz="1800" i="1" dirty="0">
                <a:solidFill>
                  <a:srgbClr val="000000"/>
                </a:solidFill>
                <a:effectLst/>
                <a:latin typeface="Arial" panose="020B0604020202020204" pitchFamily="34" charset="0"/>
                <a:ea typeface="SimSun" panose="02010600030101010101" pitchFamily="2" charset="-122"/>
              </a:rPr>
              <a:t> Gesellschaft</a:t>
            </a:r>
            <a:r>
              <a:rPr lang="en-US" sz="1800" dirty="0">
                <a:solidFill>
                  <a:srgbClr val="000000"/>
                </a:solidFill>
                <a:effectLst/>
                <a:latin typeface="Arial" panose="020B0604020202020204" pitchFamily="34" charset="0"/>
                <a:ea typeface="SimSun" panose="02010600030101010101" pitchFamily="2" charset="-122"/>
              </a:rPr>
              <a:t>, DOAG</a:t>
            </a:r>
            <a:r>
              <a:rPr lang="en-US" sz="1800" dirty="0">
                <a:effectLst/>
                <a:latin typeface="Arial" panose="020B0604020202020204" pitchFamily="34" charset="0"/>
                <a:ea typeface="SimSun" panose="02010600030101010101" pitchFamily="2" charset="-122"/>
              </a:rPr>
              <a:t>) administered the protectorate on behalf of the German Reich. </a:t>
            </a:r>
          </a:p>
          <a:p>
            <a:endParaRPr lang="en-US" sz="1800" dirty="0">
              <a:effectLst/>
              <a:latin typeface="Arial" panose="020B0604020202020204" pitchFamily="34" charset="0"/>
              <a:ea typeface="SimSun" panose="02010600030101010101" pitchFamily="2" charset="-122"/>
            </a:endParaRPr>
          </a:p>
          <a:p>
            <a:r>
              <a:rPr lang="en-US" sz="1800" dirty="0">
                <a:effectLst/>
                <a:latin typeface="Arial" panose="020B0604020202020204" pitchFamily="34" charset="0"/>
                <a:ea typeface="SimSun" panose="02010600030101010101" pitchFamily="2" charset="-122"/>
              </a:rPr>
              <a:t>In 1890, the Reich granted the DOAG the right to issue coins.</a:t>
            </a:r>
          </a:p>
          <a:p>
            <a:endParaRPr lang="en-US" sz="1800" dirty="0">
              <a:latin typeface="Arial" panose="020B0604020202020204" pitchFamily="34" charset="0"/>
              <a:ea typeface="SimSun" panose="02010600030101010101" pitchFamily="2" charset="-122"/>
            </a:endParaRPr>
          </a:p>
          <a:p>
            <a:r>
              <a:rPr lang="en-US" sz="1800" dirty="0">
                <a:effectLst/>
                <a:latin typeface="Arial" panose="020B0604020202020204" pitchFamily="34" charset="0"/>
                <a:ea typeface="SimSun" panose="02010600030101010101" pitchFamily="2" charset="-122"/>
              </a:rPr>
              <a:t>Since this region of East Africa had used the Indian rupee for decades, the DOAG decided to issue rupees and </a:t>
            </a:r>
            <a:r>
              <a:rPr lang="en-US" sz="1800" dirty="0" err="1">
                <a:effectLst/>
                <a:latin typeface="Arial" panose="020B0604020202020204" pitchFamily="34" charset="0"/>
                <a:ea typeface="SimSun" panose="02010600030101010101" pitchFamily="2" charset="-122"/>
              </a:rPr>
              <a:t>pice</a:t>
            </a:r>
            <a:r>
              <a:rPr lang="en-US" sz="1800" dirty="0">
                <a:effectLst/>
                <a:latin typeface="Arial" panose="020B0604020202020204" pitchFamily="34" charset="0"/>
                <a:ea typeface="SimSun" panose="02010600030101010101" pitchFamily="2" charset="-122"/>
              </a:rPr>
              <a:t> (</a:t>
            </a:r>
            <a:r>
              <a:rPr lang="en-US" sz="1800" i="1" dirty="0" err="1">
                <a:effectLst/>
                <a:latin typeface="Arial" panose="020B0604020202020204" pitchFamily="34" charset="0"/>
                <a:ea typeface="SimSun" panose="02010600030101010101" pitchFamily="2" charset="-122"/>
              </a:rPr>
              <a:t>pesa</a:t>
            </a:r>
            <a:r>
              <a:rPr lang="en-US" sz="1800" dirty="0">
                <a:effectLst/>
                <a:latin typeface="Arial" panose="020B0604020202020204" pitchFamily="34" charset="0"/>
                <a:ea typeface="SimSun" panose="02010600030101010101" pitchFamily="2" charset="-122"/>
              </a:rPr>
              <a:t>), with the inscription of its name and symbols (its coat of arms) and those of the Reich (the German eagle with crown or the effigy of the emperor). </a:t>
            </a:r>
          </a:p>
          <a:p>
            <a:endParaRPr lang="en-US" sz="1800" dirty="0">
              <a:effectLst/>
              <a:latin typeface="Arial" panose="020B0604020202020204" pitchFamily="34" charset="0"/>
              <a:ea typeface="SimSun" panose="02010600030101010101" pitchFamily="2" charset="-122"/>
            </a:endParaRPr>
          </a:p>
          <a:p>
            <a:r>
              <a:rPr lang="en-US" sz="1800" dirty="0">
                <a:solidFill>
                  <a:srgbClr val="000000"/>
                </a:solidFill>
                <a:effectLst/>
                <a:latin typeface="Arial" panose="020B0604020202020204" pitchFamily="34" charset="0"/>
                <a:ea typeface="Times New Roman" panose="02020603050405020304" pitchFamily="18" charset="0"/>
              </a:rPr>
              <a:t>The DOAG one-rupee coin had the same size and silver content as the Indian one-rupee coin.</a:t>
            </a:r>
          </a:p>
          <a:p>
            <a:pPr marL="0" indent="0">
              <a:buNone/>
            </a:pPr>
            <a:r>
              <a:rPr lang="en-US" sz="1800" dirty="0">
                <a:solidFill>
                  <a:srgbClr val="000000"/>
                </a:solidFill>
                <a:effectLst/>
                <a:latin typeface="Arial" panose="020B0604020202020204" pitchFamily="34" charset="0"/>
                <a:ea typeface="Times New Roman" panose="02020603050405020304" pitchFamily="18" charset="0"/>
              </a:rPr>
              <a:t>  </a:t>
            </a:r>
          </a:p>
          <a:p>
            <a:r>
              <a:rPr lang="en-US" sz="1800" dirty="0">
                <a:latin typeface="Arial" panose="020B0604020202020204" pitchFamily="34" charset="0"/>
                <a:cs typeface="Arial" panose="020B0604020202020204" pitchFamily="34" charset="0"/>
              </a:rPr>
              <a:t>These coins were struck only to meet the demands of existing commerce. As might be expected, mintage figures for German East Africa Company coins are low as compared to the later, government issues, making them relatively expensive today. </a:t>
            </a:r>
          </a:p>
          <a:p>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68712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8C611E-D3D4-9B0A-2E2F-8B561F389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840" y="94615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4967BDF-5BB4-3D6A-8EA4-DE28FCDAD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041" y="104775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520C2BF-DF36-3F65-C291-6EF81E5CDD96}"/>
              </a:ext>
            </a:extLst>
          </p:cNvPr>
          <p:cNvSpPr txBox="1">
            <a:spLocks/>
          </p:cNvSpPr>
          <p:nvPr/>
        </p:nvSpPr>
        <p:spPr>
          <a:xfrm>
            <a:off x="943840" y="5814386"/>
            <a:ext cx="10352715" cy="507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Arial" panose="020B0604020202020204" pitchFamily="34" charset="0"/>
                <a:cs typeface="Arial" panose="020B0604020202020204" pitchFamily="34" charset="0"/>
              </a:rPr>
              <a:t>Two types of the brass provisional 5 heller coins exist, with 30,000 being struck.</a:t>
            </a:r>
            <a:endParaRPr lang="en-US" sz="1600" b="0" i="0" dirty="0">
              <a:solidFill>
                <a:srgbClr val="000000"/>
              </a:solidFill>
              <a:effectLst/>
              <a:latin typeface="Arial" panose="020B0604020202020204" pitchFamily="34" charset="0"/>
              <a:cs typeface="Arial" panose="020B0604020202020204" pitchFamily="34" charset="0"/>
            </a:endParaRPr>
          </a:p>
          <a:p>
            <a:pPr algn="ctr"/>
            <a:endParaRPr lang="en-US" sz="1600" i="1" kern="150" dirty="0">
              <a:latin typeface="Arial" panose="020B0604020202020204" pitchFamily="34" charset="0"/>
              <a:ea typeface="SimSun" panose="02010600030101010101" pitchFamily="2" charset="-122"/>
              <a:cs typeface="Arial" panose="020B0604020202020204" pitchFamily="34" charset="0"/>
            </a:endParaRPr>
          </a:p>
          <a:p>
            <a:endParaRPr lang="en-US" sz="16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sz="1600" dirty="0"/>
          </a:p>
        </p:txBody>
      </p:sp>
    </p:spTree>
    <p:extLst>
      <p:ext uri="{BB962C8B-B14F-4D97-AF65-F5344CB8AC3E}">
        <p14:creationId xmlns:p14="http://schemas.microsoft.com/office/powerpoint/2010/main" val="2215112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42461C16-980B-0BA2-A284-179BAC0B0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833" y="300875"/>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C6D6585-9913-AE9E-A678-E018808D8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713" y="300875"/>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EBCD47-A19C-76EC-3B93-0286C616A0A3}"/>
              </a:ext>
            </a:extLst>
          </p:cNvPr>
          <p:cNvSpPr txBox="1"/>
          <p:nvPr/>
        </p:nvSpPr>
        <p:spPr>
          <a:xfrm>
            <a:off x="771787" y="5294229"/>
            <a:ext cx="11056690" cy="1200329"/>
          </a:xfrm>
          <a:prstGeom prst="rect">
            <a:avLst/>
          </a:prstGeom>
          <a:noFill/>
        </p:spPr>
        <p:txBody>
          <a:bodyPr wrap="square">
            <a:spAutoFit/>
          </a:bodyPr>
          <a:lstStyle/>
          <a:p>
            <a:r>
              <a:rPr lang="en-US" sz="1800" dirty="0">
                <a:solidFill>
                  <a:srgbClr val="000000"/>
                </a:solidFill>
                <a:latin typeface="Arial" panose="020B0604020202020204" pitchFamily="34" charset="0"/>
                <a:cs typeface="Arial" panose="020B0604020202020204" pitchFamily="34" charset="0"/>
              </a:rPr>
              <a:t>S</a:t>
            </a:r>
            <a:r>
              <a:rPr lang="en-US" sz="1800" b="0" i="0" dirty="0">
                <a:solidFill>
                  <a:srgbClr val="000000"/>
                </a:solidFill>
                <a:effectLst/>
                <a:latin typeface="Arial" panose="020B0604020202020204" pitchFamily="34" charset="0"/>
                <a:cs typeface="Arial" panose="020B0604020202020204" pitchFamily="34" charset="0"/>
              </a:rPr>
              <a:t>triking 20 heller coins made of copper and brass from used shell casings, </a:t>
            </a:r>
            <a:r>
              <a:rPr lang="en-US" sz="1800" dirty="0">
                <a:latin typeface="Arial" panose="020B0604020202020204" pitchFamily="34" charset="0"/>
                <a:cs typeface="Arial" panose="020B0604020202020204" pitchFamily="34" charset="0"/>
              </a:rPr>
              <a:t>includes a total of twelve varieties, six of brass and six of bronze.  </a:t>
            </a:r>
          </a:p>
          <a:p>
            <a:r>
              <a:rPr lang="en-US" sz="1800" dirty="0">
                <a:latin typeface="Arial" panose="020B0604020202020204" pitchFamily="34" charset="0"/>
                <a:cs typeface="Arial" panose="020B0604020202020204" pitchFamily="34" charset="0"/>
              </a:rPr>
              <a:t>A total of 300,000 brass and 1,600,000 provisional 20 heller coins were produced before the Tabora mint fell to the invading Belgian army.</a:t>
            </a:r>
            <a:endParaRPr lang="en-US" sz="18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4680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307B663-704E-EE8F-FF35-935078FEB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7186" y="163945"/>
            <a:ext cx="6530109" cy="65301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01DB285-F25C-CBE7-F828-DF37C3A018EF}"/>
              </a:ext>
            </a:extLst>
          </p:cNvPr>
          <p:cNvSpPr txBox="1"/>
          <p:nvPr/>
        </p:nvSpPr>
        <p:spPr>
          <a:xfrm>
            <a:off x="776172" y="360619"/>
            <a:ext cx="6094602" cy="584775"/>
          </a:xfrm>
          <a:prstGeom prst="rect">
            <a:avLst/>
          </a:prstGeom>
          <a:noFill/>
        </p:spPr>
        <p:txBody>
          <a:bodyPr wrap="square">
            <a:spAutoFit/>
          </a:bodyPr>
          <a:lstStyle/>
          <a:p>
            <a:r>
              <a:rPr lang="en-US" sz="3200" dirty="0">
                <a:latin typeface="Arial Black" panose="020B0A04020102020204" pitchFamily="34" charset="0"/>
                <a:cs typeface="Arial" panose="020B0604020202020204" pitchFamily="34" charset="0"/>
              </a:rPr>
              <a:t>The Tabora Pound</a:t>
            </a:r>
          </a:p>
        </p:txBody>
      </p:sp>
      <p:sp>
        <p:nvSpPr>
          <p:cNvPr id="7" name="Content Placeholder 2">
            <a:extLst>
              <a:ext uri="{FF2B5EF4-FFF2-40B4-BE49-F238E27FC236}">
                <a16:creationId xmlns:a16="http://schemas.microsoft.com/office/drawing/2014/main" id="{4029FD9F-F983-9CA1-0290-84769AE59261}"/>
              </a:ext>
            </a:extLst>
          </p:cNvPr>
          <p:cNvSpPr txBox="1">
            <a:spLocks/>
          </p:cNvSpPr>
          <p:nvPr/>
        </p:nvSpPr>
        <p:spPr>
          <a:xfrm>
            <a:off x="368414" y="1450119"/>
            <a:ext cx="10352715" cy="49097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p:txBody>
      </p:sp>
      <p:sp>
        <p:nvSpPr>
          <p:cNvPr id="9" name="TextBox 8">
            <a:extLst>
              <a:ext uri="{FF2B5EF4-FFF2-40B4-BE49-F238E27FC236}">
                <a16:creationId xmlns:a16="http://schemas.microsoft.com/office/drawing/2014/main" id="{993847F2-5AB8-EF84-4D9C-FA48F2E0DA2D}"/>
              </a:ext>
            </a:extLst>
          </p:cNvPr>
          <p:cNvSpPr txBox="1"/>
          <p:nvPr/>
        </p:nvSpPr>
        <p:spPr>
          <a:xfrm>
            <a:off x="822122" y="1115954"/>
            <a:ext cx="4420997" cy="5570756"/>
          </a:xfrm>
          <a:prstGeom prst="rect">
            <a:avLst/>
          </a:prstGeom>
          <a:noFill/>
        </p:spPr>
        <p:txBody>
          <a:bodyPr wrap="square">
            <a:spAutoFit/>
          </a:bodyPr>
          <a:lstStyle/>
          <a:p>
            <a:pPr marL="285750" indent="-285750">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The "</a:t>
            </a:r>
            <a:r>
              <a:rPr lang="en-US" sz="1600" b="1" i="1" dirty="0">
                <a:solidFill>
                  <a:srgbClr val="000000"/>
                </a:solidFill>
                <a:effectLst/>
                <a:latin typeface="Arial" panose="020B0604020202020204" pitchFamily="34" charset="0"/>
                <a:cs typeface="Arial" panose="020B0604020202020204" pitchFamily="34" charset="0"/>
              </a:rPr>
              <a:t>Tabora Pound</a:t>
            </a:r>
            <a:r>
              <a:rPr lang="en-US" sz="1600" b="0" i="0" dirty="0">
                <a:solidFill>
                  <a:srgbClr val="000000"/>
                </a:solidFill>
                <a:effectLst/>
                <a:latin typeface="Arial" panose="020B0604020202020204" pitchFamily="34" charset="0"/>
                <a:cs typeface="Arial" panose="020B0604020202020204" pitchFamily="34" charset="0"/>
              </a:rPr>
              <a:t>", a gold coin valued </a:t>
            </a:r>
          </a:p>
          <a:p>
            <a:r>
              <a:rPr lang="en-US" sz="1600" b="0" i="0" dirty="0">
                <a:solidFill>
                  <a:srgbClr val="000000"/>
                </a:solidFill>
                <a:effectLst/>
                <a:latin typeface="Arial" panose="020B0604020202020204" pitchFamily="34" charset="0"/>
                <a:cs typeface="Arial" panose="020B0604020202020204" pitchFamily="34" charset="0"/>
              </a:rPr>
              <a:t>     at 15 Rupees</a:t>
            </a:r>
          </a:p>
          <a:p>
            <a:endParaRPr lang="en-US" sz="1600" b="0" i="0" dirty="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The gold coins were needed </a:t>
            </a:r>
          </a:p>
          <a:p>
            <a:r>
              <a:rPr lang="en-US" sz="1600" b="0" i="0" dirty="0">
                <a:solidFill>
                  <a:srgbClr val="000000"/>
                </a:solidFill>
                <a:effectLst/>
                <a:latin typeface="Arial" panose="020B0604020202020204" pitchFamily="34" charset="0"/>
                <a:cs typeface="Arial" panose="020B0604020202020204" pitchFamily="34" charset="0"/>
              </a:rPr>
              <a:t>     to pay the native troops.</a:t>
            </a:r>
          </a:p>
          <a:p>
            <a:pPr marL="285750" indent="-285750">
              <a:buFont typeface="Arial" panose="020B0604020202020204" pitchFamily="34" charset="0"/>
              <a:buChar char="•"/>
            </a:pPr>
            <a:endParaRPr lang="en-US" sz="16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The minting was possible because </a:t>
            </a:r>
          </a:p>
          <a:p>
            <a:r>
              <a:rPr lang="en-US" sz="1600" b="0" i="0" dirty="0">
                <a:solidFill>
                  <a:srgbClr val="000000"/>
                </a:solidFill>
                <a:effectLst/>
                <a:latin typeface="Arial" panose="020B0604020202020204" pitchFamily="34" charset="0"/>
                <a:cs typeface="Arial" panose="020B0604020202020204" pitchFamily="34" charset="0"/>
              </a:rPr>
              <a:t>     of a small gold mine in operation not</a:t>
            </a:r>
          </a:p>
          <a:p>
            <a:r>
              <a:rPr lang="en-US" sz="1600" b="0" i="0" dirty="0">
                <a:solidFill>
                  <a:srgbClr val="000000"/>
                </a:solidFill>
                <a:effectLst/>
                <a:latin typeface="Arial" panose="020B0604020202020204" pitchFamily="34" charset="0"/>
                <a:cs typeface="Arial" panose="020B0604020202020204" pitchFamily="34" charset="0"/>
              </a:rPr>
              <a:t>     very far away from Tabora from which</a:t>
            </a:r>
          </a:p>
          <a:p>
            <a:r>
              <a:rPr lang="en-US" sz="1600" b="0" i="0" dirty="0">
                <a:solidFill>
                  <a:srgbClr val="000000"/>
                </a:solidFill>
                <a:effectLst/>
                <a:latin typeface="Arial" panose="020B0604020202020204" pitchFamily="34" charset="0"/>
                <a:cs typeface="Arial" panose="020B0604020202020204" pitchFamily="34" charset="0"/>
              </a:rPr>
              <a:t>     the gold used in the coins was mined.</a:t>
            </a:r>
          </a:p>
          <a:p>
            <a:pPr marL="285750" indent="-285750">
              <a:buFont typeface="Arial" panose="020B0604020202020204" pitchFamily="34" charset="0"/>
              <a:buChar char="•"/>
            </a:pPr>
            <a:endParaRPr lang="en-US" sz="16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It was minted by a bank in a temporary </a:t>
            </a:r>
          </a:p>
          <a:p>
            <a:r>
              <a:rPr lang="en-US" sz="1600" b="0" i="0" dirty="0">
                <a:solidFill>
                  <a:srgbClr val="000000"/>
                </a:solidFill>
                <a:effectLst/>
                <a:latin typeface="Arial" panose="020B0604020202020204" pitchFamily="34" charset="0"/>
                <a:cs typeface="Arial" panose="020B0604020202020204" pitchFamily="34" charset="0"/>
              </a:rPr>
              <a:t>     mint in an adapted train car.</a:t>
            </a:r>
          </a:p>
          <a:p>
            <a:pPr marL="285750" indent="-285750">
              <a:buFont typeface="Arial" panose="020B0604020202020204" pitchFamily="34" charset="0"/>
              <a:buChar char="•"/>
            </a:pPr>
            <a:endParaRPr lang="en-US" sz="16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The steam from the train to which the </a:t>
            </a:r>
          </a:p>
          <a:p>
            <a:r>
              <a:rPr lang="en-US" sz="1600" b="0" i="0" dirty="0">
                <a:solidFill>
                  <a:srgbClr val="000000"/>
                </a:solidFill>
                <a:effectLst/>
                <a:latin typeface="Arial" panose="020B0604020202020204" pitchFamily="34" charset="0"/>
                <a:cs typeface="Arial" panose="020B0604020202020204" pitchFamily="34" charset="0"/>
              </a:rPr>
              <a:t>     "mint car" was attached drove </a:t>
            </a:r>
          </a:p>
          <a:p>
            <a:r>
              <a:rPr lang="en-US" sz="1600" b="0" i="0" dirty="0">
                <a:solidFill>
                  <a:srgbClr val="000000"/>
                </a:solidFill>
                <a:effectLst/>
                <a:latin typeface="Arial" panose="020B0604020202020204" pitchFamily="34" charset="0"/>
                <a:cs typeface="Arial" panose="020B0604020202020204" pitchFamily="34" charset="0"/>
              </a:rPr>
              <a:t>     a palm oil press. </a:t>
            </a:r>
          </a:p>
          <a:p>
            <a:endParaRPr lang="en-US" sz="16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Mintage: 16,198</a:t>
            </a:r>
          </a:p>
          <a:p>
            <a:pPr marL="285750" indent="-285750">
              <a:buFont typeface="Arial" panose="020B0604020202020204" pitchFamily="34" charset="0"/>
              <a:buChar char="•"/>
            </a:pPr>
            <a:endParaRPr lang="en-US" sz="1600" dirty="0">
              <a:solidFill>
                <a:srgbClr val="000000"/>
              </a:solidFill>
              <a:latin typeface="Arial" panose="020B0604020202020204" pitchFamily="34" charset="0"/>
              <a:cs typeface="Arial" panose="020B0604020202020204" pitchFamily="34" charset="0"/>
            </a:endParaRPr>
          </a:p>
          <a:p>
            <a:endParaRPr lang="en-US" dirty="0">
              <a:solidFill>
                <a:srgbClr val="000000"/>
              </a:solidFill>
              <a:latin typeface="Verdana" panose="020B0604030504040204" pitchFamily="34" charset="0"/>
            </a:endParaRPr>
          </a:p>
          <a:p>
            <a:endParaRPr lang="en-US" dirty="0"/>
          </a:p>
        </p:txBody>
      </p:sp>
    </p:spTree>
    <p:extLst>
      <p:ext uri="{BB962C8B-B14F-4D97-AF65-F5344CB8AC3E}">
        <p14:creationId xmlns:p14="http://schemas.microsoft.com/office/powerpoint/2010/main" val="2565452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DF248A-7B75-23E8-2625-840709C11472}"/>
              </a:ext>
            </a:extLst>
          </p:cNvPr>
          <p:cNvSpPr>
            <a:spLocks noGrp="1"/>
          </p:cNvSpPr>
          <p:nvPr>
            <p:ph type="subTitle" idx="1"/>
          </p:nvPr>
        </p:nvSpPr>
        <p:spPr>
          <a:xfrm>
            <a:off x="1356220" y="498111"/>
            <a:ext cx="9144000" cy="626014"/>
          </a:xfrm>
        </p:spPr>
        <p:txBody>
          <a:bodyPr/>
          <a:lstStyle/>
          <a:p>
            <a:endParaRPr lang="en-US" dirty="0"/>
          </a:p>
        </p:txBody>
      </p:sp>
      <p:pic>
        <p:nvPicPr>
          <p:cNvPr id="2050" name="Picture 2">
            <a:extLst>
              <a:ext uri="{FF2B5EF4-FFF2-40B4-BE49-F238E27FC236}">
                <a16:creationId xmlns:a16="http://schemas.microsoft.com/office/drawing/2014/main" id="{34E0AE32-0A62-784E-BAB5-8AA019C66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055" y="249055"/>
            <a:ext cx="6359889" cy="6359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370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DF248A-7B75-23E8-2625-840709C11472}"/>
              </a:ext>
            </a:extLst>
          </p:cNvPr>
          <p:cNvSpPr>
            <a:spLocks noGrp="1"/>
          </p:cNvSpPr>
          <p:nvPr>
            <p:ph type="subTitle" idx="1"/>
          </p:nvPr>
        </p:nvSpPr>
        <p:spPr>
          <a:xfrm>
            <a:off x="1356220" y="498111"/>
            <a:ext cx="9144000" cy="2279924"/>
          </a:xfrm>
        </p:spPr>
        <p:txBody>
          <a:bodyPr>
            <a:normAutofit/>
          </a:bodyPr>
          <a:lstStyle/>
          <a:p>
            <a:pPr marL="285750" indent="-285750" algn="l">
              <a:buFont typeface="Arial" panose="020B0604020202020204" pitchFamily="34" charset="0"/>
              <a:buChar char="•"/>
            </a:pPr>
            <a:r>
              <a:rPr lang="en-US" sz="1800" b="0" i="0" dirty="0">
                <a:solidFill>
                  <a:srgbClr val="202122"/>
                </a:solidFill>
                <a:effectLst/>
                <a:latin typeface="Arial" panose="020B0604020202020204" pitchFamily="34" charset="0"/>
              </a:rPr>
              <a:t>The German colonial administration could call on a military </a:t>
            </a:r>
            <a:r>
              <a:rPr lang="en-US" sz="1800" b="0" i="1" u="none" strike="noStrike" dirty="0" err="1">
                <a:solidFill>
                  <a:srgbClr val="3366CC"/>
                </a:solidFill>
                <a:effectLst/>
                <a:latin typeface="Arial" panose="020B0604020202020204" pitchFamily="34" charset="0"/>
                <a:hlinkClick r:id="rId2" tooltip="Schutztruppe"/>
              </a:rPr>
              <a:t>Schutztruppe</a:t>
            </a:r>
            <a:r>
              <a:rPr lang="en-US" sz="1800" b="0" i="0" dirty="0">
                <a:solidFill>
                  <a:srgbClr val="202122"/>
                </a:solidFill>
                <a:effectLst/>
                <a:latin typeface="Arial" panose="020B0604020202020204" pitchFamily="34" charset="0"/>
              </a:rPr>
              <a:t> ("Protection force") of 260 Europeans and 2,470 Africans, in addition to 2,700 white settlers who were part of the reserve.</a:t>
            </a:r>
          </a:p>
          <a:p>
            <a:pPr marL="285750" indent="-285750" algn="l">
              <a:buFont typeface="Arial" panose="020B0604020202020204" pitchFamily="34" charset="0"/>
              <a:buChar char="•"/>
            </a:pPr>
            <a:endParaRPr lang="en-US" sz="1800" dirty="0">
              <a:solidFill>
                <a:srgbClr val="202122"/>
              </a:solidFill>
              <a:latin typeface="Arial" panose="020B0604020202020204" pitchFamily="34" charset="0"/>
            </a:endParaRPr>
          </a:p>
          <a:p>
            <a:pPr marL="285750" indent="-285750" algn="l">
              <a:buFont typeface="Arial" panose="020B0604020202020204" pitchFamily="34" charset="0"/>
              <a:buChar char="•"/>
            </a:pPr>
            <a:r>
              <a:rPr lang="en-US" sz="1800" b="0" i="0" dirty="0">
                <a:solidFill>
                  <a:srgbClr val="202122"/>
                </a:solidFill>
                <a:effectLst/>
                <a:latin typeface="Arial" panose="020B0604020202020204" pitchFamily="34" charset="0"/>
              </a:rPr>
              <a:t>Nearly 400,000 Allied soldiers, sailors, merchant marine crews, builders, bureaucrats and support personnel participated in the East Africa campaign.</a:t>
            </a:r>
            <a:endParaRPr lang="en-US" sz="1800" dirty="0"/>
          </a:p>
        </p:txBody>
      </p:sp>
    </p:spTree>
    <p:extLst>
      <p:ext uri="{BB962C8B-B14F-4D97-AF65-F5344CB8AC3E}">
        <p14:creationId xmlns:p14="http://schemas.microsoft.com/office/powerpoint/2010/main" val="773320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26751D4-D5DE-FE30-8B14-F809B2095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80" y="559589"/>
            <a:ext cx="7376194" cy="42078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71F906-6F84-94D6-80E0-DB5AC836CB02}"/>
              </a:ext>
            </a:extLst>
          </p:cNvPr>
          <p:cNvSpPr txBox="1"/>
          <p:nvPr/>
        </p:nvSpPr>
        <p:spPr>
          <a:xfrm>
            <a:off x="497047" y="4893320"/>
            <a:ext cx="11096538" cy="1754326"/>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In September 1917, after several trial runs, a zeppelin was flown to Bulgaria. From there it flew across Turkey, crossed the Mediterranean, down the length of British controlled Egypt and into the Sudan.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Khartoum, turned back.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L-59 had been airborne for ninety-five hours and had traveled nonstop for 4,220 miles.</a:t>
            </a:r>
          </a:p>
        </p:txBody>
      </p:sp>
      <p:pic>
        <p:nvPicPr>
          <p:cNvPr id="1026" name="Picture 2">
            <a:extLst>
              <a:ext uri="{FF2B5EF4-FFF2-40B4-BE49-F238E27FC236}">
                <a16:creationId xmlns:a16="http://schemas.microsoft.com/office/drawing/2014/main" id="{E0BECA8F-8DE3-4087-EF23-C439AE7E9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28" y="931178"/>
            <a:ext cx="3697867" cy="362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46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26432E-E217-AC63-3873-C55F3FE943A4}"/>
              </a:ext>
            </a:extLst>
          </p:cNvPr>
          <p:cNvSpPr>
            <a:spLocks noGrp="1"/>
          </p:cNvSpPr>
          <p:nvPr>
            <p:ph idx="1"/>
          </p:nvPr>
        </p:nvSpPr>
        <p:spPr>
          <a:xfrm>
            <a:off x="469084" y="172994"/>
            <a:ext cx="10515600" cy="800129"/>
          </a:xfrm>
        </p:spPr>
        <p:txBody>
          <a:bodyPr/>
          <a:lstStyle/>
          <a:p>
            <a:endParaRPr lang="en-US" dirty="0"/>
          </a:p>
        </p:txBody>
      </p:sp>
      <p:pic>
        <p:nvPicPr>
          <p:cNvPr id="2" name="Picture 1" descr="GERMAN EAST AFRICAN COMPANY.">
            <a:extLst>
              <a:ext uri="{FF2B5EF4-FFF2-40B4-BE49-F238E27FC236}">
                <a16:creationId xmlns:a16="http://schemas.microsoft.com/office/drawing/2014/main" id="{A7F8BBBA-2193-FE78-1E30-6BB42800C6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9094" y="275181"/>
            <a:ext cx="4956708" cy="6627004"/>
          </a:xfrm>
          <a:prstGeom prst="rect">
            <a:avLst/>
          </a:prstGeom>
          <a:noFill/>
          <a:ln>
            <a:noFill/>
          </a:ln>
        </p:spPr>
      </p:pic>
    </p:spTree>
    <p:extLst>
      <p:ext uri="{BB962C8B-B14F-4D97-AF65-F5344CB8AC3E}">
        <p14:creationId xmlns:p14="http://schemas.microsoft.com/office/powerpoint/2010/main" val="979324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1F0AF7F-073B-636A-DBB6-0C64442F0585}"/>
              </a:ext>
            </a:extLst>
          </p:cNvPr>
          <p:cNvSpPr txBox="1">
            <a:spLocks/>
          </p:cNvSpPr>
          <p:nvPr/>
        </p:nvSpPr>
        <p:spPr>
          <a:xfrm>
            <a:off x="276137" y="191771"/>
            <a:ext cx="3649911" cy="409500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Arial Black" panose="020B0A04020102020204" pitchFamily="34" charset="0"/>
                <a:cs typeface="Arial" panose="020B0604020202020204" pitchFamily="34" charset="0"/>
              </a:rPr>
              <a:t>One </a:t>
            </a:r>
            <a:r>
              <a:rPr lang="en-US" sz="2400" dirty="0" err="1">
                <a:latin typeface="Arial Black" panose="020B0A04020102020204" pitchFamily="34" charset="0"/>
                <a:cs typeface="Arial" panose="020B0604020202020204" pitchFamily="34" charset="0"/>
              </a:rPr>
              <a:t>Pesa</a:t>
            </a:r>
            <a:endParaRPr lang="en-US" sz="2400" dirty="0">
              <a:latin typeface="Arial Black" panose="020B0A04020102020204" pitchFamily="34" charset="0"/>
              <a:cs typeface="Arial" panose="020B0604020202020204" pitchFamily="34" charset="0"/>
            </a:endParaRPr>
          </a:p>
          <a:p>
            <a:pPr marL="0" indent="0" algn="ctr">
              <a:buFont typeface="Arial" panose="020B0604020202020204" pitchFamily="34" charset="0"/>
              <a:buNone/>
            </a:pPr>
            <a:endParaRPr lang="en-US" sz="2400" dirty="0">
              <a:latin typeface="Arial Black" panose="020B0A04020102020204" pitchFamily="34" charset="0"/>
              <a:cs typeface="Arial" panose="020B0604020202020204" pitchFamily="34" charset="0"/>
            </a:endParaRPr>
          </a:p>
          <a:p>
            <a:pPr marL="0" marR="0">
              <a:spcBef>
                <a:spcPts val="0"/>
              </a:spcBef>
              <a:spcAft>
                <a:spcPts val="0"/>
              </a:spcAft>
            </a:pPr>
            <a:r>
              <a:rPr lang="en-US" sz="1900" kern="150" dirty="0">
                <a:solidFill>
                  <a:srgbClr val="000000"/>
                </a:solidFill>
                <a:effectLst/>
                <a:latin typeface="Arial" panose="020B0604020202020204" pitchFamily="34" charset="0"/>
                <a:ea typeface="SimSun" panose="02010600030101010101" pitchFamily="2" charset="-122"/>
                <a:cs typeface="Arial" panose="020B0604020202020204" pitchFamily="34" charset="0"/>
              </a:rPr>
              <a:t>Arabic writing includes date surrounded by a wreath.</a:t>
            </a:r>
          </a:p>
          <a:p>
            <a:pPr marL="0" marR="0">
              <a:spcBef>
                <a:spcPts val="0"/>
              </a:spcBef>
              <a:spcAft>
                <a:spcPts val="0"/>
              </a:spcAft>
            </a:pPr>
            <a:endParaRPr lang="en-US" sz="1900" kern="15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0" marR="0">
              <a:spcBef>
                <a:spcPts val="0"/>
              </a:spcBef>
              <a:spcAft>
                <a:spcPts val="0"/>
              </a:spcAft>
            </a:pPr>
            <a:endParaRPr lang="en-US" sz="1900" kern="150" dirty="0">
              <a:effectLst/>
              <a:latin typeface="Arial" panose="020B0604020202020204" pitchFamily="34" charset="0"/>
              <a:ea typeface="SimSun" panose="02010600030101010101" pitchFamily="2" charset="-122"/>
              <a:cs typeface="Lucida Sans" panose="020B0602030504020204" pitchFamily="34" charset="0"/>
            </a:endParaRPr>
          </a:p>
          <a:p>
            <a:pPr marL="0" marR="0">
              <a:spcBef>
                <a:spcPts val="0"/>
              </a:spcBef>
              <a:spcAft>
                <a:spcPts val="0"/>
              </a:spcAft>
            </a:pPr>
            <a:r>
              <a:rPr lang="en-US" sz="1900" kern="150" dirty="0">
                <a:solidFill>
                  <a:srgbClr val="000000"/>
                </a:solidFill>
                <a:effectLst/>
                <a:latin typeface="Arial" panose="020B0604020202020204" pitchFamily="34" charset="0"/>
                <a:ea typeface="SimSun" panose="02010600030101010101" pitchFamily="2" charset="-122"/>
                <a:cs typeface="Arial" panose="020B0604020202020204" pitchFamily="34" charset="0"/>
              </a:rPr>
              <a:t>The lettering translates to "Germany Partnership” followed by the </a:t>
            </a:r>
            <a:r>
              <a:rPr lang="en-US" sz="1900" kern="150" dirty="0">
                <a:solidFill>
                  <a:srgbClr val="040C28"/>
                </a:solidFill>
                <a:effectLst/>
                <a:latin typeface="Arial" panose="020B0604020202020204" pitchFamily="34" charset="0"/>
                <a:ea typeface="SimSun" panose="02010600030101010101" pitchFamily="2" charset="-122"/>
                <a:cs typeface="Arial" panose="020B0604020202020204" pitchFamily="34" charset="0"/>
              </a:rPr>
              <a:t>Anno Hegirae</a:t>
            </a:r>
            <a:r>
              <a:rPr lang="en-US" sz="1900" kern="150" dirty="0">
                <a:solidFill>
                  <a:srgbClr val="000000"/>
                </a:solidFill>
                <a:effectLst/>
                <a:latin typeface="Arial" panose="020B0604020202020204" pitchFamily="34" charset="0"/>
                <a:ea typeface="SimSun" panose="02010600030101010101" pitchFamily="2" charset="-122"/>
                <a:cs typeface="Arial" panose="020B0604020202020204" pitchFamily="34" charset="0"/>
              </a:rPr>
              <a:t> date. </a:t>
            </a:r>
          </a:p>
          <a:p>
            <a:pPr marL="0" marR="0">
              <a:spcBef>
                <a:spcPts val="0"/>
              </a:spcBef>
              <a:spcAft>
                <a:spcPts val="0"/>
              </a:spcAft>
            </a:pPr>
            <a:endParaRPr lang="en-US" sz="1900" kern="15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0" marR="0">
              <a:spcBef>
                <a:spcPts val="0"/>
              </a:spcBef>
              <a:spcAft>
                <a:spcPts val="0"/>
              </a:spcAft>
            </a:pPr>
            <a:endParaRPr lang="en-US" sz="1900" kern="15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0" marR="0">
              <a:spcBef>
                <a:spcPts val="0"/>
              </a:spcBef>
              <a:spcAft>
                <a:spcPts val="0"/>
              </a:spcAft>
            </a:pPr>
            <a:r>
              <a:rPr lang="en-US" sz="1900" kern="150" dirty="0">
                <a:solidFill>
                  <a:srgbClr val="000000"/>
                </a:solidFill>
                <a:effectLst/>
                <a:latin typeface="Arial" panose="020B0604020202020204" pitchFamily="34" charset="0"/>
                <a:ea typeface="SimSun" panose="02010600030101010101" pitchFamily="2" charset="-122"/>
                <a:cs typeface="Arial" panose="020B0604020202020204" pitchFamily="34" charset="0"/>
              </a:rPr>
              <a:t>This example reads as </a:t>
            </a:r>
            <a:r>
              <a:rPr lang="en-US" sz="1900" kern="150" dirty="0">
                <a:solidFill>
                  <a:srgbClr val="040C28"/>
                </a:solidFill>
                <a:effectLst/>
                <a:latin typeface="Arial" panose="020B0604020202020204" pitchFamily="34" charset="0"/>
                <a:ea typeface="SimSun" panose="02010600030101010101" pitchFamily="2" charset="-122"/>
                <a:cs typeface="Arial" panose="020B0604020202020204" pitchFamily="34" charset="0"/>
              </a:rPr>
              <a:t>١ one ٣ three ٠ zero ٧ seven or 1307 AH </a:t>
            </a:r>
            <a:r>
              <a:rPr lang="en-US" sz="1800" kern="150" dirty="0">
                <a:solidFill>
                  <a:srgbClr val="040C28"/>
                </a:solidFill>
                <a:effectLst/>
                <a:latin typeface="Arial" panose="020B0604020202020204" pitchFamily="34" charset="0"/>
                <a:ea typeface="SimSun" panose="02010600030101010101" pitchFamily="2" charset="-122"/>
                <a:cs typeface="Arial" panose="020B0604020202020204" pitchFamily="34" charset="0"/>
              </a:rPr>
              <a:t>which corresponds to 1890 AD.</a:t>
            </a:r>
          </a:p>
          <a:p>
            <a:pPr marL="0" marR="0">
              <a:spcBef>
                <a:spcPts val="0"/>
              </a:spcBef>
              <a:spcAft>
                <a:spcPts val="0"/>
              </a:spcAft>
            </a:pPr>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pPr marL="0" marR="0">
              <a:spcBef>
                <a:spcPts val="0"/>
              </a:spcBef>
              <a:spcAft>
                <a:spcPts val="0"/>
              </a:spcAft>
            </a:pPr>
            <a:r>
              <a:rPr lang="en-US" sz="1800" kern="150" dirty="0">
                <a:latin typeface="Arial" panose="020B0604020202020204" pitchFamily="34" charset="0"/>
                <a:ea typeface="SimSun" panose="02010600030101010101" pitchFamily="2" charset="-122"/>
                <a:cs typeface="Lucida Sans" panose="020B0602030504020204" pitchFamily="34" charset="0"/>
              </a:rPr>
              <a:t>64 </a:t>
            </a:r>
            <a:r>
              <a:rPr lang="en-US" sz="1800" kern="150" dirty="0" err="1">
                <a:latin typeface="Arial" panose="020B0604020202020204" pitchFamily="34" charset="0"/>
                <a:ea typeface="SimSun" panose="02010600030101010101" pitchFamily="2" charset="-122"/>
                <a:cs typeface="Lucida Sans" panose="020B0602030504020204" pitchFamily="34" charset="0"/>
              </a:rPr>
              <a:t>pesa</a:t>
            </a:r>
            <a:r>
              <a:rPr lang="en-US" sz="1800" kern="150" dirty="0">
                <a:latin typeface="Arial" panose="020B0604020202020204" pitchFamily="34" charset="0"/>
                <a:ea typeface="SimSun" panose="02010600030101010101" pitchFamily="2" charset="-122"/>
                <a:cs typeface="Lucida Sans" panose="020B0602030504020204" pitchFamily="34" charset="0"/>
              </a:rPr>
              <a:t> = 1 rupee </a:t>
            </a:r>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pPr marL="0" indent="0">
              <a:buNone/>
            </a:pPr>
            <a:br>
              <a:rPr lang="en-US" sz="1800" i="1" dirty="0">
                <a:solidFill>
                  <a:srgbClr val="000000"/>
                </a:solidFill>
                <a:effectLst/>
                <a:latin typeface="Arial" panose="020B0604020202020204" pitchFamily="34" charset="0"/>
                <a:ea typeface="SimSun" panose="02010600030101010101" pitchFamily="2" charset="-122"/>
              </a:rPr>
            </a:br>
            <a:endParaRPr lang="en-US" dirty="0"/>
          </a:p>
        </p:txBody>
      </p:sp>
      <p:pic>
        <p:nvPicPr>
          <p:cNvPr id="2050" name="Picture 2">
            <a:extLst>
              <a:ext uri="{FF2B5EF4-FFF2-40B4-BE49-F238E27FC236}">
                <a16:creationId xmlns:a16="http://schemas.microsoft.com/office/drawing/2014/main" id="{A4410AEA-8479-8786-2AE6-FAFE9051F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0093" y="269698"/>
            <a:ext cx="6173048" cy="6173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333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E27C48E-67B9-60DC-3235-B8CE80A7F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255" y="491836"/>
            <a:ext cx="6005945" cy="600594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793A7F8-74ED-8EEF-7FF1-606ABF53A13F}"/>
              </a:ext>
            </a:extLst>
          </p:cNvPr>
          <p:cNvSpPr txBox="1">
            <a:spLocks/>
          </p:cNvSpPr>
          <p:nvPr/>
        </p:nvSpPr>
        <p:spPr>
          <a:xfrm>
            <a:off x="294610" y="321080"/>
            <a:ext cx="3649911" cy="4095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Arial Black" panose="020B0A04020102020204" pitchFamily="34" charset="0"/>
                <a:cs typeface="Arial" panose="020B0604020202020204" pitchFamily="34" charset="0"/>
              </a:rPr>
              <a:t>One </a:t>
            </a:r>
            <a:r>
              <a:rPr lang="en-US" sz="2400" dirty="0" err="1">
                <a:latin typeface="Arial Black" panose="020B0A04020102020204" pitchFamily="34" charset="0"/>
                <a:cs typeface="Arial" panose="020B0604020202020204" pitchFamily="34" charset="0"/>
              </a:rPr>
              <a:t>Pesa</a:t>
            </a:r>
            <a:endParaRPr lang="en-US" sz="2400" dirty="0">
              <a:latin typeface="Arial Black" panose="020B0A04020102020204" pitchFamily="34" charset="0"/>
              <a:cs typeface="Arial" panose="020B0604020202020204" pitchFamily="34" charset="0"/>
            </a:endParaRPr>
          </a:p>
          <a:p>
            <a:pPr marL="0" indent="0" algn="ctr">
              <a:buFont typeface="Arial" panose="020B0604020202020204" pitchFamily="34" charset="0"/>
              <a:buNone/>
            </a:pPr>
            <a:endParaRPr lang="en-US" sz="2400" dirty="0">
              <a:latin typeface="Arial Black" panose="020B0A04020102020204" pitchFamily="34" charset="0"/>
              <a:cs typeface="Arial" panose="020B0604020202020204" pitchFamily="34" charset="0"/>
            </a:endParaRPr>
          </a:p>
          <a:p>
            <a:pPr marL="0" marR="0">
              <a:spcBef>
                <a:spcPts val="0"/>
              </a:spcBef>
              <a:spcAft>
                <a:spcPts val="0"/>
              </a:spcAft>
            </a:pPr>
            <a:r>
              <a:rPr lang="en-US" sz="1900" kern="150" dirty="0">
                <a:solidFill>
                  <a:srgbClr val="000000"/>
                </a:solidFill>
                <a:effectLst/>
                <a:latin typeface="Arial" panose="020B0604020202020204" pitchFamily="34" charset="0"/>
                <a:ea typeface="SimSun" panose="02010600030101010101" pitchFamily="2" charset="-122"/>
                <a:cs typeface="Arial" panose="020B0604020202020204" pitchFamily="34" charset="0"/>
              </a:rPr>
              <a:t>The crowned imperial eagle is on the reverse.</a:t>
            </a:r>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pPr marL="0" indent="0">
              <a:buNone/>
            </a:pPr>
            <a:br>
              <a:rPr lang="en-US" sz="1800" i="1" dirty="0">
                <a:solidFill>
                  <a:srgbClr val="000000"/>
                </a:solidFill>
                <a:effectLst/>
                <a:latin typeface="Arial" panose="020B0604020202020204" pitchFamily="34" charset="0"/>
                <a:ea typeface="SimSun" panose="02010600030101010101" pitchFamily="2" charset="-122"/>
              </a:rPr>
            </a:br>
            <a:endParaRPr lang="en-US" dirty="0"/>
          </a:p>
        </p:txBody>
      </p:sp>
    </p:spTree>
    <p:extLst>
      <p:ext uri="{BB962C8B-B14F-4D97-AF65-F5344CB8AC3E}">
        <p14:creationId xmlns:p14="http://schemas.microsoft.com/office/powerpoint/2010/main" val="2026755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coin&#10;&#10;Description automatically generated">
            <a:extLst>
              <a:ext uri="{FF2B5EF4-FFF2-40B4-BE49-F238E27FC236}">
                <a16:creationId xmlns:a16="http://schemas.microsoft.com/office/drawing/2014/main" id="{E5794196-5BBE-277C-2E72-D2134A8596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4806" y="147955"/>
            <a:ext cx="6386160" cy="6294790"/>
          </a:xfrm>
          <a:prstGeom prst="rect">
            <a:avLst/>
          </a:prstGeom>
          <a:noFill/>
          <a:ln>
            <a:noFill/>
          </a:ln>
        </p:spPr>
      </p:pic>
      <p:sp>
        <p:nvSpPr>
          <p:cNvPr id="4" name="Content Placeholder 2">
            <a:extLst>
              <a:ext uri="{FF2B5EF4-FFF2-40B4-BE49-F238E27FC236}">
                <a16:creationId xmlns:a16="http://schemas.microsoft.com/office/drawing/2014/main" id="{17100002-D2BC-5906-2E9A-D4510E29F551}"/>
              </a:ext>
            </a:extLst>
          </p:cNvPr>
          <p:cNvSpPr txBox="1">
            <a:spLocks/>
          </p:cNvSpPr>
          <p:nvPr/>
        </p:nvSpPr>
        <p:spPr>
          <a:xfrm>
            <a:off x="276137" y="191770"/>
            <a:ext cx="3188516" cy="604963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Arial Black" panose="020B0A04020102020204" pitchFamily="34" charset="0"/>
                <a:cs typeface="Arial" panose="020B0604020202020204" pitchFamily="34" charset="0"/>
              </a:rPr>
              <a:t>Common Obverse </a:t>
            </a:r>
          </a:p>
          <a:p>
            <a:pPr marL="0" indent="0" algn="ctr">
              <a:buFont typeface="Arial" panose="020B0604020202020204" pitchFamily="34" charset="0"/>
              <a:buNone/>
            </a:pPr>
            <a:r>
              <a:rPr lang="en-US" sz="2400" dirty="0">
                <a:latin typeface="Arial Black" panose="020B0A04020102020204" pitchFamily="34" charset="0"/>
                <a:cs typeface="Arial" panose="020B0604020202020204" pitchFamily="34" charset="0"/>
              </a:rPr>
              <a:t>Silver Coins</a:t>
            </a:r>
          </a:p>
          <a:p>
            <a:r>
              <a:rPr lang="en-US" sz="1800" dirty="0">
                <a:effectLst/>
                <a:latin typeface="Arial" panose="020B0604020202020204" pitchFamily="34" charset="0"/>
                <a:ea typeface="SimSun" panose="02010600030101010101" pitchFamily="2" charset="-122"/>
              </a:rPr>
              <a:t>¼ Rupee</a:t>
            </a:r>
          </a:p>
          <a:p>
            <a:r>
              <a:rPr lang="en-US" sz="1800" kern="150" dirty="0">
                <a:latin typeface="Arial" panose="020B0604020202020204" pitchFamily="34" charset="0"/>
                <a:ea typeface="SimSun" panose="02010600030101010101" pitchFamily="2" charset="-122"/>
                <a:cs typeface="Lucida Sans" panose="020B0602030504020204" pitchFamily="34" charset="0"/>
              </a:rPr>
              <a:t>½ Rupee</a:t>
            </a:r>
          </a:p>
          <a:p>
            <a:r>
              <a:rPr lang="en-US" sz="1800" kern="150" dirty="0">
                <a:effectLst/>
                <a:latin typeface="Arial" panose="020B0604020202020204" pitchFamily="34" charset="0"/>
                <a:ea typeface="SimSun" panose="02010600030101010101" pitchFamily="2" charset="-122"/>
                <a:cs typeface="Lucida Sans" panose="020B0602030504020204" pitchFamily="34" charset="0"/>
              </a:rPr>
              <a:t>Rupee</a:t>
            </a:r>
          </a:p>
          <a:p>
            <a:r>
              <a:rPr lang="en-US" sz="1800" kern="150" dirty="0">
                <a:latin typeface="Arial" panose="020B0604020202020204" pitchFamily="34" charset="0"/>
                <a:ea typeface="SimSun" panose="02010600030101010101" pitchFamily="2" charset="-122"/>
                <a:cs typeface="Lucida Sans" panose="020B0602030504020204" pitchFamily="34" charset="0"/>
              </a:rPr>
              <a:t>Two </a:t>
            </a:r>
            <a:r>
              <a:rPr lang="en-US" sz="1800" kern="150" dirty="0">
                <a:effectLst/>
                <a:latin typeface="Arial" panose="020B0604020202020204" pitchFamily="34" charset="0"/>
                <a:ea typeface="SimSun" panose="02010600030101010101" pitchFamily="2" charset="-122"/>
                <a:cs typeface="Lucida Sans" panose="020B0602030504020204" pitchFamily="34" charset="0"/>
              </a:rPr>
              <a:t>Rupee</a:t>
            </a:r>
            <a:r>
              <a:rPr lang="en-US" sz="1800" kern="150" dirty="0">
                <a:latin typeface="Arial" panose="020B0604020202020204" pitchFamily="34" charset="0"/>
                <a:ea typeface="SimSun" panose="02010600030101010101" pitchFamily="2" charset="-122"/>
                <a:cs typeface="Lucida Sans" panose="020B0602030504020204" pitchFamily="34" charset="0"/>
              </a:rPr>
              <a:t>s</a:t>
            </a:r>
          </a:p>
          <a:p>
            <a:r>
              <a:rPr lang="en-US" sz="1600" dirty="0">
                <a:latin typeface="Arial" panose="020B0604020202020204" pitchFamily="34" charset="0"/>
                <a:cs typeface="Arial" panose="020B0604020202020204" pitchFamily="34" charset="0"/>
              </a:rPr>
              <a:t>In 1891, the relationship between the German East Africa Company rupee and the German mark was fixed at one rupee = 1.33 mark (4 mark = 3 rupees). The name </a:t>
            </a:r>
            <a:r>
              <a:rPr lang="en-US" sz="1600">
                <a:latin typeface="Arial" panose="020B0604020202020204" pitchFamily="34" charset="0"/>
                <a:cs typeface="Arial" panose="020B0604020202020204" pitchFamily="34" charset="0"/>
              </a:rPr>
              <a:t>rupie</a:t>
            </a:r>
            <a:r>
              <a:rPr lang="en-US" sz="1600" dirty="0">
                <a:latin typeface="Arial" panose="020B0604020202020204" pitchFamily="34" charset="0"/>
                <a:cs typeface="Arial" panose="020B0604020202020204" pitchFamily="34" charset="0"/>
              </a:rPr>
              <a:t> was adopted for colonial use to distinguish the coinage from the Indian and other rupees then in circulation. </a:t>
            </a:r>
          </a:p>
          <a:p>
            <a:r>
              <a:rPr lang="en-US" sz="1600" dirty="0">
                <a:latin typeface="Arial" panose="020B0604020202020204" pitchFamily="34" charset="0"/>
                <a:cs typeface="Arial" panose="020B0604020202020204" pitchFamily="34" charset="0"/>
              </a:rPr>
              <a:t>The coins’ obverse carried a likeness of Wilhelm II in military dress, wearing a helmet with the Germanic eagle perched on top. The legend surrounding the bust of Wilhelm II reads “</a:t>
            </a:r>
            <a:r>
              <a:rPr lang="en-US" sz="1600" dirty="0" err="1">
                <a:latin typeface="Arial" panose="020B0604020202020204" pitchFamily="34" charset="0"/>
                <a:cs typeface="Arial" panose="020B0604020202020204" pitchFamily="34" charset="0"/>
              </a:rPr>
              <a:t>Guilelmus</a:t>
            </a:r>
            <a:r>
              <a:rPr lang="en-US" sz="1600" dirty="0">
                <a:latin typeface="Arial" panose="020B0604020202020204" pitchFamily="34" charset="0"/>
                <a:cs typeface="Arial" panose="020B0604020202020204" pitchFamily="34" charset="0"/>
              </a:rPr>
              <a:t> II Imperator”. </a:t>
            </a:r>
            <a:endParaRPr lang="en-US" sz="1600" i="1" kern="150" dirty="0">
              <a:effectLst/>
              <a:latin typeface="Arial" panose="020B0604020202020204" pitchFamily="34" charset="0"/>
              <a:ea typeface="SimSun" panose="02010600030101010101" pitchFamily="2" charset="-122"/>
              <a:cs typeface="Arial" panose="020B0604020202020204" pitchFamily="34" charset="0"/>
            </a:endParaRPr>
          </a:p>
          <a:p>
            <a:endParaRPr lang="en-US" sz="1800" i="1" kern="150" dirty="0">
              <a:latin typeface="Arial" panose="020B0604020202020204" pitchFamily="34" charset="0"/>
              <a:ea typeface="SimSun" panose="02010600030101010101" pitchFamily="2" charset="-122"/>
              <a:cs typeface="Lucida Sans" panose="020B0602030504020204" pitchFamily="34" charset="0"/>
            </a:endParaRPr>
          </a:p>
          <a:p>
            <a:endParaRPr lang="en-US" sz="1800" kern="150" dirty="0">
              <a:effectLst/>
              <a:latin typeface="Arial" panose="020B0604020202020204" pitchFamily="34" charset="0"/>
              <a:ea typeface="SimSun" panose="02010600030101010101" pitchFamily="2" charset="-122"/>
              <a:cs typeface="Lucida Sans" panose="020B0602030504020204" pitchFamily="34" charset="0"/>
            </a:endParaRPr>
          </a:p>
          <a:p>
            <a:endParaRPr lang="en-US" dirty="0"/>
          </a:p>
        </p:txBody>
      </p:sp>
    </p:spTree>
    <p:extLst>
      <p:ext uri="{BB962C8B-B14F-4D97-AF65-F5344CB8AC3E}">
        <p14:creationId xmlns:p14="http://schemas.microsoft.com/office/powerpoint/2010/main" val="1875315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F33DC11-0211-380C-82F9-C75FB576E1D3}"/>
              </a:ext>
            </a:extLst>
          </p:cNvPr>
          <p:cNvSpPr txBox="1">
            <a:spLocks/>
          </p:cNvSpPr>
          <p:nvPr/>
        </p:nvSpPr>
        <p:spPr>
          <a:xfrm>
            <a:off x="276137" y="191770"/>
            <a:ext cx="2819401"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Arial Black" panose="020B0A04020102020204" pitchFamily="34" charset="0"/>
                <a:cs typeface="Arial" panose="020B0604020202020204" pitchFamily="34" charset="0"/>
              </a:rPr>
              <a:t>One Fourth Rupee</a:t>
            </a:r>
          </a:p>
          <a:p>
            <a:pPr marL="0" indent="0" algn="ctr">
              <a:buFont typeface="Arial" panose="020B0604020202020204" pitchFamily="34" charset="0"/>
              <a:buNone/>
            </a:pPr>
            <a:endParaRPr lang="en-US" sz="2400" dirty="0">
              <a:latin typeface="Arial Black" panose="020B0A04020102020204" pitchFamily="34" charset="0"/>
              <a:cs typeface="Arial" panose="020B0604020202020204" pitchFamily="34" charset="0"/>
            </a:endParaRPr>
          </a:p>
          <a:p>
            <a:pPr marL="0" marR="0" fontAlgn="base">
              <a:spcBef>
                <a:spcPts val="0"/>
              </a:spcBef>
            </a:pPr>
            <a:r>
              <a:rPr lang="en-US" sz="1800" dirty="0">
                <a:solidFill>
                  <a:srgbClr val="000000"/>
                </a:solidFill>
                <a:effectLst/>
                <a:latin typeface="Arial" panose="020B0604020202020204" pitchFamily="34" charset="0"/>
                <a:ea typeface="Times New Roman" panose="02020603050405020304" pitchFamily="18" charset="0"/>
              </a:rPr>
              <a:t>The ¼ Rupee was minted in 3 years:</a:t>
            </a:r>
          </a:p>
          <a:p>
            <a:pPr marL="0" marR="0" indent="0" fontAlgn="base">
              <a:spcBef>
                <a:spcPts val="0"/>
              </a:spcBef>
              <a:buNone/>
            </a:pPr>
            <a:endParaRPr lang="en-US" sz="1800" dirty="0">
              <a:effectLst/>
              <a:latin typeface="Times New Roman" panose="02020603050405020304" pitchFamily="18" charset="0"/>
              <a:ea typeface="Times New Roman" panose="02020603050405020304" pitchFamily="18" charset="0"/>
            </a:endParaRPr>
          </a:p>
          <a:p>
            <a:pPr marL="457200" lvl="1" indent="0" fontAlgn="base">
              <a:spcBef>
                <a:spcPts val="0"/>
              </a:spcBef>
              <a:buNone/>
            </a:pPr>
            <a:r>
              <a:rPr lang="en-US" sz="1400" dirty="0">
                <a:solidFill>
                  <a:srgbClr val="000000"/>
                </a:solidFill>
                <a:effectLst/>
                <a:latin typeface="Arial" panose="020B0604020202020204" pitchFamily="34" charset="0"/>
                <a:ea typeface="Times New Roman" panose="02020603050405020304" pitchFamily="18" charset="0"/>
              </a:rPr>
              <a:t>1891</a:t>
            </a:r>
            <a:endParaRPr lang="en-US" sz="1400" dirty="0">
              <a:effectLst/>
              <a:latin typeface="Times New Roman" panose="02020603050405020304" pitchFamily="18" charset="0"/>
              <a:ea typeface="Times New Roman" panose="02020603050405020304" pitchFamily="18" charset="0"/>
            </a:endParaRPr>
          </a:p>
          <a:p>
            <a:pPr marL="457200" lvl="1" indent="0" fontAlgn="base">
              <a:spcBef>
                <a:spcPts val="0"/>
              </a:spcBef>
              <a:buNone/>
            </a:pPr>
            <a:r>
              <a:rPr lang="en-US" sz="1400" dirty="0">
                <a:solidFill>
                  <a:srgbClr val="000000"/>
                </a:solidFill>
                <a:effectLst/>
                <a:latin typeface="Arial" panose="020B0604020202020204" pitchFamily="34" charset="0"/>
                <a:ea typeface="Times New Roman" panose="02020603050405020304" pitchFamily="18" charset="0"/>
              </a:rPr>
              <a:t>1898</a:t>
            </a:r>
            <a:endParaRPr lang="en-US" sz="1400" dirty="0">
              <a:effectLst/>
              <a:latin typeface="Times New Roman" panose="02020603050405020304" pitchFamily="18" charset="0"/>
              <a:ea typeface="Times New Roman" panose="02020603050405020304" pitchFamily="18" charset="0"/>
            </a:endParaRPr>
          </a:p>
          <a:p>
            <a:pPr marL="457200" lvl="1" indent="0" fontAlgn="base">
              <a:spcBef>
                <a:spcPts val="0"/>
              </a:spcBef>
              <a:buNone/>
            </a:pPr>
            <a:r>
              <a:rPr lang="en-US" sz="1400" dirty="0">
                <a:solidFill>
                  <a:srgbClr val="000000"/>
                </a:solidFill>
                <a:effectLst/>
                <a:latin typeface="Arial" panose="020B0604020202020204" pitchFamily="34" charset="0"/>
                <a:ea typeface="Times New Roman" panose="02020603050405020304" pitchFamily="18" charset="0"/>
              </a:rPr>
              <a:t>1901 </a:t>
            </a:r>
          </a:p>
          <a:p>
            <a:pPr marL="457200" lvl="1" indent="0" fontAlgn="base">
              <a:spcBef>
                <a:spcPts val="0"/>
              </a:spcBef>
              <a:buNone/>
            </a:pPr>
            <a:endParaRPr lang="en-US" sz="1400" dirty="0">
              <a:solidFill>
                <a:srgbClr val="000000"/>
              </a:solidFill>
              <a:effectLst/>
              <a:latin typeface="Arial" panose="020B0604020202020204" pitchFamily="34" charset="0"/>
              <a:ea typeface="Times New Roman" panose="02020603050405020304" pitchFamily="18" charset="0"/>
            </a:endParaRPr>
          </a:p>
          <a:p>
            <a:pPr fontAlgn="base">
              <a:spcBef>
                <a:spcPts val="0"/>
              </a:spcBef>
            </a:pPr>
            <a:r>
              <a:rPr lang="en-US" sz="1600" dirty="0">
                <a:latin typeface="Arial" panose="020B0604020202020204" pitchFamily="34" charset="0"/>
                <a:cs typeface="Arial" panose="020B0604020202020204" pitchFamily="34" charset="0"/>
              </a:rPr>
              <a:t>The reverse of the rupee coins bears the arms of the German East Africa Company consisting of a lion and palm tree with the date beneath. The inscription surrounding the central shield reads “Deutsche </a:t>
            </a:r>
            <a:r>
              <a:rPr lang="en-US" sz="1600" dirty="0" err="1">
                <a:latin typeface="Arial" panose="020B0604020202020204" pitchFamily="34" charset="0"/>
                <a:cs typeface="Arial" panose="020B0604020202020204" pitchFamily="34" charset="0"/>
              </a:rPr>
              <a:t>OstAfrikanische</a:t>
            </a:r>
            <a:r>
              <a:rPr lang="en-US" sz="1600" dirty="0">
                <a:latin typeface="Arial" panose="020B0604020202020204" pitchFamily="34" charset="0"/>
                <a:cs typeface="Arial" panose="020B0604020202020204" pitchFamily="34" charset="0"/>
              </a:rPr>
              <a:t> Gesellschaft” with value expressed in rupees below.</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26" name="Picture 2" descr="1891 German East Africa Silver 1/4 Rupee Wilhelm II MS-66 PCGS">
            <a:extLst>
              <a:ext uri="{FF2B5EF4-FFF2-40B4-BE49-F238E27FC236}">
                <a16:creationId xmlns:a16="http://schemas.microsoft.com/office/drawing/2014/main" id="{FB4D63FB-183D-1323-0532-36CD1D497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9255"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844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coin&#10;&#10;Description automatically generated">
            <a:extLst>
              <a:ext uri="{FF2B5EF4-FFF2-40B4-BE49-F238E27FC236}">
                <a16:creationId xmlns:a16="http://schemas.microsoft.com/office/drawing/2014/main" id="{8EE503A9-E578-95F2-CCBB-19755D1426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1549" y="179126"/>
            <a:ext cx="6431400" cy="6431400"/>
          </a:xfrm>
          <a:prstGeom prst="rect">
            <a:avLst/>
          </a:prstGeom>
          <a:noFill/>
          <a:ln>
            <a:noFill/>
          </a:ln>
        </p:spPr>
      </p:pic>
      <p:sp>
        <p:nvSpPr>
          <p:cNvPr id="4" name="Content Placeholder 2">
            <a:extLst>
              <a:ext uri="{FF2B5EF4-FFF2-40B4-BE49-F238E27FC236}">
                <a16:creationId xmlns:a16="http://schemas.microsoft.com/office/drawing/2014/main" id="{E529BA9D-AB3E-C426-9749-1B2AB482EA82}"/>
              </a:ext>
            </a:extLst>
          </p:cNvPr>
          <p:cNvSpPr txBox="1">
            <a:spLocks/>
          </p:cNvSpPr>
          <p:nvPr/>
        </p:nvSpPr>
        <p:spPr>
          <a:xfrm>
            <a:off x="276137" y="191770"/>
            <a:ext cx="2819401" cy="6049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Arial Black" panose="020B0A04020102020204" pitchFamily="34" charset="0"/>
                <a:cs typeface="Arial" panose="020B0604020202020204" pitchFamily="34" charset="0"/>
              </a:rPr>
              <a:t>One Half Rupee</a:t>
            </a:r>
          </a:p>
          <a:p>
            <a:pPr marL="0" indent="0" algn="ctr">
              <a:buFont typeface="Arial" panose="020B0604020202020204" pitchFamily="34" charset="0"/>
              <a:buNone/>
            </a:pPr>
            <a:endParaRPr lang="en-US" sz="2400" dirty="0">
              <a:latin typeface="Arial Black" panose="020B0A04020102020204" pitchFamily="34" charset="0"/>
              <a:cs typeface="Arial" panose="020B0604020202020204" pitchFamily="34" charset="0"/>
            </a:endParaRPr>
          </a:p>
          <a:p>
            <a:pPr marL="0" marR="0" fontAlgn="base">
              <a:spcBef>
                <a:spcPts val="0"/>
              </a:spcBef>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¼ Rupee was minted in 3 years:</a:t>
            </a:r>
            <a:endPar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fontAlgn="base">
              <a:spcBef>
                <a:spcPts val="0"/>
              </a:spcBef>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fontAlgn="base">
              <a:spcBef>
                <a:spcPts val="0"/>
              </a:spcBef>
              <a:buNone/>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1891</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fontAlgn="base">
              <a:spcBef>
                <a:spcPts val="0"/>
              </a:spcBef>
              <a:buNone/>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1897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fontAlgn="base">
              <a:spcBef>
                <a:spcPts val="0"/>
              </a:spcBef>
              <a:buNone/>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1901 </a:t>
            </a:r>
          </a:p>
          <a:p>
            <a:pPr marL="0" marR="0" indent="0" fontAlgn="base">
              <a:spcBef>
                <a:spcPts val="0"/>
              </a:spcBef>
              <a:buNone/>
            </a:pPr>
            <a:endPar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fontAlgn="base">
              <a:spcBef>
                <a:spcPts val="0"/>
              </a:spcBef>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All DOAG coins were minted in Berlin in .917 silver.</a:t>
            </a:r>
          </a:p>
          <a:p>
            <a:pPr marL="0" marR="0" indent="0" fontAlgn="base">
              <a:spcBef>
                <a:spcPts val="0"/>
              </a:spcBef>
              <a:buNone/>
            </a:pPr>
            <a:endPar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indent="0" fontAlgn="base">
              <a:spcBef>
                <a:spcPts val="0"/>
              </a:spcBef>
              <a:buNone/>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74544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4642</TotalTime>
  <Words>1622</Words>
  <Application>Microsoft Office PowerPoint</Application>
  <PresentationFormat>Widescreen</PresentationFormat>
  <Paragraphs>205</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Arial Black</vt:lpstr>
      <vt:lpstr>Calibri</vt:lpstr>
      <vt:lpstr>Calibri Light</vt:lpstr>
      <vt:lpstr>Times New Roman</vt:lpstr>
      <vt:lpstr>Verdana</vt:lpstr>
      <vt:lpstr>Office Theme</vt:lpstr>
      <vt:lpstr>Coins of German East Africa </vt:lpstr>
      <vt:lpstr>Quick Overview</vt:lpstr>
      <vt:lpstr>German East Africa Company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German Imperial Government Issues</vt:lpstr>
      <vt:lpstr>DOA</vt:lpstr>
      <vt:lpstr>DOA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Fears</dc:creator>
  <cp:lastModifiedBy>Harold Fears</cp:lastModifiedBy>
  <cp:revision>43</cp:revision>
  <dcterms:created xsi:type="dcterms:W3CDTF">2023-12-15T14:43:10Z</dcterms:created>
  <dcterms:modified xsi:type="dcterms:W3CDTF">2024-01-22T18:29:08Z</dcterms:modified>
</cp:coreProperties>
</file>